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080" cy="682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6960" cy="2766960"/>
          </a:xfrm>
          <a:prstGeom prst="rect">
            <a:avLst/>
          </a:prstGeom>
          <a:ln w="0">
            <a:noFill/>
          </a:ln>
        </p:spPr>
      </p:pic>
      <p:sp>
        <p:nvSpPr>
          <p:cNvPr id="2" name="Rectangle 5"/>
          <p:cNvSpPr/>
          <p:nvPr/>
        </p:nvSpPr>
        <p:spPr>
          <a:xfrm>
            <a:off x="3487320" y="1475280"/>
            <a:ext cx="8672400" cy="3830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400" cy="352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080" cy="603000"/>
          </a:xfrm>
          <a:prstGeom prst="rect">
            <a:avLst/>
          </a:prstGeom>
          <a:ln w="0">
            <a:noFill/>
          </a:ln>
        </p:spPr>
      </p:pic>
      <p:sp>
        <p:nvSpPr>
          <p:cNvPr id="43"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600" cy="1002600"/>
          </a:xfrm>
          <a:prstGeom prst="rect">
            <a:avLst/>
          </a:prstGeom>
          <a:ln w="0">
            <a:noFill/>
          </a:ln>
        </p:spPr>
      </p:pic>
      <p:sp>
        <p:nvSpPr>
          <p:cNvPr id="45"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0080" cy="603000"/>
          </a:xfrm>
          <a:prstGeom prst="rect">
            <a:avLst/>
          </a:prstGeom>
          <a:ln w="0">
            <a:noFill/>
          </a:ln>
        </p:spPr>
      </p:pic>
      <p:sp>
        <p:nvSpPr>
          <p:cNvPr id="86"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600" cy="1002600"/>
          </a:xfrm>
          <a:prstGeom prst="rect">
            <a:avLst/>
          </a:prstGeom>
          <a:ln w="0">
            <a:noFill/>
          </a:ln>
        </p:spPr>
      </p:pic>
      <p:sp>
        <p:nvSpPr>
          <p:cNvPr id="88"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0080" cy="603000"/>
          </a:xfrm>
          <a:prstGeom prst="rect">
            <a:avLst/>
          </a:prstGeom>
          <a:ln w="0">
            <a:noFill/>
          </a:ln>
        </p:spPr>
      </p:pic>
      <p:sp>
        <p:nvSpPr>
          <p:cNvPr id="129" name="Rectangle 7"/>
          <p:cNvSpPr/>
          <p:nvPr/>
        </p:nvSpPr>
        <p:spPr>
          <a:xfrm>
            <a:off x="10868760" y="0"/>
            <a:ext cx="938520" cy="938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600" cy="1002600"/>
          </a:xfrm>
          <a:prstGeom prst="rect">
            <a:avLst/>
          </a:prstGeom>
          <a:ln w="0">
            <a:noFill/>
          </a:ln>
        </p:spPr>
      </p:pic>
      <p:sp>
        <p:nvSpPr>
          <p:cNvPr id="131" name="TextBox 9"/>
          <p:cNvSpPr/>
          <p:nvPr/>
        </p:nvSpPr>
        <p:spPr>
          <a:xfrm>
            <a:off x="185400" y="6362280"/>
            <a:ext cx="4659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1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400" cy="335268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39360" y="2616840"/>
            <a:ext cx="746316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Mga Anyong Lupa at Anyong Tubig sa mga Rehiyon sa Asya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56960" cy="112932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49" name="PlaceHolder 2"/>
          <p:cNvSpPr>
            <a:spLocks noGrp="1"/>
          </p:cNvSpPr>
          <p:nvPr>
            <p:ph/>
          </p:nvPr>
        </p:nvSpPr>
        <p:spPr>
          <a:xfrm>
            <a:off x="609480" y="1604520"/>
            <a:ext cx="10956960" cy="3961800"/>
          </a:xfrm>
          <a:prstGeom prst="rect">
            <a:avLst/>
          </a:prstGeom>
          <a:noFill/>
          <a:ln w="0">
            <a:noFill/>
          </a:ln>
        </p:spPr>
        <p:txBody>
          <a:bodyPr lIns="0" rIns="0" tIns="0" bIns="0" anchor="t">
            <a:normAutofit/>
          </a:bodyPr>
          <a:p>
            <a:pPr>
              <a:lnSpc>
                <a:spcPct val="100000"/>
              </a:lnSpc>
              <a:buNone/>
            </a:pPr>
            <a:r>
              <a:rPr b="0" lang="en-PH" sz="1800" spc="-1" strike="noStrike">
                <a:latin typeface="Lato"/>
              </a:rPr>
              <a:t>1. TAMA</a:t>
            </a:r>
            <a:endParaRPr b="0" lang="en-PH" sz="1800" spc="-1" strike="noStrike">
              <a:latin typeface="Arial"/>
            </a:endParaRPr>
          </a:p>
          <a:p>
            <a:pPr>
              <a:lnSpc>
                <a:spcPct val="100000"/>
              </a:lnSpc>
              <a:buNone/>
            </a:pPr>
            <a:r>
              <a:rPr b="0" lang="en-PH" sz="1800" spc="-1" strike="noStrike">
                <a:latin typeface="Lato"/>
              </a:rPr>
              <a:t>2. TAMA</a:t>
            </a:r>
            <a:endParaRPr b="0" lang="en-PH" sz="1800" spc="-1" strike="noStrike">
              <a:latin typeface="Arial"/>
            </a:endParaRPr>
          </a:p>
          <a:p>
            <a:pPr>
              <a:lnSpc>
                <a:spcPct val="100000"/>
              </a:lnSpc>
              <a:buNone/>
            </a:pPr>
            <a:r>
              <a:rPr b="0" lang="en-PH" sz="1800" spc="-1" strike="noStrike">
                <a:latin typeface="Lato"/>
              </a:rPr>
              <a:t>3. TAMA</a:t>
            </a:r>
            <a:endParaRPr b="0" lang="en-PH" sz="1800" spc="-1" strike="noStrike">
              <a:latin typeface="Arial"/>
            </a:endParaRPr>
          </a:p>
          <a:p>
            <a:pPr>
              <a:lnSpc>
                <a:spcPct val="100000"/>
              </a:lnSpc>
              <a:buNone/>
            </a:pPr>
            <a:r>
              <a:rPr b="0" lang="en-PH" sz="1800" spc="-1" strike="noStrike">
                <a:latin typeface="Lato"/>
              </a:rPr>
              <a:t>4. MALI</a:t>
            </a:r>
            <a:endParaRPr b="0" lang="en-PH" sz="1800" spc="-1" strike="noStrike">
              <a:latin typeface="Arial"/>
            </a:endParaRPr>
          </a:p>
          <a:p>
            <a:pPr>
              <a:lnSpc>
                <a:spcPct val="100000"/>
              </a:lnSpc>
              <a:buNone/>
            </a:pPr>
            <a:r>
              <a:rPr b="0" lang="en-PH" sz="1800" spc="-1" strike="noStrike">
                <a:latin typeface="Lato"/>
              </a:rPr>
              <a:t>5. MALI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080000"/>
            <a:ext cx="10957680" cy="4319280"/>
          </a:xfrm>
          <a:prstGeom prst="rect">
            <a:avLst/>
          </a:prstGeom>
          <a:noFill/>
          <a:ln w="76320">
            <a:noFill/>
          </a:ln>
        </p:spPr>
        <p:txBody>
          <a:bodyPr lIns="38160" rIns="38160" tIns="38160" bIns="38160" anchor="t">
            <a:normAutofit/>
          </a:bodyPr>
          <a:p>
            <a:pPr algn="just">
              <a:lnSpc>
                <a:spcPct val="100000"/>
              </a:lnSpc>
              <a:buNone/>
            </a:pPr>
            <a:r>
              <a:rPr b="1" lang="en-PH" sz="2000" spc="-1" strike="noStrike">
                <a:latin typeface="Lato"/>
                <a:ea typeface="AppleSystemUIFont"/>
              </a:rPr>
              <a:t>Kabilang sa mga katangiang pisikal ng isang lugar ang anyong lupa. Ito ay tumutukoy sa hugis ng isang lugar at ang mga proseso na nangyari upang mabuo ang ganoong hugis.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Ilan sa mga prosesong ito ang tinatawag na plate tectonics. Ito ay tumutukoy sa paggalaw ng malalaking tipak ng bato o plates sa ilalim ng lupa. Ang mga plates na ito ay patuloy na gumagalaw at nagbabanggaan. Ito rin ay nagbigay-daan sa pagkabuo ng mga bulubundukin, bundok, at bulkan, maging talampas, mga burol at lambak, mga pulo at kapuluan, at tangway.</a:t>
            </a:r>
            <a:endParaRPr b="0" lang="en-PH" sz="2000" spc="-1" strike="noStrike">
              <a:latin typeface="Arial"/>
            </a:endParaRPr>
          </a:p>
        </p:txBody>
      </p:sp>
      <p:sp>
        <p:nvSpPr>
          <p:cNvPr id="212"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LUPA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368000"/>
            <a:ext cx="10957680" cy="2699280"/>
          </a:xfrm>
          <a:prstGeom prst="rect">
            <a:avLst/>
          </a:prstGeom>
          <a:noFill/>
          <a:ln w="76320">
            <a:noFill/>
          </a:ln>
        </p:spPr>
        <p:txBody>
          <a:bodyPr lIns="38160" rIns="38160" tIns="38160" bIns="38160" anchor="t">
            <a:normAutofit fontScale="99000"/>
          </a:bodyPr>
          <a:p>
            <a:pPr algn="just">
              <a:lnSpc>
                <a:spcPct val="100000"/>
              </a:lnSpc>
              <a:spcBef>
                <a:spcPts val="1417"/>
              </a:spcBef>
              <a:buNone/>
            </a:pPr>
            <a:r>
              <a:rPr b="1" lang="en-PH" sz="1800" spc="-1" strike="noStrike">
                <a:latin typeface="Lato"/>
              </a:rPr>
              <a:t>Matatagpuan sa Asya ang iba’t ibang uri ng anyong lupa. Ang una ay mga kabundukan o hanay ng mga bundok. Pinakasikat sa mga ito ang Himalayas na may habang umaabot sa 2,414 kilometro. Ang Ural sa Kanlurang Asya; Hindu Kush sa Afghanistan; Pamir sa Pakistan, Afghanistan, Tajikistan, at Kyrgyzstan; ang Tien Shan sa Hilagang Asya; Ghats sa Timog Asya; at Caucasus na matatagpuan naman sa Azerbaijan, Georgia, Russia, at Armenia.</a:t>
            </a:r>
            <a:endParaRPr b="0" lang="en-PH" sz="1800" spc="-1" strike="noStrike">
              <a:latin typeface="Arial"/>
            </a:endParaRPr>
          </a:p>
          <a:p>
            <a:pPr algn="just">
              <a:lnSpc>
                <a:spcPct val="100000"/>
              </a:lnSpc>
              <a:spcBef>
                <a:spcPts val="1417"/>
              </a:spcBef>
              <a:buNone/>
            </a:pPr>
            <a:r>
              <a:rPr b="1" lang="en-PH" sz="1800" spc="-1" strike="noStrike">
                <a:latin typeface="Lato"/>
              </a:rPr>
              <a:t>Sa mga bundok naman, maituturing na pinakamataas na bundok sa buong mundo ang Mt. Everest na may taas na halos 8,850 metro. Pangatlo naman sa pinakamataas ang Mt. Kanchenjunga. Ang mga bundok na ito ay kabilang sa bulubundukin ng Himalayas. Sa Pilipinas, kilala ang Mt. Apo bilang pinakamataas na bundok sa bansa. Ito ay matatagpuan sa pagitan ng Davao at North Cotabato.</a:t>
            </a:r>
            <a:endParaRPr b="0" lang="en-PH" sz="1800" spc="-1" strike="noStrike">
              <a:latin typeface="Arial"/>
            </a:endParaRPr>
          </a:p>
        </p:txBody>
      </p:sp>
      <p:sp>
        <p:nvSpPr>
          <p:cNvPr id="214"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LUPA</a:t>
            </a:r>
            <a:endParaRPr b="0" lang="en-PH" sz="2000" spc="-1" strike="noStrike">
              <a:latin typeface="Arial"/>
            </a:endParaRPr>
          </a:p>
        </p:txBody>
      </p:sp>
      <p:sp>
        <p:nvSpPr>
          <p:cNvPr id="215" name=""/>
          <p:cNvSpPr/>
          <p:nvPr/>
        </p:nvSpPr>
        <p:spPr>
          <a:xfrm>
            <a:off x="720000" y="972000"/>
            <a:ext cx="19861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KABUNDUKAN</a:t>
            </a:r>
            <a:endParaRPr b="0" lang="en-PH" sz="2000" spc="-1" strike="noStrike">
              <a:latin typeface="Arial"/>
            </a:endParaRPr>
          </a:p>
        </p:txBody>
      </p:sp>
      <p:pic>
        <p:nvPicPr>
          <p:cNvPr id="216" name="" descr=""/>
          <p:cNvPicPr/>
          <p:nvPr/>
        </p:nvPicPr>
        <p:blipFill>
          <a:blip r:embed="rId1"/>
          <a:stretch/>
        </p:blipFill>
        <p:spPr>
          <a:xfrm>
            <a:off x="3563280" y="4080960"/>
            <a:ext cx="2232000" cy="1958040"/>
          </a:xfrm>
          <a:prstGeom prst="rect">
            <a:avLst/>
          </a:prstGeom>
          <a:ln w="0">
            <a:noFill/>
          </a:ln>
        </p:spPr>
      </p:pic>
      <p:pic>
        <p:nvPicPr>
          <p:cNvPr id="217" name="" descr=""/>
          <p:cNvPicPr/>
          <p:nvPr/>
        </p:nvPicPr>
        <p:blipFill>
          <a:blip r:embed="rId2"/>
          <a:stretch/>
        </p:blipFill>
        <p:spPr>
          <a:xfrm>
            <a:off x="6480000" y="4118760"/>
            <a:ext cx="2640600" cy="17845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p:nvPr>
        </p:nvSpPr>
        <p:spPr>
          <a:xfrm>
            <a:off x="609480" y="1368000"/>
            <a:ext cx="10957680" cy="3671280"/>
          </a:xfrm>
          <a:prstGeom prst="rect">
            <a:avLst/>
          </a:prstGeom>
          <a:noFill/>
          <a:ln w="76320">
            <a:noFill/>
          </a:ln>
        </p:spPr>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Malaking bilang ng mga aktibong bulkan ang matatagpuan malapit sa Pacifi c Ocean na kabilang sa tinatawag na Pacific Ring of Fire. Tinatayang nasa humigit-kumulang 300 aktibong bulkan ang nasa Asya tulad ng Mt. Semeru at Mt. Krakatoa sa Indonesia; Mt. Fuji sa Japan; at Mt. Pinatubo, Mt. Taal, at Mt. Mayon na matatagpuan sa Pilipinas. Tatlong bulkan sa Asya ang kabilang sa listahan ng 10 pinakasikat na bulkan sa buong mundo. Pangalawa sa listahan ang Mt. Krakatoa sa Indonesia. Noong 1883 ay pumutok ang bulkang ito at tinatayang mahigit sa 36,000 katao ang namatay at itinuturing na isa sa pinakamapinsalang pagputok ng bulkan sa kasaysayan. Pang-apat naman ang Mt. Tambora na matatagpuan din sa bansang Indonesia.Ito ay sumabog naman noong 1815 at mahigit 10,000 katao ang nasawi. Pangsampu sa listahan ang Mt. Pinatubo na matatagpuan sa Zambales, Pilipinas. Nang pumutok ang bulkang ito noong 1991, halos bumaba ang temperatura sa buong mundo ng 1°F o –17.2°C sa loob ng dalawang taon. Ito ang tinaguriang pangalawa sa pinakamalakas na pagsabog sa ika-20 siglo. Maraming bayan sa Gitnang Luzon ang nalubog sa lahar dulot ng pagsabog nito. Tinataya namang mahigit 700 katao ang nasawi.</a:t>
            </a:r>
            <a:endParaRPr b="0" lang="en-PH" sz="1800" spc="-1" strike="noStrike">
              <a:latin typeface="Arial"/>
            </a:endParaRPr>
          </a:p>
        </p:txBody>
      </p:sp>
      <p:sp>
        <p:nvSpPr>
          <p:cNvPr id="219"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LUPA</a:t>
            </a:r>
            <a:endParaRPr b="0" lang="en-PH" sz="2000" spc="-1" strike="noStrike">
              <a:latin typeface="Arial"/>
            </a:endParaRPr>
          </a:p>
        </p:txBody>
      </p:sp>
      <p:sp>
        <p:nvSpPr>
          <p:cNvPr id="220" name=""/>
          <p:cNvSpPr/>
          <p:nvPr/>
        </p:nvSpPr>
        <p:spPr>
          <a:xfrm>
            <a:off x="720000" y="972000"/>
            <a:ext cx="11995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BULKAN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p:nvPr>
        </p:nvSpPr>
        <p:spPr>
          <a:xfrm>
            <a:off x="609480" y="1368000"/>
            <a:ext cx="10957680" cy="1511280"/>
          </a:xfrm>
          <a:prstGeom prst="rect">
            <a:avLst/>
          </a:prstGeom>
          <a:noFill/>
          <a:ln w="76320">
            <a:noFill/>
          </a:ln>
        </p:spPr>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Matatagpuan sa Asya ang ilang talampas. Ito ang anyong lupa na tumutukoy sa kapatagan sa itaas ng bundok. Ang Tibet ang pinakamataas na talampas sa daigdig. Ito ay tinaguriang “Roof of the World” dahil sa taas nito na 16,000 talampakan. Kilala rin ang talampas ng Deccan na matatagpuan sa India. Ang Baguio at Tagaytay na matatagpuan sa Pilipinas ay mga halimbawa rin ng talampas.</a:t>
            </a:r>
            <a:endParaRPr b="0" lang="en-PH" sz="1800" spc="-1" strike="noStrike">
              <a:latin typeface="Arial"/>
            </a:endParaRPr>
          </a:p>
        </p:txBody>
      </p:sp>
      <p:sp>
        <p:nvSpPr>
          <p:cNvPr id="222"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LUPA</a:t>
            </a:r>
            <a:endParaRPr b="0" lang="en-PH" sz="2000" spc="-1" strike="noStrike">
              <a:latin typeface="Arial"/>
            </a:endParaRPr>
          </a:p>
        </p:txBody>
      </p:sp>
      <p:sp>
        <p:nvSpPr>
          <p:cNvPr id="223" name=""/>
          <p:cNvSpPr/>
          <p:nvPr/>
        </p:nvSpPr>
        <p:spPr>
          <a:xfrm>
            <a:off x="720000" y="972000"/>
            <a:ext cx="1475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TALAMPAS</a:t>
            </a:r>
            <a:endParaRPr b="0" lang="en-PH" sz="2000" spc="-1" strike="noStrike">
              <a:latin typeface="Arial"/>
            </a:endParaRPr>
          </a:p>
        </p:txBody>
      </p:sp>
      <p:sp>
        <p:nvSpPr>
          <p:cNvPr id="224" name=""/>
          <p:cNvSpPr/>
          <p:nvPr/>
        </p:nvSpPr>
        <p:spPr>
          <a:xfrm>
            <a:off x="720000" y="2880000"/>
            <a:ext cx="8460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PULO</a:t>
            </a:r>
            <a:endParaRPr b="0" lang="en-PH" sz="2000" spc="-1" strike="noStrike">
              <a:latin typeface="Arial"/>
            </a:endParaRPr>
          </a:p>
        </p:txBody>
      </p:sp>
      <p:sp>
        <p:nvSpPr>
          <p:cNvPr id="225" name="PlaceHolder 6"/>
          <p:cNvSpPr/>
          <p:nvPr/>
        </p:nvSpPr>
        <p:spPr>
          <a:xfrm>
            <a:off x="609480" y="3312000"/>
            <a:ext cx="10957680" cy="1511280"/>
          </a:xfrm>
          <a:prstGeom prst="rect">
            <a:avLst/>
          </a:prstGeom>
          <a:noFill/>
          <a:ln w="76320">
            <a:noFill/>
          </a:ln>
        </p:spPr>
        <p:style>
          <a:lnRef idx="0"/>
          <a:fillRef idx="0"/>
          <a:effectRef idx="0"/>
          <a:fontRef idx="minor"/>
        </p:style>
      </p:sp>
      <p:sp>
        <p:nvSpPr>
          <p:cNvPr id="226" name="PlaceHolder 3"/>
          <p:cNvSpPr/>
          <p:nvPr/>
        </p:nvSpPr>
        <p:spPr>
          <a:xfrm>
            <a:off x="609840" y="3240360"/>
            <a:ext cx="10957680" cy="2519280"/>
          </a:xfrm>
          <a:prstGeom prst="rect">
            <a:avLst/>
          </a:prstGeom>
          <a:noFill/>
          <a:ln w="76320">
            <a:noFill/>
          </a:ln>
        </p:spPr>
        <p:style>
          <a:lnRef idx="0"/>
          <a:fillRef idx="0"/>
          <a:effectRef idx="0"/>
          <a:fontRef idx="minor"/>
        </p:style>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Kung pagmamasdan mong mabuti ang mapa ng Asya, maraming pangkat ng malalaki at maliliit na pulo ang matatagpuan dito. Ito ay mas kilala sa tawag na kapuluan. Kinikilala ang Indonesia bilang pinakamalaking kapuluan hindi lamang sa Asya kundi pati na rin sa buong mundo. Ito ay binubuo ng mahigit sa 13,000 na mga pulo. Ang Japan at Pilipinas ay maituturing din bilang isang kapuluan na bansa. Alam mo ba kung ilan ang pulo na bumubuo sa kapuluan ng Pilipinas? Batay sa pinakabagong tala, tinatayang humigit-kumulang na 7,641 mga pulo ang matatagpuan sa ating bansa. Ang mga tanyag na pulo sa Asya ay kinabibilangan ng Cyprus, Andaman, Sri Lanka, Maldives, Borneo, Taiwan, at marami pang iba. Sa Pilipinas, ang Luzon at Mindanao ay maituturing na pinakamalaking pulo sa bansa.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p:nvPr>
        </p:nvSpPr>
        <p:spPr>
          <a:xfrm>
            <a:off x="609480" y="1368000"/>
            <a:ext cx="10957680" cy="1511280"/>
          </a:xfrm>
          <a:prstGeom prst="rect">
            <a:avLst/>
          </a:prstGeom>
          <a:noFill/>
          <a:ln w="76320">
            <a:noFill/>
          </a:ln>
        </p:spPr>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Tangway ang tawag sa kalupaan na nakausli sa karagatan. Maituturing ang bansang India na pinakamalaking tangway sa Asya na sinundan naman ng Turkey, Arabia, at Korea. Sa Pilipinas, maituturing naman ang Bataan bilang isang halimbawa nito.</a:t>
            </a:r>
            <a:endParaRPr b="0" lang="en-PH" sz="1800" spc="-1" strike="noStrike">
              <a:latin typeface="Arial"/>
            </a:endParaRPr>
          </a:p>
        </p:txBody>
      </p:sp>
      <p:sp>
        <p:nvSpPr>
          <p:cNvPr id="228"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LUPA</a:t>
            </a:r>
            <a:endParaRPr b="0" lang="en-PH" sz="2000" spc="-1" strike="noStrike">
              <a:latin typeface="Arial"/>
            </a:endParaRPr>
          </a:p>
        </p:txBody>
      </p:sp>
      <p:sp>
        <p:nvSpPr>
          <p:cNvPr id="229" name=""/>
          <p:cNvSpPr/>
          <p:nvPr/>
        </p:nvSpPr>
        <p:spPr>
          <a:xfrm>
            <a:off x="720000" y="972000"/>
            <a:ext cx="1475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TANGWAY</a:t>
            </a:r>
            <a:endParaRPr b="0" lang="en-PH" sz="2000" spc="-1" strike="noStrike">
              <a:latin typeface="Arial"/>
            </a:endParaRPr>
          </a:p>
        </p:txBody>
      </p:sp>
      <p:sp>
        <p:nvSpPr>
          <p:cNvPr id="230" name=""/>
          <p:cNvSpPr/>
          <p:nvPr/>
        </p:nvSpPr>
        <p:spPr>
          <a:xfrm>
            <a:off x="720000" y="2880000"/>
            <a:ext cx="17996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KAPATAGAN</a:t>
            </a:r>
            <a:endParaRPr b="0" lang="en-PH" sz="2000" spc="-1" strike="noStrike">
              <a:latin typeface="Arial"/>
            </a:endParaRPr>
          </a:p>
        </p:txBody>
      </p:sp>
      <p:sp>
        <p:nvSpPr>
          <p:cNvPr id="231" name="PlaceHolder 7"/>
          <p:cNvSpPr/>
          <p:nvPr/>
        </p:nvSpPr>
        <p:spPr>
          <a:xfrm>
            <a:off x="609480" y="3312000"/>
            <a:ext cx="10957680" cy="1511280"/>
          </a:xfrm>
          <a:prstGeom prst="rect">
            <a:avLst/>
          </a:prstGeom>
          <a:noFill/>
          <a:ln w="76320">
            <a:noFill/>
          </a:ln>
        </p:spPr>
        <p:style>
          <a:lnRef idx="0"/>
          <a:fillRef idx="0"/>
          <a:effectRef idx="0"/>
          <a:fontRef idx="minor"/>
        </p:style>
      </p:sp>
      <p:sp>
        <p:nvSpPr>
          <p:cNvPr id="232" name="PlaceHolder 8"/>
          <p:cNvSpPr/>
          <p:nvPr/>
        </p:nvSpPr>
        <p:spPr>
          <a:xfrm>
            <a:off x="609840" y="3240360"/>
            <a:ext cx="10957680" cy="2519280"/>
          </a:xfrm>
          <a:prstGeom prst="rect">
            <a:avLst/>
          </a:prstGeom>
          <a:noFill/>
          <a:ln w="76320">
            <a:noFill/>
          </a:ln>
        </p:spPr>
        <p:style>
          <a:lnRef idx="0"/>
          <a:fillRef idx="0"/>
          <a:effectRef idx="0"/>
          <a:fontRef idx="minor"/>
        </p:style>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Kapatagan ang salitang ginagamit para sa patag na kalupaan. Dito isinisilang ang pinakamalalaki at pinakaprogresibong mga lungsod. Dito rin nagtatanim ng mga halamang agrikultural na pinagkukunan ng pagkain. Halos sangkapat (1/4) na bahagi ng Asya ay maituturing na kapatagan.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p:nvPr>
        </p:nvSpPr>
        <p:spPr>
          <a:xfrm>
            <a:off x="609480" y="2196000"/>
            <a:ext cx="10957680" cy="2123640"/>
          </a:xfrm>
          <a:prstGeom prst="rect">
            <a:avLst/>
          </a:prstGeom>
          <a:noFill/>
          <a:ln w="76320">
            <a:noFill/>
          </a:ln>
        </p:spPr>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Sa Asya matatagpuan ang ilan sa mga makasaysayang ilog sa daigdig. Ang ilan sa mahahalagang ilog sa Asya ay ang Huang Ho (Yellow River) at Chang Jiang (Yangtze River) sa China. Ang Indus River at Ganges River ay parehong dumadaloy sa India. Ang Brahmaputra River naman ay bumabagtas sa mga bansang China at India. Ang Mekong River naman ay matatagpuan mula sa rehiyon ng Tibet at Yunnan sa China at dumadaloy sa mga bansang nasa Timog-Silangang Asya na kinabibilangan ng Laos, Myanmar, Thailand, at Cambodia. Ang mga ilog na ito ang siyang nagpataba at nagpayaman sa mga lambak kung saan namuhay ang mga tao mula pa noong sinaunang panahon.</a:t>
            </a:r>
            <a:endParaRPr b="0" lang="en-PH" sz="1800" spc="-1" strike="noStrike">
              <a:latin typeface="Arial"/>
            </a:endParaRPr>
          </a:p>
        </p:txBody>
      </p:sp>
      <p:sp>
        <p:nvSpPr>
          <p:cNvPr id="234"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TUBIG</a:t>
            </a:r>
            <a:endParaRPr b="0" lang="en-PH" sz="2000" spc="-1" strike="noStrike">
              <a:latin typeface="Arial"/>
            </a:endParaRPr>
          </a:p>
        </p:txBody>
      </p:sp>
      <p:sp>
        <p:nvSpPr>
          <p:cNvPr id="235" name=""/>
          <p:cNvSpPr/>
          <p:nvPr/>
        </p:nvSpPr>
        <p:spPr>
          <a:xfrm>
            <a:off x="720000" y="1836000"/>
            <a:ext cx="1475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ILOG</a:t>
            </a:r>
            <a:endParaRPr b="0" lang="en-PH" sz="2000" spc="-1" strike="noStrike">
              <a:latin typeface="Arial"/>
            </a:endParaRPr>
          </a:p>
        </p:txBody>
      </p:sp>
      <p:sp>
        <p:nvSpPr>
          <p:cNvPr id="236" name="PlaceHolder 10"/>
          <p:cNvSpPr/>
          <p:nvPr/>
        </p:nvSpPr>
        <p:spPr>
          <a:xfrm>
            <a:off x="609480" y="3312000"/>
            <a:ext cx="10957680" cy="1511280"/>
          </a:xfrm>
          <a:prstGeom prst="rect">
            <a:avLst/>
          </a:prstGeom>
          <a:noFill/>
          <a:ln w="76320">
            <a:noFill/>
          </a:ln>
        </p:spPr>
        <p:style>
          <a:lnRef idx="0"/>
          <a:fillRef idx="0"/>
          <a:effectRef idx="0"/>
          <a:fontRef idx="minor"/>
        </p:style>
      </p:sp>
      <p:sp>
        <p:nvSpPr>
          <p:cNvPr id="237" name="PlaceHolder 13"/>
          <p:cNvSpPr/>
          <p:nvPr/>
        </p:nvSpPr>
        <p:spPr>
          <a:xfrm>
            <a:off x="609840" y="972000"/>
            <a:ext cx="10957680" cy="827640"/>
          </a:xfrm>
          <a:prstGeom prst="rect">
            <a:avLst/>
          </a:prstGeom>
          <a:noFill/>
          <a:ln w="76320">
            <a:noFill/>
          </a:ln>
        </p:spPr>
        <p:style>
          <a:lnRef idx="0"/>
          <a:fillRef idx="0"/>
          <a:effectRef idx="0"/>
          <a:fontRef idx="minor"/>
        </p:style>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Ang Asya ay binubuo rin ng malaking bahagdan ng anyong tubig. Kabilang dito ang ilog, karagatan, dagat, lawa, look, at golpo na matatagpuan sa maraming bahagi ng kontinente.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p:nvPr>
        </p:nvSpPr>
        <p:spPr>
          <a:xfrm>
            <a:off x="609480" y="1476000"/>
            <a:ext cx="10957680" cy="2843640"/>
          </a:xfrm>
          <a:prstGeom prst="rect">
            <a:avLst/>
          </a:prstGeom>
          <a:noFill/>
          <a:ln w="76320">
            <a:noFill/>
          </a:ln>
        </p:spPr>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Apat naman ang katangi-tanging lawa na matatagpuan sa Asya. Ang Caspian Sea ang kinikilalang pinakamalaking lawa sa buong mundo. Ang Lake Baikal ang siya namang pinakamalalim na lawa sa daigdig. Ang Dead Sea naman ay kilala sa pagiging maalat nito. Tinawag itong Dead Sea dahil sa sobrang alat ng tubig dito ay walang anumang hayop o halaman ang maaaring mabuhay rito. Alam mo bang sa sobrang alat nito ay maaari kang lumutang dito? Napakalawak din ng Aral Sea na ang literal na kahulugan ay “sea of islands” bilang paglalarawan sa mahigit 1,100 isla. Ang salitang aral sa Arabic ay nangangahulugang “island archipelago.” Mahalagang maunawaan na ang Dead Sea at Aral Sea ay hindi talaga dagat kundi mga saltwater lake. Katulad ng ilog, ang mga lawang ito ay nakapagdudulot din ng paghubog sa uri ng pamumuhay ng mga naninirahan sa paligid nito. Sa Pilipinas, naririyan ang mga lawa ng Laguna, Taal, Buhi, at Lanao.</a:t>
            </a:r>
            <a:endParaRPr b="0" lang="en-PH" sz="1800" spc="-1" strike="noStrike">
              <a:latin typeface="Arial"/>
            </a:endParaRPr>
          </a:p>
        </p:txBody>
      </p:sp>
      <p:sp>
        <p:nvSpPr>
          <p:cNvPr id="239" name=""/>
          <p:cNvSpPr/>
          <p:nvPr/>
        </p:nvSpPr>
        <p:spPr>
          <a:xfrm>
            <a:off x="720000" y="396000"/>
            <a:ext cx="2519280" cy="503280"/>
          </a:xfrm>
          <a:custGeom>
            <a:avLst/>
            <a:gdLst/>
            <a:ahLst/>
            <a:rect l="l" t="t" r="r" b="b"/>
            <a:pathLst>
              <a:path w="70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6767" y="1400"/>
                </a:lnTo>
                <a:lnTo>
                  <a:pt x="6768" y="1401"/>
                </a:lnTo>
                <a:cubicBezTo>
                  <a:pt x="6808" y="1401"/>
                  <a:pt x="6849" y="1390"/>
                  <a:pt x="6884" y="1370"/>
                </a:cubicBezTo>
                <a:cubicBezTo>
                  <a:pt x="6920" y="1349"/>
                  <a:pt x="6949" y="1320"/>
                  <a:pt x="6970" y="1284"/>
                </a:cubicBezTo>
                <a:cubicBezTo>
                  <a:pt x="6990" y="1249"/>
                  <a:pt x="7001" y="1208"/>
                  <a:pt x="7001" y="1168"/>
                </a:cubicBezTo>
                <a:lnTo>
                  <a:pt x="7001" y="233"/>
                </a:lnTo>
                <a:lnTo>
                  <a:pt x="7001" y="234"/>
                </a:lnTo>
                <a:lnTo>
                  <a:pt x="7001" y="234"/>
                </a:lnTo>
                <a:cubicBezTo>
                  <a:pt x="7001" y="193"/>
                  <a:pt x="6990" y="152"/>
                  <a:pt x="6970" y="117"/>
                </a:cubicBezTo>
                <a:cubicBezTo>
                  <a:pt x="6949" y="81"/>
                  <a:pt x="6920" y="52"/>
                  <a:pt x="6884" y="31"/>
                </a:cubicBezTo>
                <a:cubicBezTo>
                  <a:pt x="6849" y="11"/>
                  <a:pt x="6808" y="0"/>
                  <a:pt x="6768" y="0"/>
                </a:cubicBezTo>
                <a:lnTo>
                  <a:pt x="233" y="0"/>
                </a:lnTo>
              </a:path>
            </a:pathLst>
          </a:custGeom>
          <a:solidFill>
            <a:srgbClr val="355269"/>
          </a:solidFill>
          <a:ln w="38160">
            <a:solidFill>
              <a:srgbClr val="ff4000"/>
            </a:solidFill>
            <a:round/>
          </a:ln>
        </p:spPr>
        <p:style>
          <a:lnRef idx="0"/>
          <a:fillRef idx="0"/>
          <a:effectRef idx="0"/>
          <a:fontRef idx="minor"/>
        </p:style>
        <p:txBody>
          <a:bodyPr lIns="109080" rIns="109080" tIns="64080" bIns="64080" anchor="ctr">
            <a:noAutofit/>
          </a:bodyPr>
          <a:p>
            <a:pPr algn="ctr">
              <a:lnSpc>
                <a:spcPct val="100000"/>
              </a:lnSpc>
              <a:buNone/>
            </a:pPr>
            <a:r>
              <a:rPr b="0" lang="en-PH" sz="2000" spc="-1" strike="noStrike">
                <a:solidFill>
                  <a:srgbClr val="ffffff"/>
                </a:solidFill>
                <a:latin typeface="Lato"/>
                <a:ea typeface="DejaVu Sans"/>
              </a:rPr>
              <a:t>ANYONG TUBIG</a:t>
            </a:r>
            <a:endParaRPr b="0" lang="en-PH" sz="2000" spc="-1" strike="noStrike">
              <a:latin typeface="Arial"/>
            </a:endParaRPr>
          </a:p>
        </p:txBody>
      </p:sp>
      <p:sp>
        <p:nvSpPr>
          <p:cNvPr id="240" name=""/>
          <p:cNvSpPr/>
          <p:nvPr/>
        </p:nvSpPr>
        <p:spPr>
          <a:xfrm>
            <a:off x="720000" y="1116000"/>
            <a:ext cx="1475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LAWA</a:t>
            </a:r>
            <a:endParaRPr b="0" lang="en-PH" sz="2000" spc="-1" strike="noStrike">
              <a:latin typeface="Arial"/>
            </a:endParaRPr>
          </a:p>
        </p:txBody>
      </p:sp>
      <p:sp>
        <p:nvSpPr>
          <p:cNvPr id="241" name="PlaceHolder 16"/>
          <p:cNvSpPr/>
          <p:nvPr/>
        </p:nvSpPr>
        <p:spPr>
          <a:xfrm>
            <a:off x="609480" y="3312000"/>
            <a:ext cx="10957680" cy="1511280"/>
          </a:xfrm>
          <a:prstGeom prst="rect">
            <a:avLst/>
          </a:prstGeom>
          <a:noFill/>
          <a:ln w="76320">
            <a:noFill/>
          </a:ln>
        </p:spPr>
        <p:style>
          <a:lnRef idx="0"/>
          <a:fillRef idx="0"/>
          <a:effectRef idx="0"/>
          <a:fontRef idx="minor"/>
        </p:style>
      </p:sp>
      <p:sp>
        <p:nvSpPr>
          <p:cNvPr id="242" name=""/>
          <p:cNvSpPr/>
          <p:nvPr/>
        </p:nvSpPr>
        <p:spPr>
          <a:xfrm>
            <a:off x="720000" y="4320000"/>
            <a:ext cx="1475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u="sng">
                <a:solidFill>
                  <a:srgbClr val="000000"/>
                </a:solidFill>
                <a:uFillTx/>
                <a:latin typeface="Lato"/>
                <a:ea typeface="DejaVu Sans"/>
              </a:rPr>
              <a:t>DAGAT</a:t>
            </a:r>
            <a:endParaRPr b="0" lang="en-PH" sz="2000" spc="-1" strike="noStrike">
              <a:latin typeface="Arial"/>
            </a:endParaRPr>
          </a:p>
        </p:txBody>
      </p:sp>
      <p:sp>
        <p:nvSpPr>
          <p:cNvPr id="243" name="PlaceHolder 17"/>
          <p:cNvSpPr/>
          <p:nvPr/>
        </p:nvSpPr>
        <p:spPr>
          <a:xfrm>
            <a:off x="609840" y="4680000"/>
            <a:ext cx="10957680" cy="1511640"/>
          </a:xfrm>
          <a:prstGeom prst="rect">
            <a:avLst/>
          </a:prstGeom>
          <a:noFill/>
          <a:ln w="76320">
            <a:noFill/>
          </a:ln>
        </p:spPr>
        <p:style>
          <a:lnRef idx="0"/>
          <a:fillRef idx="0"/>
          <a:effectRef idx="0"/>
          <a:fontRef idx="minor"/>
        </p:style>
        <p:txBody>
          <a:bodyPr lIns="38160" rIns="38160" tIns="38160" bIns="38160" anchor="t">
            <a:normAutofit/>
          </a:bodyPr>
          <a:p>
            <a:pPr algn="just">
              <a:lnSpc>
                <a:spcPct val="100000"/>
              </a:lnSpc>
              <a:spcBef>
                <a:spcPts val="1417"/>
              </a:spcBef>
              <a:buNone/>
            </a:pPr>
            <a:r>
              <a:rPr b="1" lang="en-PH" sz="1800" spc="-1" strike="noStrike">
                <a:latin typeface="Lato"/>
                <a:ea typeface="AppleSystemUIFont"/>
              </a:rPr>
              <a:t>Ang dagat ang pangalawa sa pinakamalaking anyong tubig sa daigdig. Ilan sa mga kilalang dagat sa Asya ay ang Andaman Sea na matatagpuan sa Indian Ocean at baybayin ng Myanmar, Thailand, Malaysia, at Indonesia. Kilala rin ang South China Sea na isa sa mga pinag-aagawan na pagmamay-ari sa pagitan ng Pilipinas, China, Indonesia, Taiwan, at Vietnam.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0280" cy="11426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45" name="PlaceHolder 9"/>
          <p:cNvSpPr/>
          <p:nvPr/>
        </p:nvSpPr>
        <p:spPr>
          <a:xfrm>
            <a:off x="609480" y="1604880"/>
            <a:ext cx="10956960" cy="3961800"/>
          </a:xfrm>
          <a:prstGeom prst="rect">
            <a:avLst/>
          </a:prstGeom>
          <a:noFill/>
          <a:ln w="0">
            <a:noFill/>
          </a:ln>
        </p:spPr>
        <p:style>
          <a:lnRef idx="0"/>
          <a:fillRef idx="0"/>
          <a:effectRef idx="0"/>
          <a:fontRef idx="minor"/>
        </p:style>
      </p:sp>
      <p:sp>
        <p:nvSpPr>
          <p:cNvPr id="246" name="PlaceHolder 11"/>
          <p:cNvSpPr/>
          <p:nvPr/>
        </p:nvSpPr>
        <p:spPr>
          <a:xfrm>
            <a:off x="609840" y="1604520"/>
            <a:ext cx="10956960" cy="3961800"/>
          </a:xfrm>
          <a:prstGeom prst="rect">
            <a:avLst/>
          </a:prstGeom>
          <a:noFill/>
          <a:ln w="0">
            <a:noFill/>
          </a:ln>
        </p:spPr>
        <p:style>
          <a:lnRef idx="0"/>
          <a:fillRef idx="0"/>
          <a:effectRef idx="0"/>
          <a:fontRef idx="minor"/>
        </p:style>
      </p:sp>
      <p:sp>
        <p:nvSpPr>
          <p:cNvPr id="247" name="PlaceHolder 2"/>
          <p:cNvSpPr>
            <a:spLocks noGrp="1"/>
          </p:cNvSpPr>
          <p:nvPr>
            <p:ph/>
          </p:nvPr>
        </p:nvSpPr>
        <p:spPr>
          <a:xfrm>
            <a:off x="609480" y="1604520"/>
            <a:ext cx="10970280" cy="39751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 </a:t>
            </a:r>
            <a:r>
              <a:rPr b="0" lang="en-PH" sz="1800" spc="-1" strike="noStrike">
                <a:solidFill>
                  <a:srgbClr val="000000"/>
                </a:solidFill>
                <a:latin typeface="Lato"/>
              </a:rPr>
              <a:t>Tukuyin kung </a:t>
            </a:r>
            <a:r>
              <a:rPr b="1" lang="en-PH" sz="1800" spc="-1" strike="noStrike">
                <a:solidFill>
                  <a:srgbClr val="000000"/>
                </a:solidFill>
                <a:latin typeface="Lato"/>
              </a:rPr>
              <a:t>TAMA</a:t>
            </a:r>
            <a:r>
              <a:rPr b="0" lang="en-PH" sz="1800" spc="-1" strike="noStrike">
                <a:solidFill>
                  <a:srgbClr val="000000"/>
                </a:solidFill>
                <a:latin typeface="Lato"/>
              </a:rPr>
              <a:t> o </a:t>
            </a:r>
            <a:r>
              <a:rPr b="1" lang="en-PH" sz="1800" spc="-1" strike="noStrike">
                <a:solidFill>
                  <a:srgbClr val="000000"/>
                </a:solidFill>
                <a:latin typeface="Lato"/>
              </a:rPr>
              <a:t>MALI</a:t>
            </a:r>
            <a:r>
              <a:rPr b="0" lang="en-PH" sz="1800" spc="-1" strike="noStrike">
                <a:solidFill>
                  <a:srgbClr val="000000"/>
                </a:solidFill>
                <a:latin typeface="Lato"/>
              </a:rPr>
              <a:t> ang bawat pangungusap.</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1. Matatagpuan sa Asya ang iba’t ibang anyong lupa at anyong tubig.</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2. Ang mga ito ang nagbibigay ng natatanging katangian at ganda sa kontinente.</a:t>
            </a:r>
            <a:endParaRPr b="0" lang="en-PH" sz="1800" spc="-1" strike="noStrike">
              <a:latin typeface="Arial"/>
            </a:endParaRPr>
          </a:p>
          <a:p>
            <a:pPr algn="just">
              <a:lnSpc>
                <a:spcPct val="100000"/>
              </a:lnSpc>
              <a:buNone/>
            </a:pPr>
            <a:r>
              <a:rPr b="0" lang="en-PH" sz="1800" spc="-1" strike="noStrike">
                <a:solidFill>
                  <a:srgbClr val="000000"/>
                </a:solidFill>
                <a:latin typeface="Lato"/>
                <a:ea typeface="PingFang SC"/>
              </a:rPr>
              <a:t>3. Nagmumula rin sa mga anyong lupa at anyong tubig ang mga likas na yaman na nagsisilbing ikinabubuhay ng mga Asyano.</a:t>
            </a:r>
            <a:endParaRPr b="0" lang="en-PH" sz="1800" spc="-1" strike="noStrike">
              <a:latin typeface="Arial"/>
            </a:endParaRPr>
          </a:p>
          <a:p>
            <a:pPr algn="just">
              <a:lnSpc>
                <a:spcPct val="100000"/>
              </a:lnSpc>
              <a:buNone/>
            </a:pPr>
            <a:r>
              <a:rPr b="0" lang="en-PH" sz="1800" spc="-1" strike="noStrike">
                <a:latin typeface="Lato"/>
                <a:ea typeface="AppleSystemUIFont"/>
              </a:rPr>
              <a:t>4. Ang dagat ang pinakamalaking anyong tubig sa daigdig.</a:t>
            </a:r>
            <a:endParaRPr b="0" lang="en-PH" sz="1800" spc="-1" strike="noStrike">
              <a:latin typeface="Arial"/>
            </a:endParaRPr>
          </a:p>
          <a:p>
            <a:pPr algn="just">
              <a:lnSpc>
                <a:spcPct val="100000"/>
              </a:lnSpc>
              <a:buNone/>
            </a:pPr>
            <a:r>
              <a:rPr b="0" lang="en-PH" sz="1800" spc="-1" strike="noStrike">
                <a:latin typeface="Lato"/>
                <a:ea typeface="AppleSystemUIFont"/>
              </a:rPr>
              <a:t>5. Tangway ang salitang ginagamit para sa patag na kalupaan.</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6011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2023-04-14T08:45:36Z</dcterms:modified>
  <cp:revision>2825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