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4680" cy="68205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1560" cy="2761560"/>
          </a:xfrm>
          <a:prstGeom prst="rect">
            <a:avLst/>
          </a:prstGeom>
          <a:ln w="0">
            <a:noFill/>
          </a:ln>
        </p:spPr>
      </p:pic>
      <p:sp>
        <p:nvSpPr>
          <p:cNvPr id="2" name="Rectangle 5"/>
          <p:cNvSpPr/>
          <p:nvPr/>
        </p:nvSpPr>
        <p:spPr>
          <a:xfrm>
            <a:off x="3487320" y="1475280"/>
            <a:ext cx="8667000" cy="38250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7000" cy="3466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4680" cy="597600"/>
          </a:xfrm>
          <a:prstGeom prst="rect">
            <a:avLst/>
          </a:prstGeom>
          <a:ln w="0">
            <a:noFill/>
          </a:ln>
        </p:spPr>
      </p:pic>
      <p:sp>
        <p:nvSpPr>
          <p:cNvPr id="43" name="Rectangle 7"/>
          <p:cNvSpPr/>
          <p:nvPr/>
        </p:nvSpPr>
        <p:spPr>
          <a:xfrm>
            <a:off x="10868760" y="0"/>
            <a:ext cx="933120" cy="9331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7200" cy="997200"/>
          </a:xfrm>
          <a:prstGeom prst="rect">
            <a:avLst/>
          </a:prstGeom>
          <a:ln w="0">
            <a:noFill/>
          </a:ln>
        </p:spPr>
      </p:pic>
      <p:sp>
        <p:nvSpPr>
          <p:cNvPr id="45" name="TextBox 9"/>
          <p:cNvSpPr/>
          <p:nvPr/>
        </p:nvSpPr>
        <p:spPr>
          <a:xfrm>
            <a:off x="185400" y="6362280"/>
            <a:ext cx="4654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5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9000" cy="33472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0120" cy="10674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6600" cy="19112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2760" cy="39376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780000" y="3384000"/>
            <a:ext cx="8134920" cy="35964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ffffff"/>
                </a:solidFill>
                <a:latin typeface="Lato"/>
                <a:ea typeface="AppleSystemUIFont"/>
              </a:rPr>
              <a:t>The Story Elements and Theme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052000" y="756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65" name=""/>
          <p:cNvSpPr/>
          <p:nvPr/>
        </p:nvSpPr>
        <p:spPr>
          <a:xfrm>
            <a:off x="1260000" y="1201680"/>
            <a:ext cx="971928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example of advance organizers is the </a:t>
            </a:r>
            <a:r>
              <a:rPr b="1" lang="en-PH" sz="2000" spc="-1" strike="noStrike">
                <a:solidFill>
                  <a:srgbClr val="000000"/>
                </a:solidFill>
                <a:latin typeface="Lato"/>
                <a:ea typeface="DejaVu Sans"/>
              </a:rPr>
              <a:t>analogy graphic organizer</a:t>
            </a:r>
            <a:r>
              <a:rPr b="0" lang="en-PH" sz="2000" spc="-1" strike="noStrike">
                <a:solidFill>
                  <a:srgbClr val="000000"/>
                </a:solidFill>
                <a:latin typeface="Lato"/>
                <a:ea typeface="DejaVu Sans"/>
              </a:rPr>
              <a:t>. The analogy graphic organizer uses analogies to help the students understand a new concept that is being introduced by comparing it with a familiar concept.</a:t>
            </a:r>
            <a:endParaRPr b="0" lang="en-PH" sz="2000" spc="-1" strike="noStrike">
              <a:latin typeface="Arial"/>
            </a:endParaRPr>
          </a:p>
        </p:txBody>
      </p:sp>
      <p:pic>
        <p:nvPicPr>
          <p:cNvPr id="166" name="" descr=""/>
          <p:cNvPicPr/>
          <p:nvPr/>
        </p:nvPicPr>
        <p:blipFill>
          <a:blip r:embed="rId1"/>
          <a:stretch/>
        </p:blipFill>
        <p:spPr>
          <a:xfrm>
            <a:off x="2405520" y="2448000"/>
            <a:ext cx="3010680" cy="3202200"/>
          </a:xfrm>
          <a:prstGeom prst="rect">
            <a:avLst/>
          </a:prstGeom>
          <a:ln w="29160">
            <a:solidFill>
              <a:srgbClr val="ffff38"/>
            </a:solidFill>
            <a:round/>
          </a:ln>
        </p:spPr>
      </p:pic>
      <p:pic>
        <p:nvPicPr>
          <p:cNvPr id="167" name="" descr=""/>
          <p:cNvPicPr/>
          <p:nvPr/>
        </p:nvPicPr>
        <p:blipFill>
          <a:blip r:embed="rId2"/>
          <a:stretch/>
        </p:blipFill>
        <p:spPr>
          <a:xfrm>
            <a:off x="6433920" y="2412000"/>
            <a:ext cx="2853360" cy="3131280"/>
          </a:xfrm>
          <a:prstGeom prst="rect">
            <a:avLst/>
          </a:prstGeom>
          <a:ln w="0">
            <a:noFill/>
          </a:ln>
        </p:spPr>
      </p:pic>
      <p:sp>
        <p:nvSpPr>
          <p:cNvPr id="168" name=""/>
          <p:cNvSpPr/>
          <p:nvPr/>
        </p:nvSpPr>
        <p:spPr>
          <a:xfrm>
            <a:off x="6300000" y="2412000"/>
            <a:ext cx="3010680" cy="3239280"/>
          </a:xfrm>
          <a:prstGeom prst="rect">
            <a:avLst/>
          </a:prstGeom>
          <a:noFill/>
          <a:ln w="29160">
            <a:solidFill>
              <a:srgbClr val="ffff38"/>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1980000" y="1008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70" name=""/>
          <p:cNvSpPr/>
          <p:nvPr/>
        </p:nvSpPr>
        <p:spPr>
          <a:xfrm>
            <a:off x="1440000" y="1584000"/>
            <a:ext cx="323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Theme of a Story</a:t>
            </a:r>
            <a:endParaRPr b="0" lang="en-PH" sz="2000" spc="-1" strike="noStrike">
              <a:latin typeface="Arial"/>
            </a:endParaRPr>
          </a:p>
        </p:txBody>
      </p:sp>
      <p:sp>
        <p:nvSpPr>
          <p:cNvPr id="171" name=""/>
          <p:cNvSpPr/>
          <p:nvPr/>
        </p:nvSpPr>
        <p:spPr>
          <a:xfrm>
            <a:off x="1451160" y="2138760"/>
            <a:ext cx="934812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theme tells the author’s view about life as reflected by the characters’ behavior and the setting that make up the story. This is the lesson or the message of the story.</a:t>
            </a:r>
            <a:endParaRPr b="0" lang="en-PH" sz="2000" spc="-1" strike="noStrike">
              <a:latin typeface="Arial"/>
            </a:endParaRPr>
          </a:p>
        </p:txBody>
      </p:sp>
      <p:sp>
        <p:nvSpPr>
          <p:cNvPr id="172" name=""/>
          <p:cNvSpPr/>
          <p:nvPr/>
        </p:nvSpPr>
        <p:spPr>
          <a:xfrm>
            <a:off x="1444320" y="3420000"/>
            <a:ext cx="917496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Some important concepts that are used to explain how the elements of a story build its theme are as follows:</a:t>
            </a:r>
            <a:endParaRPr b="0" lang="en-PH" sz="2000" spc="-1" strike="noStrike">
              <a:latin typeface="Arial"/>
            </a:endParaRPr>
          </a:p>
        </p:txBody>
      </p:sp>
      <p:sp>
        <p:nvSpPr>
          <p:cNvPr id="173" name=""/>
          <p:cNvSpPr/>
          <p:nvPr/>
        </p:nvSpPr>
        <p:spPr>
          <a:xfrm>
            <a:off x="1904400" y="4306320"/>
            <a:ext cx="2322360" cy="1450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Characterization </a:t>
            </a:r>
            <a:endParaRPr b="0" lang="en-PH" sz="2000" spc="-1" strike="noStrike">
              <a:latin typeface="Arial"/>
            </a:endParaRPr>
          </a:p>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Symbolism </a:t>
            </a:r>
            <a:endParaRPr b="0" lang="en-PH" sz="2000" spc="-1" strike="noStrike">
              <a:latin typeface="Arial"/>
            </a:endParaRPr>
          </a:p>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Setting </a:t>
            </a:r>
            <a:endParaRPr b="0" lang="en-PH" sz="2000" spc="-1" strike="noStrike">
              <a:latin typeface="Arial"/>
            </a:endParaRPr>
          </a:p>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æþ"/>
              </a:rPr>
              <a:t>Conflict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1980000" y="100800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75" name=""/>
          <p:cNvSpPr/>
          <p:nvPr/>
        </p:nvSpPr>
        <p:spPr>
          <a:xfrm>
            <a:off x="1437840" y="1766880"/>
            <a:ext cx="9541440" cy="1790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000" spc="-1" strike="noStrike">
                <a:solidFill>
                  <a:srgbClr val="000000"/>
                </a:solidFill>
                <a:latin typeface="Lato"/>
                <a:ea typeface="DejaVu Sans"/>
              </a:rPr>
              <a:t>Characterization</a:t>
            </a:r>
            <a:r>
              <a:rPr b="0" lang="en-PH" sz="2000" spc="-1" strike="noStrike">
                <a:solidFill>
                  <a:srgbClr val="000000"/>
                </a:solidFill>
                <a:latin typeface="Lato"/>
                <a:ea typeface="DejaVu Sans"/>
              </a:rPr>
              <a:t> refers to how a character behaves in a certain situation. His/Her actions will be determined by his/her motivation, which shapes his/her personality.</a:t>
            </a:r>
            <a:endParaRPr b="0" lang="en-PH" sz="2000" spc="-1" strike="noStrike">
              <a:latin typeface="Arial"/>
            </a:endParaRPr>
          </a:p>
        </p:txBody>
      </p:sp>
      <p:sp>
        <p:nvSpPr>
          <p:cNvPr id="176" name=""/>
          <p:cNvSpPr/>
          <p:nvPr/>
        </p:nvSpPr>
        <p:spPr>
          <a:xfrm>
            <a:off x="1440000" y="3165120"/>
            <a:ext cx="9539280" cy="1790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000" spc="-1" strike="noStrike">
                <a:solidFill>
                  <a:srgbClr val="000000"/>
                </a:solidFill>
                <a:latin typeface="Lato"/>
                <a:ea typeface="DejaVu Sans"/>
              </a:rPr>
              <a:t>Symbolism</a:t>
            </a:r>
            <a:r>
              <a:rPr b="0" lang="en-PH" sz="2000" spc="-1" strike="noStrike">
                <a:solidFill>
                  <a:srgbClr val="000000"/>
                </a:solidFill>
                <a:latin typeface="Lato"/>
                <a:ea typeface="DejaVu Sans"/>
              </a:rPr>
              <a:t> is when a concrete thing represents abstract ideas. What colors, shapes, and objects have been presented? What ideas are presented?</a:t>
            </a:r>
            <a:endParaRPr b="0" lang="en-PH" sz="2000" spc="-1" strike="noStrike">
              <a:latin typeface="Arial"/>
            </a:endParaRPr>
          </a:p>
        </p:txBody>
      </p:sp>
      <p:sp>
        <p:nvSpPr>
          <p:cNvPr id="177" name=""/>
          <p:cNvSpPr/>
          <p:nvPr/>
        </p:nvSpPr>
        <p:spPr>
          <a:xfrm>
            <a:off x="1459440" y="4221720"/>
            <a:ext cx="9123840" cy="770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solidFill>
                  <a:srgbClr val="000000"/>
                </a:solidFill>
                <a:latin typeface="Lato"/>
                <a:ea typeface="DejaVu Sans"/>
              </a:rPr>
              <a:t>Setting</a:t>
            </a:r>
            <a:r>
              <a:rPr b="0" lang="en-PH" sz="2000" spc="-1" strike="noStrike">
                <a:solidFill>
                  <a:srgbClr val="000000"/>
                </a:solidFill>
                <a:latin typeface="Lato"/>
                <a:ea typeface="DejaVu Sans"/>
              </a:rPr>
              <a:t> describes the time and place when and where the story happened.</a:t>
            </a:r>
            <a:endParaRPr b="0" lang="en-PH" sz="2000" spc="-1" strike="noStrike">
              <a:latin typeface="Arial"/>
            </a:endParaRPr>
          </a:p>
        </p:txBody>
      </p:sp>
      <p:sp>
        <p:nvSpPr>
          <p:cNvPr id="178" name=""/>
          <p:cNvSpPr/>
          <p:nvPr/>
        </p:nvSpPr>
        <p:spPr>
          <a:xfrm>
            <a:off x="1486800" y="4961160"/>
            <a:ext cx="9096480" cy="770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solidFill>
                  <a:srgbClr val="000000"/>
                </a:solidFill>
                <a:latin typeface="Lato"/>
                <a:ea typeface=".!æþ"/>
              </a:rPr>
              <a:t>Conflict</a:t>
            </a:r>
            <a:r>
              <a:rPr b="0" lang="en-PH" sz="2000" spc="-1" strike="noStrike">
                <a:solidFill>
                  <a:srgbClr val="000000"/>
                </a:solidFill>
                <a:latin typeface="Lato"/>
                <a:ea typeface=".!æþ"/>
              </a:rPr>
              <a:t> is a clash between opposing forces.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2016000" y="91152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80" name=""/>
          <p:cNvSpPr/>
          <p:nvPr/>
        </p:nvSpPr>
        <p:spPr>
          <a:xfrm>
            <a:off x="1198800" y="1409040"/>
            <a:ext cx="2400480" cy="449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solidFill>
                  <a:srgbClr val="000000"/>
                </a:solidFill>
                <a:latin typeface="Lato"/>
                <a:ea typeface=".!æþ"/>
              </a:rPr>
              <a:t>Conflict</a:t>
            </a:r>
            <a:endParaRPr b="0" lang="en-PH" sz="2000" spc="-1" strike="noStrike">
              <a:latin typeface="Arial"/>
            </a:endParaRPr>
          </a:p>
        </p:txBody>
      </p:sp>
      <p:sp>
        <p:nvSpPr>
          <p:cNvPr id="181" name=""/>
          <p:cNvSpPr/>
          <p:nvPr/>
        </p:nvSpPr>
        <p:spPr>
          <a:xfrm>
            <a:off x="1869480" y="1956240"/>
            <a:ext cx="910980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A conflict may be external, a struggle between the character and outside forces. An outside force may be another character, the society or community, forces of nature, or even technology. An internal conflict is a struggle within the character’s mind, feelings, or emotions.</a:t>
            </a:r>
            <a:endParaRPr b="0" lang="en-PH" sz="2000" spc="-1" strike="noStrike">
              <a:latin typeface="Arial"/>
            </a:endParaRPr>
          </a:p>
        </p:txBody>
      </p:sp>
      <p:sp>
        <p:nvSpPr>
          <p:cNvPr id="182" name=""/>
          <p:cNvSpPr/>
          <p:nvPr/>
        </p:nvSpPr>
        <p:spPr>
          <a:xfrm>
            <a:off x="1836000" y="3636000"/>
            <a:ext cx="9143280" cy="2471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There are two kinds of conflict:</a:t>
            </a:r>
            <a:endParaRPr b="0" lang="en-PH" sz="2000" spc="-1" strike="noStrike">
              <a:latin typeface="Arial"/>
            </a:endParaRPr>
          </a:p>
          <a:p>
            <a:pPr>
              <a:lnSpc>
                <a:spcPct val="115000"/>
              </a:lnSpc>
              <a:buNone/>
            </a:pPr>
            <a:r>
              <a:rPr b="1" lang="en-PH" sz="2000" spc="-1" strike="noStrike">
                <a:solidFill>
                  <a:srgbClr val="000000"/>
                </a:solidFill>
                <a:latin typeface="Lato"/>
                <a:ea typeface="DejaVu Sans"/>
              </a:rPr>
              <a:t>a.</a:t>
            </a:r>
            <a:r>
              <a:rPr b="0" lang="en-PH" sz="2000" spc="-1" strike="noStrike">
                <a:solidFill>
                  <a:srgbClr val="000000"/>
                </a:solidFill>
                <a:latin typeface="Lato"/>
                <a:ea typeface="DejaVu Sans"/>
              </a:rPr>
              <a:t> internal conflict or man vs. himself – pertains to a character’s struggle with </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feelings of guilt, fear, indecision, pride, etc.</a:t>
            </a:r>
            <a:endParaRPr b="0" lang="en-PH" sz="2000" spc="-1" strike="noStrike">
              <a:latin typeface="Arial"/>
            </a:endParaRPr>
          </a:p>
          <a:p>
            <a:pPr>
              <a:lnSpc>
                <a:spcPct val="150000"/>
              </a:lnSpc>
              <a:buNone/>
            </a:pPr>
            <a:r>
              <a:rPr b="1" lang="en-PH" sz="2000" spc="-1" strike="noStrike">
                <a:solidFill>
                  <a:srgbClr val="000000"/>
                </a:solidFill>
                <a:latin typeface="Lato"/>
                <a:ea typeface="DejaVu Sans"/>
              </a:rPr>
              <a:t>b.</a:t>
            </a:r>
            <a:r>
              <a:rPr b="0" lang="en-PH" sz="2000" spc="-1" strike="noStrike">
                <a:solidFill>
                  <a:srgbClr val="000000"/>
                </a:solidFill>
                <a:latin typeface="Lato"/>
                <a:ea typeface="DejaVu Sans"/>
              </a:rPr>
              <a:t> external conflict or man vs. others – pertains to a character’s struggle with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another person, a group, a society, or the environment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124000" y="89316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84" name=""/>
          <p:cNvSpPr/>
          <p:nvPr/>
        </p:nvSpPr>
        <p:spPr>
          <a:xfrm>
            <a:off x="1260000" y="1332000"/>
            <a:ext cx="71996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p:txBody>
      </p:sp>
      <p:sp>
        <p:nvSpPr>
          <p:cNvPr id="185" name=""/>
          <p:cNvSpPr/>
          <p:nvPr/>
        </p:nvSpPr>
        <p:spPr>
          <a:xfrm>
            <a:off x="1260000" y="1836000"/>
            <a:ext cx="97196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Which of the following presents a theme of a story?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Love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What is love?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The types of love</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highlight>
                  <a:srgbClr val="ffffff"/>
                </a:highlight>
                <a:latin typeface="Lato"/>
                <a:ea typeface="AppleSystemUIFont"/>
              </a:rPr>
              <a:t>D. Love is blind and unconditional.</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2. Which of the following is a nonlinear text?</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highlight>
                  <a:srgbClr val="ffffff"/>
                </a:highlight>
                <a:latin typeface="Lato"/>
                <a:ea typeface="AppleSystemUIFont"/>
              </a:rPr>
              <a:t>A. Chart</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Paragraph</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C. Short story</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D. Lyrics of a song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2160000" y="115200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87" name=""/>
          <p:cNvSpPr/>
          <p:nvPr/>
        </p:nvSpPr>
        <p:spPr>
          <a:xfrm>
            <a:off x="1260000" y="1837440"/>
            <a:ext cx="71996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p:txBody>
      </p:sp>
      <p:sp>
        <p:nvSpPr>
          <p:cNvPr id="188" name=""/>
          <p:cNvSpPr/>
          <p:nvPr/>
        </p:nvSpPr>
        <p:spPr>
          <a:xfrm>
            <a:off x="1440000" y="2584440"/>
            <a:ext cx="9719640" cy="2599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3. Which of the following statements is NOT true about conflict?</a:t>
            </a:r>
            <a:endParaRPr b="0" lang="en-PH" sz="2000" spc="-1" strike="noStrike">
              <a:latin typeface="Arial"/>
            </a:endParaRPr>
          </a:p>
          <a:p>
            <a:pPr algn="just">
              <a:lnSpc>
                <a:spcPct val="100000"/>
              </a:lnSpc>
              <a:buNone/>
            </a:pPr>
            <a:r>
              <a:rPr b="0" lang="en-PH" sz="2000" spc="-1" strike="noStrike">
                <a:latin typeface="Lato"/>
              </a:rPr>
              <a:t>A. A conflict may be external, a struggle between the character and outside forces.</a:t>
            </a:r>
            <a:endParaRPr b="0" lang="en-PH" sz="2000" spc="-1" strike="noStrike">
              <a:latin typeface="Arial"/>
            </a:endParaRPr>
          </a:p>
          <a:p>
            <a:pPr algn="just">
              <a:lnSpc>
                <a:spcPct val="100000"/>
              </a:lnSpc>
              <a:buNone/>
            </a:pPr>
            <a:r>
              <a:rPr b="0" lang="en-PH" sz="2000" spc="-1" strike="noStrike">
                <a:latin typeface="Lato"/>
              </a:rPr>
              <a:t>B. A conflict is a clash between two opposing forces.</a:t>
            </a:r>
            <a:endParaRPr b="0" lang="en-PH" sz="2000" spc="-1" strike="noStrike">
              <a:latin typeface="Arial"/>
            </a:endParaRPr>
          </a:p>
          <a:p>
            <a:pPr algn="just">
              <a:lnSpc>
                <a:spcPct val="100000"/>
              </a:lnSpc>
              <a:buNone/>
            </a:pPr>
            <a:r>
              <a:rPr b="0" lang="en-PH" sz="2000" spc="-1" strike="noStrike">
                <a:highlight>
                  <a:srgbClr val="ffffff"/>
                </a:highlight>
                <a:latin typeface="Lato"/>
              </a:rPr>
              <a:t>C. It is the part of the story where the reader or audience feels the most intense </a:t>
            </a:r>
            <a:endParaRPr b="0" lang="en-PH" sz="2000" spc="-1" strike="noStrike">
              <a:latin typeface="Arial"/>
            </a:endParaRPr>
          </a:p>
          <a:p>
            <a:pPr algn="just">
              <a:lnSpc>
                <a:spcPct val="100000"/>
              </a:lnSpc>
              <a:buNone/>
            </a:pPr>
            <a:r>
              <a:rPr b="0" lang="en-PH" sz="2000" spc="-1" strike="noStrike">
                <a:highlight>
                  <a:srgbClr val="ffffff"/>
                </a:highlight>
                <a:latin typeface="Lato"/>
              </a:rPr>
              <a:t>     </a:t>
            </a:r>
            <a:r>
              <a:rPr b="0" lang="en-PH" sz="2000" spc="-1" strike="noStrike">
                <a:highlight>
                  <a:srgbClr val="ffffff"/>
                </a:highlight>
                <a:latin typeface="Lato"/>
              </a:rPr>
              <a:t>emotions.</a:t>
            </a:r>
            <a:endParaRPr b="0" lang="en-PH" sz="2000" spc="-1" strike="noStrike">
              <a:latin typeface="Arial"/>
            </a:endParaRPr>
          </a:p>
          <a:p>
            <a:pPr algn="just">
              <a:lnSpc>
                <a:spcPct val="100000"/>
              </a:lnSpc>
              <a:buNone/>
            </a:pPr>
            <a:r>
              <a:rPr b="0" lang="en-PH" sz="2000" spc="-1" strike="noStrike">
                <a:latin typeface="Lato"/>
              </a:rPr>
              <a:t>D. A conflict may be internal, a struggle within the character’s mind, feelings, or</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emotions.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1296000" y="2503440"/>
            <a:ext cx="97196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Which among the following statements indicates a direct characterization?</a:t>
            </a:r>
            <a:endParaRPr b="0" lang="en-PH" sz="2000" spc="-1" strike="noStrike">
              <a:latin typeface="Arial"/>
            </a:endParaRPr>
          </a:p>
          <a:p>
            <a:pPr>
              <a:lnSpc>
                <a:spcPct val="100000"/>
              </a:lnSpc>
              <a:buNone/>
            </a:pPr>
            <a:r>
              <a:rPr b="0" lang="en-PH" sz="2000" spc="-1" strike="noStrike">
                <a:latin typeface="Lato"/>
              </a:rPr>
              <a:t>    </a:t>
            </a:r>
            <a:r>
              <a:rPr b="0" lang="en-PH" sz="2000" spc="-1" strike="noStrike">
                <a:highlight>
                  <a:srgbClr val="ffffff"/>
                </a:highlight>
                <a:latin typeface="Lato"/>
              </a:rPr>
              <a:t>A. “Ben was a quiet and serious boy.”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It is a characterization that relies on the reader.</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The narrator or author does not tell what the character is like.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The narrator or author shows the reader or audience what the character is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through the character’s looks and what the character does, says, and thinks;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the character affects the other characters.</a:t>
            </a:r>
            <a:endParaRPr b="0" lang="en-PH" sz="2000" spc="-1" strike="noStrike">
              <a:latin typeface="Arial"/>
            </a:endParaRPr>
          </a:p>
        </p:txBody>
      </p:sp>
      <p:sp>
        <p:nvSpPr>
          <p:cNvPr id="190" name=""/>
          <p:cNvSpPr/>
          <p:nvPr/>
        </p:nvSpPr>
        <p:spPr>
          <a:xfrm>
            <a:off x="2160000" y="120564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91" name=""/>
          <p:cNvSpPr/>
          <p:nvPr/>
        </p:nvSpPr>
        <p:spPr>
          <a:xfrm>
            <a:off x="1260000" y="1837440"/>
            <a:ext cx="71996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2160000" y="115128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93" name=""/>
          <p:cNvSpPr/>
          <p:nvPr/>
        </p:nvSpPr>
        <p:spPr>
          <a:xfrm>
            <a:off x="1440000" y="1729440"/>
            <a:ext cx="71996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the letter of the correct answer.</a:t>
            </a:r>
            <a:endParaRPr b="0" lang="en-PH" sz="2000" spc="-1" strike="noStrike">
              <a:latin typeface="Arial"/>
            </a:endParaRPr>
          </a:p>
        </p:txBody>
      </p:sp>
      <p:sp>
        <p:nvSpPr>
          <p:cNvPr id="194" name=""/>
          <p:cNvSpPr/>
          <p:nvPr/>
        </p:nvSpPr>
        <p:spPr>
          <a:xfrm>
            <a:off x="1440000" y="2412000"/>
            <a:ext cx="8999640" cy="451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5. Which of the following is NOT an operational definition?</a:t>
            </a:r>
            <a:endParaRPr b="0" lang="en-PH" sz="2000" spc="-1" strike="noStrike">
              <a:latin typeface="Arial"/>
            </a:endParaRPr>
          </a:p>
          <a:p>
            <a:pPr>
              <a:lnSpc>
                <a:spcPct val="115000"/>
              </a:lnSpc>
              <a:buNone/>
            </a:pPr>
            <a:r>
              <a:rPr b="0" lang="en-PH" sz="2000" spc="-1" strike="noStrike">
                <a:latin typeface="Lato"/>
              </a:rPr>
              <a:t>A. Motor activity is described as the student’s movements from his or her seat.</a:t>
            </a:r>
            <a:endParaRPr b="0" lang="en-PH" sz="2000" spc="-1" strike="noStrike">
              <a:latin typeface="Arial"/>
            </a:endParaRPr>
          </a:p>
          <a:p>
            <a:pPr>
              <a:lnSpc>
                <a:spcPct val="100000"/>
              </a:lnSpc>
              <a:buNone/>
            </a:pPr>
            <a:r>
              <a:rPr b="0" lang="en-PH" sz="2000" spc="-1" strike="noStrike">
                <a:latin typeface="Lato"/>
              </a:rPr>
              <a:t>B. A modem that is attached to a telephone handset to transmit computer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information over telephone lines is an acoustic coupler.</a:t>
            </a:r>
            <a:endParaRPr b="0" lang="en-PH" sz="2000" spc="-1" strike="noStrike">
              <a:latin typeface="Arial"/>
            </a:endParaRPr>
          </a:p>
          <a:p>
            <a:pPr>
              <a:lnSpc>
                <a:spcPct val="100000"/>
              </a:lnSpc>
              <a:buNone/>
            </a:pPr>
            <a:r>
              <a:rPr b="0" lang="en-PH" sz="2000" spc="-1" strike="noStrike">
                <a:highlight>
                  <a:srgbClr val="ffffff"/>
                </a:highlight>
                <a:latin typeface="Lato"/>
              </a:rPr>
              <a:t>C. Fear can be described as a situation when a person is subjected to objects,      persons, or places that that person wants to avoid.</a:t>
            </a:r>
            <a:endParaRPr b="0" lang="en-PH" sz="2000" spc="-1" strike="noStrike">
              <a:latin typeface="Arial"/>
            </a:endParaRPr>
          </a:p>
          <a:p>
            <a:pPr>
              <a:lnSpc>
                <a:spcPct val="100000"/>
              </a:lnSpc>
              <a:buNone/>
            </a:pPr>
            <a:r>
              <a:rPr b="0" lang="en-PH" sz="2000" spc="-1" strike="noStrike">
                <a:latin typeface="Lato"/>
              </a:rPr>
              <a:t>D. Introversion is described as a characteristic of an individual choosing and         engaging in solitary rather than group activities.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2124000" y="89316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96" name=""/>
          <p:cNvSpPr/>
          <p:nvPr/>
        </p:nvSpPr>
        <p:spPr>
          <a:xfrm>
            <a:off x="2700000" y="1170000"/>
            <a:ext cx="71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197" name=""/>
          <p:cNvSpPr/>
          <p:nvPr/>
        </p:nvSpPr>
        <p:spPr>
          <a:xfrm>
            <a:off x="1260000" y="1836000"/>
            <a:ext cx="97196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Which of the following presents a theme of a story?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 Love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What is love?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The types of love</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highlight>
                  <a:srgbClr val="ffff00"/>
                </a:highlight>
                <a:latin typeface="Lato"/>
                <a:ea typeface="AppleSystemUIFont"/>
              </a:rPr>
              <a:t>D. Love is blind and unconditional.</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2. Which of the following is a nonlinear text?</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highlight>
                  <a:srgbClr val="ffff00"/>
                </a:highlight>
                <a:latin typeface="Lato"/>
                <a:ea typeface="AppleSystemUIFont"/>
              </a:rPr>
              <a:t>A. Chart</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Paragraph</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C. Short story</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D. Lyrics of a song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2160000" y="126000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99" name=""/>
          <p:cNvSpPr/>
          <p:nvPr/>
        </p:nvSpPr>
        <p:spPr>
          <a:xfrm>
            <a:off x="1440000" y="2584440"/>
            <a:ext cx="9719640" cy="2599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3. Which of the following statements is NOT true about conflict?</a:t>
            </a:r>
            <a:endParaRPr b="0" lang="en-PH" sz="2000" spc="-1" strike="noStrike">
              <a:latin typeface="Arial"/>
            </a:endParaRPr>
          </a:p>
          <a:p>
            <a:pPr algn="just">
              <a:lnSpc>
                <a:spcPct val="100000"/>
              </a:lnSpc>
              <a:buNone/>
            </a:pPr>
            <a:r>
              <a:rPr b="0" lang="en-PH" sz="2000" spc="-1" strike="noStrike">
                <a:latin typeface="Lato"/>
              </a:rPr>
              <a:t>A. A conflict may be external, a struggle between the character and outside forces.</a:t>
            </a:r>
            <a:endParaRPr b="0" lang="en-PH" sz="2000" spc="-1" strike="noStrike">
              <a:latin typeface="Arial"/>
            </a:endParaRPr>
          </a:p>
          <a:p>
            <a:pPr algn="just">
              <a:lnSpc>
                <a:spcPct val="100000"/>
              </a:lnSpc>
              <a:buNone/>
            </a:pPr>
            <a:r>
              <a:rPr b="0" lang="en-PH" sz="2000" spc="-1" strike="noStrike">
                <a:latin typeface="Lato"/>
              </a:rPr>
              <a:t>B. A conflict is a clash between two opposing forces.</a:t>
            </a:r>
            <a:endParaRPr b="0" lang="en-PH" sz="2000" spc="-1" strike="noStrike">
              <a:latin typeface="Arial"/>
            </a:endParaRPr>
          </a:p>
          <a:p>
            <a:pPr algn="just">
              <a:lnSpc>
                <a:spcPct val="100000"/>
              </a:lnSpc>
              <a:buNone/>
            </a:pPr>
            <a:r>
              <a:rPr b="0" lang="en-PH" sz="2000" spc="-1" strike="noStrike">
                <a:highlight>
                  <a:srgbClr val="ffff00"/>
                </a:highlight>
                <a:latin typeface="Lato"/>
              </a:rPr>
              <a:t>C. It is the part of the story where the reader or audience feels the most intense</a:t>
            </a:r>
            <a:r>
              <a:rPr b="0" lang="en-PH" sz="2000" spc="-1" strike="noStrike">
                <a:latin typeface="Lato"/>
              </a:rPr>
              <a:t>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highlight>
                  <a:srgbClr val="ffff00"/>
                </a:highlight>
                <a:latin typeface="Lato"/>
              </a:rPr>
              <a:t>emotions.</a:t>
            </a:r>
            <a:endParaRPr b="0" lang="en-PH" sz="2000" spc="-1" strike="noStrike">
              <a:latin typeface="Arial"/>
            </a:endParaRPr>
          </a:p>
          <a:p>
            <a:pPr algn="just">
              <a:lnSpc>
                <a:spcPct val="100000"/>
              </a:lnSpc>
              <a:buNone/>
            </a:pPr>
            <a:r>
              <a:rPr b="0" lang="en-PH" sz="2000" spc="-1" strike="noStrike">
                <a:latin typeface="Lato"/>
              </a:rPr>
              <a:t>D. A conflict may be internal, a struggle within the character’s mind, feelings, or</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emotions.</a:t>
            </a:r>
            <a:endParaRPr b="0" lang="en-PH" sz="2000" spc="-1" strike="noStrike">
              <a:latin typeface="Arial"/>
            </a:endParaRPr>
          </a:p>
        </p:txBody>
      </p:sp>
      <p:sp>
        <p:nvSpPr>
          <p:cNvPr id="200" name=""/>
          <p:cNvSpPr/>
          <p:nvPr/>
        </p:nvSpPr>
        <p:spPr>
          <a:xfrm>
            <a:off x="2520000" y="1620000"/>
            <a:ext cx="71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262160" y="1776240"/>
            <a:ext cx="9681120" cy="1823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of the ways we can understand and appreciate literature is by expanding our vocabulary. Before we digest a story or a poem, we first unlock difficult words so that we will be able to understand better the literary piece. Knowing how to use technical and operation definitions will give us an edge in understanding a text.</a:t>
            </a:r>
            <a:endParaRPr b="0" lang="en-PH" sz="2000" spc="-1" strike="noStrike">
              <a:latin typeface="Arial"/>
            </a:endParaRPr>
          </a:p>
        </p:txBody>
      </p:sp>
      <p:sp>
        <p:nvSpPr>
          <p:cNvPr id="129" name=""/>
          <p:cNvSpPr/>
          <p:nvPr/>
        </p:nvSpPr>
        <p:spPr>
          <a:xfrm>
            <a:off x="2052000" y="1116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30" name=""/>
          <p:cNvSpPr/>
          <p:nvPr/>
        </p:nvSpPr>
        <p:spPr>
          <a:xfrm>
            <a:off x="1260000" y="3492720"/>
            <a:ext cx="50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Expanding Your Vocabulary</a:t>
            </a:r>
            <a:endParaRPr b="0" lang="en-PH" sz="1800" spc="-1" strike="noStrike">
              <a:latin typeface="Arial"/>
            </a:endParaRPr>
          </a:p>
        </p:txBody>
      </p:sp>
      <p:sp>
        <p:nvSpPr>
          <p:cNvPr id="131" name=""/>
          <p:cNvSpPr/>
          <p:nvPr/>
        </p:nvSpPr>
        <p:spPr>
          <a:xfrm>
            <a:off x="1260000" y="4068000"/>
            <a:ext cx="3959280" cy="5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æþ"/>
              </a:rPr>
              <a:t>A. Technical Definition</a:t>
            </a:r>
            <a:endParaRPr b="0" lang="en-PH" sz="1800" spc="-1" strike="noStrike">
              <a:latin typeface="Arial"/>
            </a:endParaRPr>
          </a:p>
        </p:txBody>
      </p:sp>
      <p:sp>
        <p:nvSpPr>
          <p:cNvPr id="132" name=""/>
          <p:cNvSpPr/>
          <p:nvPr/>
        </p:nvSpPr>
        <p:spPr>
          <a:xfrm>
            <a:off x="1260000" y="4644000"/>
            <a:ext cx="9719280" cy="8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a:t>
            </a:r>
            <a:r>
              <a:rPr b="0" lang="en-PH" sz="2000" spc="-1" strike="noStrike">
                <a:solidFill>
                  <a:srgbClr val="000000"/>
                </a:solidFill>
                <a:latin typeface="Lato"/>
                <a:ea typeface=".!æþ"/>
              </a:rPr>
              <a:t>technical definition is a detailed description of a specialized term, process, or phenomenon.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1296000" y="2503440"/>
            <a:ext cx="9719640" cy="3832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Which among the following statements indicates a direct characterization?</a:t>
            </a:r>
            <a:endParaRPr b="0" lang="en-PH" sz="2000" spc="-1" strike="noStrike">
              <a:latin typeface="Arial"/>
            </a:endParaRPr>
          </a:p>
          <a:p>
            <a:pPr>
              <a:lnSpc>
                <a:spcPct val="100000"/>
              </a:lnSpc>
              <a:buNone/>
            </a:pPr>
            <a:r>
              <a:rPr b="0" lang="en-PH" sz="2000" spc="-1" strike="noStrike">
                <a:latin typeface="Lato"/>
              </a:rPr>
              <a:t>    </a:t>
            </a:r>
            <a:r>
              <a:rPr b="0" lang="en-PH" sz="2000" spc="-1" strike="noStrike">
                <a:highlight>
                  <a:srgbClr val="ffff00"/>
                </a:highlight>
                <a:latin typeface="Lato"/>
              </a:rPr>
              <a:t>A. “Ben was a quiet and serious boy.”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 It is a characterization that relies on the reader.</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C. The narrator or author does not tell what the character is like.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 The narrator or author shows the reader or audience what the character is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through the character’s looks and what the character does, says, and thinks;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the character affects the other characters.</a:t>
            </a:r>
            <a:endParaRPr b="0" lang="en-PH" sz="2000" spc="-1" strike="noStrike">
              <a:latin typeface="Arial"/>
            </a:endParaRPr>
          </a:p>
        </p:txBody>
      </p:sp>
      <p:sp>
        <p:nvSpPr>
          <p:cNvPr id="202" name=""/>
          <p:cNvSpPr/>
          <p:nvPr/>
        </p:nvSpPr>
        <p:spPr>
          <a:xfrm>
            <a:off x="2160000" y="120564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203" name=""/>
          <p:cNvSpPr/>
          <p:nvPr/>
        </p:nvSpPr>
        <p:spPr>
          <a:xfrm>
            <a:off x="2520000" y="1620000"/>
            <a:ext cx="71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2160000" y="1151280"/>
            <a:ext cx="8134920" cy="503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205" name=""/>
          <p:cNvSpPr/>
          <p:nvPr/>
        </p:nvSpPr>
        <p:spPr>
          <a:xfrm>
            <a:off x="1440000" y="2412000"/>
            <a:ext cx="8999640" cy="451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5. Which of the following is NOT an operational definition?</a:t>
            </a:r>
            <a:endParaRPr b="0" lang="en-PH" sz="2000" spc="-1" strike="noStrike">
              <a:latin typeface="Arial"/>
            </a:endParaRPr>
          </a:p>
          <a:p>
            <a:pPr>
              <a:lnSpc>
                <a:spcPct val="115000"/>
              </a:lnSpc>
              <a:buNone/>
            </a:pPr>
            <a:r>
              <a:rPr b="0" lang="en-PH" sz="2000" spc="-1" strike="noStrike">
                <a:latin typeface="Lato"/>
              </a:rPr>
              <a:t>A. Motor activity is described as the student’s movements from his or her seat.</a:t>
            </a:r>
            <a:endParaRPr b="0" lang="en-PH" sz="2000" spc="-1" strike="noStrike">
              <a:latin typeface="Arial"/>
            </a:endParaRPr>
          </a:p>
          <a:p>
            <a:pPr>
              <a:lnSpc>
                <a:spcPct val="100000"/>
              </a:lnSpc>
              <a:buNone/>
            </a:pPr>
            <a:r>
              <a:rPr b="0" lang="en-PH" sz="2000" spc="-1" strike="noStrike">
                <a:latin typeface="Lato"/>
              </a:rPr>
              <a:t>B. A modem that is attached to a telephone handset to transmit computer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information over telephone lines is an acoustic coupler.</a:t>
            </a:r>
            <a:endParaRPr b="0" lang="en-PH" sz="2000" spc="-1" strike="noStrike">
              <a:latin typeface="Arial"/>
            </a:endParaRPr>
          </a:p>
          <a:p>
            <a:pPr>
              <a:lnSpc>
                <a:spcPct val="100000"/>
              </a:lnSpc>
              <a:buNone/>
            </a:pPr>
            <a:r>
              <a:rPr b="0" lang="en-PH" sz="2000" spc="-1" strike="noStrike">
                <a:highlight>
                  <a:srgbClr val="ffff00"/>
                </a:highlight>
                <a:latin typeface="Lato"/>
              </a:rPr>
              <a:t>C. Fear can be described as a situation when a person is subjected to objects,</a:t>
            </a:r>
            <a:r>
              <a:rPr b="0" lang="en-PH" sz="2000" spc="-1" strike="noStrike">
                <a:latin typeface="Lato"/>
              </a:rPr>
              <a:t>      </a:t>
            </a:r>
            <a:r>
              <a:rPr b="0" lang="en-PH" sz="2000" spc="-1" strike="noStrike">
                <a:highlight>
                  <a:srgbClr val="ffff00"/>
                </a:highlight>
                <a:latin typeface="Lato"/>
              </a:rPr>
              <a:t>persons, or places that that person wants to avoid.</a:t>
            </a:r>
            <a:endParaRPr b="0" lang="en-PH" sz="2000" spc="-1" strike="noStrike">
              <a:latin typeface="Arial"/>
            </a:endParaRPr>
          </a:p>
          <a:p>
            <a:pPr>
              <a:lnSpc>
                <a:spcPct val="100000"/>
              </a:lnSpc>
              <a:buNone/>
            </a:pPr>
            <a:r>
              <a:rPr b="0" lang="en-PH" sz="2000" spc="-1" strike="noStrike">
                <a:latin typeface="Lato"/>
              </a:rPr>
              <a:t>D. Introversion is described as a characteristic of an individual choosing and         engaging in solitary rather than group activities.</a:t>
            </a:r>
            <a:endParaRPr b="0" lang="en-PH" sz="2000" spc="-1" strike="noStrike">
              <a:latin typeface="Arial"/>
            </a:endParaRPr>
          </a:p>
        </p:txBody>
      </p:sp>
      <p:sp>
        <p:nvSpPr>
          <p:cNvPr id="206" name=""/>
          <p:cNvSpPr/>
          <p:nvPr/>
        </p:nvSpPr>
        <p:spPr>
          <a:xfrm>
            <a:off x="2556000" y="1512000"/>
            <a:ext cx="719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368000" y="2200680"/>
            <a:ext cx="9539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preparing a document, the writer often has to use some terms that might be unknown to the audience but are essential in understanding the author’s idea. The length of the definition depends on the complexity of the term and the intended readers.</a:t>
            </a:r>
            <a:endParaRPr b="0" lang="en-PH" sz="2000" spc="-1" strike="noStrike">
              <a:latin typeface="Arial"/>
            </a:endParaRPr>
          </a:p>
        </p:txBody>
      </p:sp>
      <p:sp>
        <p:nvSpPr>
          <p:cNvPr id="134" name=""/>
          <p:cNvSpPr/>
          <p:nvPr/>
        </p:nvSpPr>
        <p:spPr>
          <a:xfrm>
            <a:off x="2160000" y="97236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35" name=""/>
          <p:cNvSpPr/>
          <p:nvPr/>
        </p:nvSpPr>
        <p:spPr>
          <a:xfrm>
            <a:off x="1440000" y="1656000"/>
            <a:ext cx="347760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æþ"/>
              </a:rPr>
              <a:t>A. Technical Definition</a:t>
            </a:r>
            <a:endParaRPr b="0" lang="en-PH" sz="2000" spc="-1" strike="noStrike">
              <a:latin typeface="Arial"/>
            </a:endParaRPr>
          </a:p>
        </p:txBody>
      </p:sp>
      <p:sp>
        <p:nvSpPr>
          <p:cNvPr id="136" name=""/>
          <p:cNvSpPr/>
          <p:nvPr/>
        </p:nvSpPr>
        <p:spPr>
          <a:xfrm>
            <a:off x="1404000" y="3744000"/>
            <a:ext cx="93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two types of definitions: </a:t>
            </a:r>
            <a:r>
              <a:rPr b="1" lang="en-PH" sz="1800" spc="-1" strike="noStrike">
                <a:solidFill>
                  <a:srgbClr val="000000"/>
                </a:solidFill>
                <a:latin typeface="Lato"/>
                <a:ea typeface="DejaVu Sans"/>
              </a:rPr>
              <a:t>parenthetical</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sentence</a:t>
            </a:r>
            <a:r>
              <a:rPr b="0" lang="en-PH" sz="1800" spc="-1" strike="noStrike">
                <a:solidFill>
                  <a:srgbClr val="000000"/>
                </a:solidFill>
                <a:latin typeface="Lato"/>
                <a:ea typeface="DejaVu Sans"/>
              </a:rPr>
              <a:t>.</a:t>
            </a:r>
            <a:endParaRPr b="0" lang="en-PH" sz="1800" spc="-1" strike="noStrike">
              <a:latin typeface="Arial"/>
            </a:endParaRPr>
          </a:p>
        </p:txBody>
      </p:sp>
      <p:sp>
        <p:nvSpPr>
          <p:cNvPr id="137" name=""/>
          <p:cNvSpPr/>
          <p:nvPr/>
        </p:nvSpPr>
        <p:spPr>
          <a:xfrm>
            <a:off x="1855800" y="4241160"/>
            <a:ext cx="3903480" cy="474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æþ"/>
              </a:rPr>
              <a:t>1. Parenthetical Definition</a:t>
            </a:r>
            <a:endParaRPr b="0" lang="en-PH" sz="2000" spc="-1" strike="noStrike">
              <a:latin typeface="Arial"/>
            </a:endParaRPr>
          </a:p>
        </p:txBody>
      </p:sp>
      <p:sp>
        <p:nvSpPr>
          <p:cNvPr id="138" name=""/>
          <p:cNvSpPr/>
          <p:nvPr/>
        </p:nvSpPr>
        <p:spPr>
          <a:xfrm>
            <a:off x="2232000" y="4755960"/>
            <a:ext cx="8639280" cy="1110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000" spc="-1" strike="noStrike">
                <a:solidFill>
                  <a:srgbClr val="000000"/>
                </a:solidFill>
                <a:latin typeface="Lato"/>
                <a:ea typeface="DejaVu Sans"/>
              </a:rPr>
              <a:t>A term is defined with a short description enclosed in parentheses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immediately after the term.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160000" y="1080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40" name=""/>
          <p:cNvSpPr/>
          <p:nvPr/>
        </p:nvSpPr>
        <p:spPr>
          <a:xfrm>
            <a:off x="1440000" y="1805040"/>
            <a:ext cx="395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æþ"/>
              </a:rPr>
              <a:t>1. Parenthetical Definition</a:t>
            </a:r>
            <a:endParaRPr b="0" lang="en-PH" sz="2000" spc="-1" strike="noStrike">
              <a:latin typeface="Arial"/>
            </a:endParaRPr>
          </a:p>
        </p:txBody>
      </p:sp>
      <p:sp>
        <p:nvSpPr>
          <p:cNvPr id="141" name=""/>
          <p:cNvSpPr/>
          <p:nvPr/>
        </p:nvSpPr>
        <p:spPr>
          <a:xfrm>
            <a:off x="1800000" y="2342880"/>
            <a:ext cx="9035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u="sng">
                <a:solidFill>
                  <a:srgbClr val="000000"/>
                </a:solidFill>
                <a:uFillTx/>
                <a:latin typeface="Lato"/>
                <a:ea typeface="DejaVu Sans"/>
              </a:rPr>
              <a:t>Example:</a:t>
            </a:r>
            <a:r>
              <a:rPr b="0" lang="en-PH" sz="2000" spc="-1" strike="noStrike">
                <a:solidFill>
                  <a:srgbClr val="000000"/>
                </a:solidFill>
                <a:latin typeface="Lato"/>
                <a:ea typeface="DejaVu Sans"/>
              </a:rPr>
              <a:t>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redundancy (repetitiveness) will be increased as sentences of roughly the same topic are put together in a paragraph.</a:t>
            </a:r>
            <a:endParaRPr b="0" lang="en-PH" sz="2000" spc="-1" strike="noStrike">
              <a:latin typeface="Arial"/>
            </a:endParaRPr>
          </a:p>
        </p:txBody>
      </p:sp>
      <p:sp>
        <p:nvSpPr>
          <p:cNvPr id="142" name=""/>
          <p:cNvSpPr/>
          <p:nvPr/>
        </p:nvSpPr>
        <p:spPr>
          <a:xfrm>
            <a:off x="1764000" y="3737160"/>
            <a:ext cx="9035280" cy="770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æþ"/>
              </a:rPr>
              <a:t>A parenthetical definition may also be a longer phrase or clause.</a:t>
            </a:r>
            <a:endParaRPr b="0" lang="en-PH" sz="2000" spc="-1" strike="noStrike">
              <a:latin typeface="Arial"/>
            </a:endParaRPr>
          </a:p>
        </p:txBody>
      </p:sp>
      <p:sp>
        <p:nvSpPr>
          <p:cNvPr id="143" name=""/>
          <p:cNvSpPr/>
          <p:nvPr/>
        </p:nvSpPr>
        <p:spPr>
          <a:xfrm>
            <a:off x="1800000" y="4370760"/>
            <a:ext cx="8999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u="sng">
                <a:solidFill>
                  <a:srgbClr val="000000"/>
                </a:solidFill>
                <a:uFillTx/>
                <a:latin typeface="Lato"/>
                <a:ea typeface="DejaVu Sans"/>
              </a:rPr>
              <a:t>Example:</a:t>
            </a:r>
            <a:r>
              <a:rPr b="0" lang="en-PH" sz="2000" spc="-1" strike="noStrike">
                <a:solidFill>
                  <a:srgbClr val="000000"/>
                </a:solidFill>
                <a:latin typeface="Lato"/>
                <a:ea typeface="DejaVu Sans"/>
              </a:rPr>
              <a:t>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Revenue bonds (bonds issued to finance projects that will eventually generate their own revenues, such as a toll bridge) are sold by his uncle.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124720" y="108036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45" name=""/>
          <p:cNvSpPr/>
          <p:nvPr/>
        </p:nvSpPr>
        <p:spPr>
          <a:xfrm>
            <a:off x="1548000" y="1757160"/>
            <a:ext cx="341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æþ"/>
              </a:rPr>
              <a:t>2. Sentence Definition</a:t>
            </a:r>
            <a:endParaRPr b="0" lang="en-PH" sz="2000" spc="-1" strike="noStrike">
              <a:latin typeface="Arial"/>
            </a:endParaRPr>
          </a:p>
        </p:txBody>
      </p:sp>
      <p:sp>
        <p:nvSpPr>
          <p:cNvPr id="146" name=""/>
          <p:cNvSpPr/>
          <p:nvPr/>
        </p:nvSpPr>
        <p:spPr>
          <a:xfrm>
            <a:off x="1908000" y="2268000"/>
            <a:ext cx="8891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features an explanation of a word or phrase using one sentence. A sentence definition usually follows a standard pattern.</a:t>
            </a:r>
            <a:endParaRPr b="0" lang="en-PH" sz="2000" spc="-1" strike="noStrike">
              <a:latin typeface="Arial"/>
            </a:endParaRPr>
          </a:p>
        </p:txBody>
      </p:sp>
      <p:sp>
        <p:nvSpPr>
          <p:cNvPr id="147" name=""/>
          <p:cNvSpPr/>
          <p:nvPr/>
        </p:nvSpPr>
        <p:spPr>
          <a:xfrm>
            <a:off x="2274120" y="3096000"/>
            <a:ext cx="848916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item being defined is placed in a class or category of similar items.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item being defined is distinguished from similar items.</a:t>
            </a:r>
            <a:endParaRPr b="0" lang="en-PH" sz="2000" spc="-1" strike="noStrike">
              <a:latin typeface="Arial"/>
            </a:endParaRPr>
          </a:p>
        </p:txBody>
      </p:sp>
      <p:sp>
        <p:nvSpPr>
          <p:cNvPr id="148" name=""/>
          <p:cNvSpPr/>
          <p:nvPr/>
        </p:nvSpPr>
        <p:spPr>
          <a:xfrm>
            <a:off x="1908000" y="4104000"/>
            <a:ext cx="143928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solidFill>
                  <a:srgbClr val="000000"/>
                </a:solidFill>
                <a:uFillTx/>
                <a:latin typeface="Lato"/>
                <a:ea typeface="DejaVu Sans"/>
              </a:rPr>
              <a:t>Examples:</a:t>
            </a:r>
            <a:endParaRPr b="0" lang="en-PH" sz="2000" spc="-1" strike="noStrike">
              <a:latin typeface="Arial"/>
            </a:endParaRPr>
          </a:p>
        </p:txBody>
      </p:sp>
      <p:sp>
        <p:nvSpPr>
          <p:cNvPr id="149" name=""/>
          <p:cNvSpPr/>
          <p:nvPr/>
        </p:nvSpPr>
        <p:spPr>
          <a:xfrm>
            <a:off x="2276280" y="4682880"/>
            <a:ext cx="837900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1. Aluminum is a metallic element with the symbol Al.</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 Lithium is a metallic element with Li symbol.</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2124000" y="972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51" name=""/>
          <p:cNvSpPr/>
          <p:nvPr/>
        </p:nvSpPr>
        <p:spPr>
          <a:xfrm>
            <a:off x="1368000" y="1548000"/>
            <a:ext cx="4499280" cy="48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æþ"/>
              </a:rPr>
              <a:t>B. Operational Definition</a:t>
            </a:r>
            <a:endParaRPr b="0" lang="en-PH" sz="2200" spc="-1" strike="noStrike">
              <a:latin typeface="Arial"/>
            </a:endParaRPr>
          </a:p>
        </p:txBody>
      </p:sp>
      <p:sp>
        <p:nvSpPr>
          <p:cNvPr id="152" name=""/>
          <p:cNvSpPr/>
          <p:nvPr/>
        </p:nvSpPr>
        <p:spPr>
          <a:xfrm>
            <a:off x="1947240" y="2196000"/>
            <a:ext cx="8852040" cy="181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 </a:t>
            </a:r>
            <a:r>
              <a:rPr b="1" lang="en-PH" sz="2000" spc="-1" strike="noStrike">
                <a:solidFill>
                  <a:srgbClr val="000000"/>
                </a:solidFill>
                <a:latin typeface="Lato"/>
                <a:ea typeface="DejaVu Sans"/>
              </a:rPr>
              <a:t>operational definition</a:t>
            </a:r>
            <a:r>
              <a:rPr b="0" lang="en-PH" sz="2000" spc="-1" strike="noStrike">
                <a:solidFill>
                  <a:srgbClr val="000000"/>
                </a:solidFill>
                <a:latin typeface="Lato"/>
                <a:ea typeface="DejaVu Sans"/>
              </a:rPr>
              <a:t> describes exactly what the variables are and how they are measured within the context of your study. For example, if you were doing a study on the effects of online activities on students’ academic performance, you would need to state what you mean by online activities and academic performance.</a:t>
            </a:r>
            <a:endParaRPr b="0" lang="en-PH" sz="2000" spc="-1" strike="noStrike">
              <a:latin typeface="Arial"/>
            </a:endParaRPr>
          </a:p>
        </p:txBody>
      </p:sp>
      <p:sp>
        <p:nvSpPr>
          <p:cNvPr id="153" name=""/>
          <p:cNvSpPr/>
          <p:nvPr/>
        </p:nvSpPr>
        <p:spPr>
          <a:xfrm>
            <a:off x="1944000" y="4212000"/>
            <a:ext cx="845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In this example, you might define </a:t>
            </a:r>
            <a:r>
              <a:rPr b="1" lang="en-PH" sz="2000" spc="-1" strike="noStrike">
                <a:solidFill>
                  <a:srgbClr val="000000"/>
                </a:solidFill>
                <a:latin typeface="Lato"/>
                <a:ea typeface="DejaVu Sans"/>
              </a:rPr>
              <a:t>online activities</a:t>
            </a:r>
            <a:r>
              <a:rPr b="0" lang="en-PH" sz="2000" spc="-1" strike="noStrike">
                <a:solidFill>
                  <a:srgbClr val="000000"/>
                </a:solidFill>
                <a:latin typeface="Lato"/>
                <a:ea typeface="DejaVu Sans"/>
              </a:rPr>
              <a:t> as follows:</a:t>
            </a:r>
            <a:endParaRPr b="0" lang="en-PH" sz="2000" spc="-1" strike="noStrike">
              <a:latin typeface="Arial"/>
            </a:endParaRPr>
          </a:p>
        </p:txBody>
      </p:sp>
      <p:sp>
        <p:nvSpPr>
          <p:cNvPr id="154" name=""/>
          <p:cNvSpPr/>
          <p:nvPr/>
        </p:nvSpPr>
        <p:spPr>
          <a:xfrm>
            <a:off x="1984320" y="4721040"/>
            <a:ext cx="863496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æþ"/>
              </a:rPr>
              <a:t>⇒ </a:t>
            </a:r>
            <a:r>
              <a:rPr b="0" lang="en-PH" sz="2000" spc="-1" strike="noStrike">
                <a:solidFill>
                  <a:srgbClr val="000000"/>
                </a:solidFill>
                <a:latin typeface="Lato"/>
                <a:ea typeface=".!æþ"/>
              </a:rPr>
              <a:t>Individual computer tasks like engagement in social media</a:t>
            </a:r>
            <a:endParaRPr b="0" lang="en-PH" sz="2000" spc="-1" strike="noStrike">
              <a:latin typeface="Arial"/>
            </a:endParaRPr>
          </a:p>
          <a:p>
            <a:pPr>
              <a:lnSpc>
                <a:spcPct val="100000"/>
              </a:lnSpc>
              <a:buNone/>
            </a:pPr>
            <a:r>
              <a:rPr b="0" lang="en-PH" sz="2000" spc="-1" strike="noStrike">
                <a:solidFill>
                  <a:srgbClr val="000000"/>
                </a:solidFill>
                <a:latin typeface="Lato"/>
                <a:ea typeface=".!æþ"/>
              </a:rPr>
              <a:t>⇒ </a:t>
            </a:r>
            <a:r>
              <a:rPr b="0" lang="en-PH" sz="2000" spc="-1" strike="noStrike">
                <a:solidFill>
                  <a:srgbClr val="000000"/>
                </a:solidFill>
                <a:latin typeface="Lato"/>
                <a:ea typeface=".!æþ"/>
              </a:rPr>
              <a:t>Computer tasks done inside the school computer laboratory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980000" y="1440000"/>
            <a:ext cx="8134920" cy="25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56" name=""/>
          <p:cNvSpPr/>
          <p:nvPr/>
        </p:nvSpPr>
        <p:spPr>
          <a:xfrm>
            <a:off x="1583640" y="2340000"/>
            <a:ext cx="882036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æþ"/>
              </a:rPr>
              <a:t>	</a:t>
            </a:r>
            <a:r>
              <a:rPr b="0" lang="en-PH" sz="2000" spc="-1" strike="noStrike">
                <a:solidFill>
                  <a:srgbClr val="000000"/>
                </a:solidFill>
                <a:latin typeface="Lato"/>
                <a:ea typeface=".!æþ"/>
              </a:rPr>
              <a:t>You define </a:t>
            </a:r>
            <a:r>
              <a:rPr b="1" lang="en-PH" sz="2000" spc="-1" strike="noStrike">
                <a:solidFill>
                  <a:srgbClr val="000000"/>
                </a:solidFill>
                <a:latin typeface="Lato"/>
                <a:ea typeface=".!æþ"/>
              </a:rPr>
              <a:t>academic performance</a:t>
            </a:r>
            <a:r>
              <a:rPr b="0" lang="en-PH" sz="2000" spc="-1" strike="noStrike">
                <a:solidFill>
                  <a:srgbClr val="000000"/>
                </a:solidFill>
                <a:latin typeface="Lato"/>
                <a:ea typeface=".!æþ"/>
              </a:rPr>
              <a:t> as how well a student performed in classes through an investigation of his/her written performance (quizzes, long tests, essays, online printouts) and oral performance (recitation, speech, role-play).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2088000" y="864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58" name=""/>
          <p:cNvSpPr/>
          <p:nvPr/>
        </p:nvSpPr>
        <p:spPr>
          <a:xfrm>
            <a:off x="936000" y="1232640"/>
            <a:ext cx="10223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Other than unlocking unfamiliar terms to better understand a literary piece, we can also use nonlinear texts. Below are some examples of nonlinear texts.</a:t>
            </a:r>
            <a:endParaRPr b="0" lang="en-PH" sz="2000" spc="-1" strike="noStrike">
              <a:latin typeface="Arial"/>
            </a:endParaRPr>
          </a:p>
        </p:txBody>
      </p:sp>
      <p:graphicFrame>
        <p:nvGraphicFramePr>
          <p:cNvPr id="159" name=""/>
          <p:cNvGraphicFramePr/>
          <p:nvPr/>
        </p:nvGraphicFramePr>
        <p:xfrm>
          <a:off x="996480" y="2205360"/>
          <a:ext cx="10163160" cy="3139560"/>
        </p:xfrm>
        <a:graphic>
          <a:graphicData uri="http://schemas.openxmlformats.org/drawingml/2006/table">
            <a:tbl>
              <a:tblPr/>
              <a:tblGrid>
                <a:gridCol w="3755880"/>
                <a:gridCol w="6407640"/>
              </a:tblGrid>
              <a:tr h="419760">
                <a:tc>
                  <a:txBody>
                    <a:bodyPr lIns="90000" rIns="90000" anchor="ctr">
                      <a:noAutofit/>
                    </a:bodyPr>
                    <a:p>
                      <a:pPr algn="ctr">
                        <a:lnSpc>
                          <a:spcPct val="100000"/>
                        </a:lnSpc>
                        <a:buNone/>
                      </a:pPr>
                      <a:r>
                        <a:rPr b="1" lang="en-PH" sz="2000" spc="-1" strike="noStrike">
                          <a:latin typeface="Lato"/>
                        </a:rPr>
                        <a:t>Types of Nonlinear Texts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gn="ctr">
                        <a:lnSpc>
                          <a:spcPct val="100000"/>
                        </a:lnSpc>
                        <a:buNone/>
                      </a:pPr>
                      <a:r>
                        <a:rPr b="1" lang="en-PH" sz="2000" spc="-1" strike="noStrike">
                          <a:latin typeface="Lato"/>
                        </a:rPr>
                        <a:t>Description</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r h="561960">
                <a:tc>
                  <a:txBody>
                    <a:bodyPr lIns="90000" rIns="90000" anchor="ctr">
                      <a:noAutofit/>
                    </a:bodyPr>
                    <a:p>
                      <a:pPr>
                        <a:lnSpc>
                          <a:spcPct val="100000"/>
                        </a:lnSpc>
                        <a:buNone/>
                      </a:pPr>
                      <a:r>
                        <a:rPr b="0" lang="en-PH" sz="2000" spc="-1" strike="noStrike">
                          <a:latin typeface="Lato"/>
                        </a:rPr>
                        <a:t>Graphs/Charts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nSpc>
                          <a:spcPct val="100000"/>
                        </a:lnSpc>
                        <a:buNone/>
                      </a:pPr>
                      <a:r>
                        <a:rPr b="0" lang="en-PH" sz="2000" spc="-1" strike="noStrike">
                          <a:latin typeface="Lato"/>
                        </a:rPr>
                        <a:t>Show a relationship between two or more measurements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r h="477000">
                <a:tc>
                  <a:txBody>
                    <a:bodyPr lIns="90000" rIns="90000" anchor="ctr">
                      <a:noAutofit/>
                    </a:bodyPr>
                    <a:p>
                      <a:pPr>
                        <a:lnSpc>
                          <a:spcPct val="100000"/>
                        </a:lnSpc>
                        <a:buNone/>
                      </a:pPr>
                      <a:r>
                        <a:rPr b="0" lang="en-PH" sz="2000" spc="-1" strike="noStrike">
                          <a:latin typeface="Lato"/>
                        </a:rPr>
                        <a:t>Line Graphs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nSpc>
                          <a:spcPct val="100000"/>
                        </a:lnSpc>
                        <a:buNone/>
                      </a:pPr>
                      <a:r>
                        <a:rPr b="0" lang="en-PH" sz="2000" spc="-1" strike="noStrike">
                          <a:latin typeface="Lato"/>
                        </a:rPr>
                        <a:t>Show trends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r h="483840">
                <a:tc>
                  <a:txBody>
                    <a:bodyPr lIns="90000" rIns="90000" anchor="ctr">
                      <a:noAutofit/>
                    </a:bodyPr>
                    <a:p>
                      <a:pPr>
                        <a:lnSpc>
                          <a:spcPct val="100000"/>
                        </a:lnSpc>
                        <a:buNone/>
                      </a:pPr>
                      <a:r>
                        <a:rPr b="0" lang="en-PH" sz="2000" spc="-1" strike="noStrike">
                          <a:latin typeface="Lato"/>
                        </a:rPr>
                        <a:t>Bar Graphs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nSpc>
                          <a:spcPct val="100000"/>
                        </a:lnSpc>
                        <a:buNone/>
                      </a:pPr>
                      <a:r>
                        <a:rPr b="0" lang="en-PH" sz="2000" spc="-1" strike="noStrike">
                          <a:latin typeface="Lato"/>
                        </a:rPr>
                        <a:t>Show comparisons between variables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r h="719640">
                <a:tc>
                  <a:txBody>
                    <a:bodyPr lIns="90000" rIns="90000" anchor="ctr">
                      <a:noAutofit/>
                    </a:bodyPr>
                    <a:p>
                      <a:pPr>
                        <a:lnSpc>
                          <a:spcPct val="100000"/>
                        </a:lnSpc>
                        <a:buNone/>
                      </a:pPr>
                      <a:r>
                        <a:rPr b="0" lang="en-PH" sz="2000" spc="-1" strike="noStrike">
                          <a:latin typeface="Lato"/>
                        </a:rPr>
                        <a:t>Pie Graphs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nSpc>
                          <a:spcPct val="100000"/>
                        </a:lnSpc>
                        <a:buNone/>
                      </a:pPr>
                      <a:r>
                        <a:rPr b="0" lang="en-PH" sz="2000" spc="-1" strike="noStrike">
                          <a:latin typeface="Lato"/>
                        </a:rPr>
                        <a:t>Show information on parts or segments as a whole</a:t>
                      </a:r>
                      <a:endParaRPr b="0" lang="en-PH" sz="2000" spc="-1" strike="noStrike">
                        <a:latin typeface="Arial"/>
                      </a:endParaRPr>
                    </a:p>
                    <a:p>
                      <a:pPr>
                        <a:lnSpc>
                          <a:spcPct val="100000"/>
                        </a:lnSpc>
                        <a:buNone/>
                      </a:pPr>
                      <a:r>
                        <a:rPr b="0" lang="en-PH" sz="2000" spc="-1" strike="noStrike">
                          <a:latin typeface="Lato"/>
                        </a:rPr>
                        <a:t>proportion, percentage, or fraction of the whole</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r h="477720">
                <a:tc>
                  <a:txBody>
                    <a:bodyPr lIns="90000" rIns="90000" anchor="ctr">
                      <a:noAutofit/>
                    </a:bodyPr>
                    <a:p>
                      <a:pPr>
                        <a:lnSpc>
                          <a:spcPct val="100000"/>
                        </a:lnSpc>
                        <a:buNone/>
                      </a:pPr>
                      <a:r>
                        <a:rPr b="0" lang="en-PH" sz="2000" spc="-1" strike="noStrike">
                          <a:latin typeface="Lato"/>
                        </a:rPr>
                        <a:t>Tables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c>
                  <a:txBody>
                    <a:bodyPr lIns="90000" rIns="90000" anchor="ctr">
                      <a:noAutofit/>
                    </a:bodyPr>
                    <a:p>
                      <a:pPr>
                        <a:lnSpc>
                          <a:spcPct val="100000"/>
                        </a:lnSpc>
                        <a:buNone/>
                      </a:pPr>
                      <a:r>
                        <a:rPr b="0" lang="en-PH" sz="2000" spc="-1" strike="noStrike">
                          <a:latin typeface="Lato"/>
                          <a:ea typeface=".!æþ"/>
                        </a:rPr>
                        <a:t>Show a summary of complicated facts and figures</a:t>
                      </a:r>
                      <a:endParaRPr b="0" lang="en-PH" sz="2000" spc="-1" strike="noStrike">
                        <a:latin typeface="Arial"/>
                      </a:endParaRPr>
                    </a:p>
                  </a:txBody>
                  <a:tcPr anchor="ctr" marL="90000" marR="90000">
                    <a:lnL w="14400">
                      <a:solidFill>
                        <a:srgbClr val="611729"/>
                      </a:solidFill>
                    </a:lnL>
                    <a:lnR w="14400">
                      <a:solidFill>
                        <a:srgbClr val="611729"/>
                      </a:solidFill>
                    </a:lnR>
                    <a:lnT w="14400">
                      <a:solidFill>
                        <a:srgbClr val="611729"/>
                      </a:solidFill>
                    </a:lnT>
                    <a:lnB w="14400">
                      <a:solidFill>
                        <a:srgbClr val="611729"/>
                      </a:solidFill>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2088000" y="1116000"/>
            <a:ext cx="8134920" cy="61128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The Story Elements and Theme</a:t>
            </a:r>
            <a:endParaRPr b="0" lang="en-PH" sz="3600" spc="-1" strike="noStrike">
              <a:latin typeface="Arial"/>
            </a:endParaRPr>
          </a:p>
        </p:txBody>
      </p:sp>
      <p:sp>
        <p:nvSpPr>
          <p:cNvPr id="161" name=""/>
          <p:cNvSpPr/>
          <p:nvPr/>
        </p:nvSpPr>
        <p:spPr>
          <a:xfrm>
            <a:off x="1453320" y="1836000"/>
            <a:ext cx="520596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Organizers</a:t>
            </a:r>
            <a:r>
              <a:rPr b="0" lang="en-PH" sz="2000" spc="-1" strike="noStrike">
                <a:solidFill>
                  <a:srgbClr val="000000"/>
                </a:solidFill>
                <a:latin typeface="Lato"/>
                <a:ea typeface="DejaVu Sans"/>
              </a:rPr>
              <a:t> are also nonlinear texts.</a:t>
            </a:r>
            <a:endParaRPr b="0" lang="en-PH" sz="2000" spc="-1" strike="noStrike">
              <a:latin typeface="Arial"/>
            </a:endParaRPr>
          </a:p>
        </p:txBody>
      </p:sp>
      <p:sp>
        <p:nvSpPr>
          <p:cNvPr id="162" name=""/>
          <p:cNvSpPr/>
          <p:nvPr/>
        </p:nvSpPr>
        <p:spPr>
          <a:xfrm>
            <a:off x="1489320" y="2512080"/>
            <a:ext cx="5385960" cy="54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What is an advance organizer?</a:t>
            </a:r>
            <a:endParaRPr b="0" lang="en-PH" sz="2000" spc="-1" strike="noStrike">
              <a:latin typeface="Arial"/>
            </a:endParaRPr>
          </a:p>
        </p:txBody>
      </p:sp>
      <p:sp>
        <p:nvSpPr>
          <p:cNvPr id="163" name=""/>
          <p:cNvSpPr/>
          <p:nvPr/>
        </p:nvSpPr>
        <p:spPr>
          <a:xfrm>
            <a:off x="1866960" y="3106080"/>
            <a:ext cx="8932320" cy="349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is a cognitive strategy you can use to learn new information and retain </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them in your memory.</a:t>
            </a:r>
            <a:endParaRPr b="0" lang="en-PH" sz="2000" spc="-1" strike="noStrike">
              <a:latin typeface="Arial"/>
            </a:endParaRPr>
          </a:p>
          <a:p>
            <a:pPr algn="just">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consists of information that is presented before you learn something, and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you can use it to organize and interpret new information.</a:t>
            </a:r>
            <a:endParaRPr b="0" lang="en-PH" sz="2000" spc="-1" strike="noStrike">
              <a:latin typeface="Arial"/>
            </a:endParaRPr>
          </a:p>
          <a:p>
            <a:pPr algn="just">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is not an overview but rather a presentation of information (either verbal or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visual) that are “umbrellas” for the new material to be learned.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3922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2023-07-11T16:44:40Z</dcterms:modified>
  <cp:revision>215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