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4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presProps.xml" ContentType="application/vnd.openxmlformats-officedocument.presentationml.presPro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9600" cy="685548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6480" cy="27964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1920" cy="38599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1920" cy="3816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9600" cy="6325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8040" cy="9680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2120" cy="10321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9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20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9600" cy="632520"/>
          </a:xfrm>
          <a:prstGeom prst="rect">
            <a:avLst/>
          </a:prstGeom>
          <a:ln w="0">
            <a:noFill/>
          </a:ln>
        </p:spPr>
      </p:pic>
      <p:sp>
        <p:nvSpPr>
          <p:cNvPr id="86" name="Rectangle 7"/>
          <p:cNvSpPr/>
          <p:nvPr/>
        </p:nvSpPr>
        <p:spPr>
          <a:xfrm>
            <a:off x="10868760" y="0"/>
            <a:ext cx="968040" cy="9680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2120" cy="1032120"/>
          </a:xfrm>
          <a:prstGeom prst="rect">
            <a:avLst/>
          </a:prstGeom>
          <a:ln w="0">
            <a:noFill/>
          </a:ln>
        </p:spPr>
      </p:pic>
      <p:sp>
        <p:nvSpPr>
          <p:cNvPr id="88" name="TextBox 9"/>
          <p:cNvSpPr/>
          <p:nvPr/>
        </p:nvSpPr>
        <p:spPr>
          <a:xfrm>
            <a:off x="185400" y="6362280"/>
            <a:ext cx="4689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89" name="TextBox 11"/>
          <p:cNvSpPr/>
          <p:nvPr/>
        </p:nvSpPr>
        <p:spPr>
          <a:xfrm>
            <a:off x="9452520" y="6352200"/>
            <a:ext cx="2620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3920" cy="3382200"/>
          </a:xfrm>
          <a:prstGeom prst="rect">
            <a:avLst/>
          </a:prstGeom>
          <a:ln w="12600">
            <a:noFill/>
          </a:ln>
        </p:spPr>
      </p:pic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Box 7"/>
          <p:cNvSpPr/>
          <p:nvPr/>
        </p:nvSpPr>
        <p:spPr>
          <a:xfrm>
            <a:off x="3780000" y="2948040"/>
            <a:ext cx="80978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Panghalip Pananong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825840" y="365040"/>
            <a:ext cx="10513080" cy="132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PANGHALIP PANANONG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/>
          </p:nvPr>
        </p:nvSpPr>
        <p:spPr>
          <a:xfrm>
            <a:off x="825840" y="1689120"/>
            <a:ext cx="10513080" cy="748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</a:rPr>
              <a:t>Ang panghalip pananong ay salitang ginagamit sa pagtatanong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tungkol sa tao, bagay, hayop, lugar, panahon, at gawain.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417"/>
              </a:spcBef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PANGHALIP PANANONG NA MAAARING GAMITIN SA PANGUNGUSAP: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ay ginagamit sa pagtatanong tungkol sa bagay, hayop, bagay, katangian, pangyayari, at ideya.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sino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ay ginagamit sa pagtatanong tungkol sa tao.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ay ginagamit sa pagtatanong tungkol sa lugar.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kailan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ay ginagamit sa pagtatanong tungkol sa panahon, petsa, at araw.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ay ginagamit sa pagtatanong ng bilang o dami ng pangngalan.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alin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ay ginagamit sa pagtatanong sa pagpipilian.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magkano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ay ginagamit sa pagtatanong tungkol sa halaga ng pangngalan.</a:t>
            </a:r>
            <a:endParaRPr b="0" lang="en-PH" sz="1800" spc="-1" strike="noStrike">
              <a:latin typeface="Arial"/>
            </a:endParaRPr>
          </a:p>
          <a:p>
            <a:pPr marL="216000" indent="-216000" algn="just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gaano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ay ginagamit sa pagtatanong sa sukat ng pangngalan.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"/>
          <p:cNvSpPr/>
          <p:nvPr/>
        </p:nvSpPr>
        <p:spPr>
          <a:xfrm>
            <a:off x="0" y="2930400"/>
            <a:ext cx="12190680" cy="63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71" name=""/>
          <p:cNvGraphicFramePr/>
          <p:nvPr/>
        </p:nvGraphicFramePr>
        <p:xfrm>
          <a:off x="1197720" y="927360"/>
          <a:ext cx="9539640" cy="5015520"/>
        </p:xfrm>
        <a:graphic>
          <a:graphicData uri="http://schemas.openxmlformats.org/drawingml/2006/table">
            <a:tbl>
              <a:tblPr/>
              <a:tblGrid>
                <a:gridCol w="3178080"/>
                <a:gridCol w="3178080"/>
                <a:gridCol w="3183840"/>
              </a:tblGrid>
              <a:tr h="64260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Pangngalang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Itinatanong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Panghalip Pananong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na Isahan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Panghalip Pananong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na Maramihan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86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Tao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Sino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Sino-sino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86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Taong nagmamay-ari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Kanino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Kani-kanino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86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Bagay o hayop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Ano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Ano-ano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86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Lugar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Saan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Saan-saan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86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Bilang o dami ng pangngalan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Ilan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Ilan-ilan o Tag-iilan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86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Panahon, araw, at petsa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Kailan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Kai-kailan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86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Pinagpipiliang pangngalan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Alin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Alin-alin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86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Timbang o sukat ng pangngalan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Gaano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8528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Halaga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Magkano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Magka-magkano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0">
                      <a:solidFill>
                        <a:srgbClr val="000000"/>
                      </a:solidFill>
                    </a:lnL>
                    <a:lnR w="7200">
                      <a:solidFill>
                        <a:srgbClr val="000000"/>
                      </a:solidFill>
                    </a:lnR>
                    <a:lnT w="7200">
                      <a:solidFill>
                        <a:srgbClr val="000000"/>
                      </a:solidFill>
                    </a:lnT>
                    <a:lnB w="72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2" name="PlaceHolder 3"/>
          <p:cNvSpPr/>
          <p:nvPr/>
        </p:nvSpPr>
        <p:spPr>
          <a:xfrm>
            <a:off x="285840" y="360360"/>
            <a:ext cx="10513080" cy="71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Narito ang mga halimbawa ng panghalip pananong at ang pangngalang itinatanong :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itle 7"/>
          <p:cNvSpPr/>
          <p:nvPr/>
        </p:nvSpPr>
        <p:spPr>
          <a:xfrm>
            <a:off x="1523880" y="1799640"/>
            <a:ext cx="9141480" cy="238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/>
          </p:nvPr>
        </p:nvSpPr>
        <p:spPr>
          <a:xfrm>
            <a:off x="360000" y="690480"/>
            <a:ext cx="11519280" cy="4348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ts val="1406"/>
              </a:lnSpc>
              <a:spcBef>
                <a:spcPts val="400"/>
              </a:spcBef>
              <a:buNone/>
            </a:pPr>
            <a:endParaRPr b="0" lang="en-PH" sz="32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PANUTO: Basahin at suriing mabuti ang mga tanong. Isulat ang letra ng iyong sagot sa kuwaderno.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Ano ang gagamitin mong panghalip kung nais mong magtanong tungkol sa bilang o dami ng pangngalan?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a. Ilan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b. Gaano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c. Sino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d. magkano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Alin ang panghalip pananong sa pangungusap?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Sino ang makakapareha ko sa katutubong sayaw?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a. magkakapareha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b. 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c. sino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d. sayaw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Anong panghalip pananong ang bubuo sa pangungusap?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 ang bibilhin Aling Rowena sa palengke?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a. ano-ano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b. saan-saan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c. sino-sino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d. kailan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4. Buoin ang pangungusap gamit ang wastong panghalip pananong.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_________ mo balak mamasyal sa susunod na taon?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a. saan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b. kailan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c. magkano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d. gaano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5. Alin sa sumusunod na pangungusap ang hindi wasto ang pagkakagamit ng panghalip pananong?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a. Kailan ka magpapagupit ng buhok?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c. Ano ang gusto mong ulam?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b. Magkano ang isang bote ng suka ?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d. Alin ang nagbigay ng prutas na iyan?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5" name=""/>
          <p:cNvSpPr/>
          <p:nvPr/>
        </p:nvSpPr>
        <p:spPr>
          <a:xfrm>
            <a:off x="180000" y="180000"/>
            <a:ext cx="4498560" cy="118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9c0000"/>
                </a:solidFill>
                <a:latin typeface="Lato"/>
                <a:ea typeface="DejaVu Sans"/>
              </a:rPr>
              <a:t>MGA TANONG: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2"/>
          <p:cNvSpPr/>
          <p:nvPr/>
        </p:nvSpPr>
        <p:spPr>
          <a:xfrm>
            <a:off x="-1581840" y="-46440"/>
            <a:ext cx="9141480" cy="238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SUSI SA PAGWAWASTO: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77" name="PlaceHolder 11"/>
          <p:cNvSpPr/>
          <p:nvPr/>
        </p:nvSpPr>
        <p:spPr>
          <a:xfrm>
            <a:off x="1440000" y="1800000"/>
            <a:ext cx="3598560" cy="434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ts val="1406"/>
              </a:lnSpc>
              <a:spcBef>
                <a:spcPts val="400"/>
              </a:spcBef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ts val="1406"/>
              </a:lnSpc>
              <a:spcBef>
                <a:spcPts val="400"/>
              </a:spcBef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ts val="1406"/>
              </a:lnSpc>
              <a:spcBef>
                <a:spcPts val="400"/>
              </a:spcBef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ts val="1406"/>
              </a:lnSpc>
              <a:spcBef>
                <a:spcPts val="400"/>
              </a:spcBef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4. 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ts val="1406"/>
              </a:lnSpc>
              <a:spcBef>
                <a:spcPts val="400"/>
              </a:spcBef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5. D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2023-04-04T11:48:47Z</dcterms:modified>
  <cp:revision>44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