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1880" cy="6827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8760" cy="2768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4200" cy="38322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4200" cy="353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1880" cy="6048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0320" cy="9403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4400" cy="10044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3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6200" cy="33544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4736160" y="2988000"/>
            <a:ext cx="6423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DejaVu Sans"/>
              </a:rPr>
              <a:t>Kilometers and Meters</a:t>
            </a:r>
            <a:endParaRPr b="1" lang="en-PH" sz="3600" spc="-1" strike="noStrike">
              <a:solidFill>
                <a:srgbClr val="ffffff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179280" y="360000"/>
            <a:ext cx="3419280" cy="467280"/>
          </a:xfrm>
          <a:custGeom>
            <a:avLst/>
            <a:gdLst/>
            <a:ahLst/>
            <a:rect l="l" t="t" r="r" b="b"/>
            <a:pathLst>
              <a:path w="9502" h="1502">
                <a:moveTo>
                  <a:pt x="0" y="0"/>
                </a:moveTo>
                <a:lnTo>
                  <a:pt x="7892" y="0"/>
                </a:lnTo>
                <a:lnTo>
                  <a:pt x="9501" y="750"/>
                </a:lnTo>
                <a:lnTo>
                  <a:pt x="7892" y="1501"/>
                </a:lnTo>
                <a:lnTo>
                  <a:pt x="0" y="1501"/>
                </a:lnTo>
                <a:lnTo>
                  <a:pt x="0" y="0"/>
                </a:lnTo>
              </a:path>
            </a:pathLst>
          </a:custGeom>
          <a:solidFill>
            <a:srgbClr val="ff972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180000" y="371880"/>
            <a:ext cx="2519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LET’S LEARN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432360" y="1008000"/>
            <a:ext cx="989928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kilometer is another unit of length for measuring long distances.</a:t>
            </a:r>
            <a:endParaRPr b="0" lang="en-PH" sz="24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= kilometer.</a:t>
            </a:r>
            <a:endParaRPr b="0" lang="en-PH" sz="2400" spc="-1" strike="noStrike">
              <a:latin typeface="Lato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rcRect l="0" t="9495" r="0" b="7641"/>
          <a:stretch/>
        </p:blipFill>
        <p:spPr>
          <a:xfrm>
            <a:off x="1684080" y="2124000"/>
            <a:ext cx="8971560" cy="233964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432000" y="4732920"/>
            <a:ext cx="1061964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The length of this football field is about 100 m.</a:t>
            </a:r>
            <a:endParaRPr b="0" lang="en-PH" sz="24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The length of 10 such football fields is about 1 kilometer.</a:t>
            </a:r>
            <a:endParaRPr b="0" lang="en-PH" sz="24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2400" spc="-1" strike="noStrike">
                <a:latin typeface="Lato"/>
              </a:rPr>
              <a:t>                  </a:t>
            </a:r>
            <a:r>
              <a:rPr b="1" lang="en-PH" sz="2400" spc="-1" strike="noStrike">
                <a:latin typeface="Lato"/>
              </a:rPr>
              <a:t>1 km = 1000 m</a:t>
            </a:r>
            <a:endParaRPr b="0" lang="en-PH" sz="24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rcRect l="1340" t="5371" r="1826" b="3301"/>
          <a:stretch/>
        </p:blipFill>
        <p:spPr>
          <a:xfrm>
            <a:off x="1260000" y="1332000"/>
            <a:ext cx="9539640" cy="3059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pic>
      <p:sp>
        <p:nvSpPr>
          <p:cNvPr id="131" name=""/>
          <p:cNvSpPr txBox="1"/>
          <p:nvPr/>
        </p:nvSpPr>
        <p:spPr>
          <a:xfrm>
            <a:off x="2916000" y="4727880"/>
            <a:ext cx="59400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We measure long distances in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AppleSystemUIFont"/>
              </a:rPr>
              <a:t>kilometers</a:t>
            </a:r>
            <a:r>
              <a:rPr b="0" lang="en-PH" sz="2400" spc="-1" strike="noStrike">
                <a:latin typeface="Lato"/>
                <a:ea typeface="AppleSystemUIFont"/>
              </a:rPr>
              <a:t>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292280" y="216000"/>
            <a:ext cx="3987720" cy="450000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 txBox="1"/>
          <p:nvPr/>
        </p:nvSpPr>
        <p:spPr>
          <a:xfrm>
            <a:off x="1872000" y="4788000"/>
            <a:ext cx="88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The longest river in the Philippines is the </a:t>
            </a:r>
            <a:r>
              <a:rPr b="0" i="1" lang="en-PH" sz="2400" spc="-1" strike="noStrike">
                <a:latin typeface="Lato"/>
              </a:rPr>
              <a:t>Cagayan</a:t>
            </a:r>
            <a:r>
              <a:rPr b="0" lang="en-PH" sz="2400" spc="-1" strike="noStrike">
                <a:latin typeface="Lato"/>
              </a:rPr>
              <a:t> River.</a:t>
            </a:r>
            <a:endParaRPr b="0" lang="en-PH" sz="2400" spc="-1" strike="noStrike">
              <a:latin typeface="Lato"/>
              <a:ea typeface="AppleSystemUIFont"/>
            </a:endParaRPr>
          </a:p>
          <a:p>
            <a:r>
              <a:rPr b="0" lang="en-PH" sz="2400" spc="-1" strike="noStrike">
                <a:latin typeface="Lato"/>
              </a:rPr>
              <a:t>The total length of the river is about 505 kilometers.</a:t>
            </a:r>
            <a:endParaRPr b="0" lang="en-PH" sz="2400" spc="-1" strike="noStrike">
              <a:latin typeface="Lato"/>
              <a:ea typeface="AppleSystemUIFont"/>
            </a:endParaRPr>
          </a:p>
          <a:p>
            <a:r>
              <a:rPr b="0" lang="en-PH" sz="2400" spc="-1" strike="noStrike">
                <a:latin typeface="Lato"/>
              </a:rPr>
              <a:t>The river is located in Luzon, the largest island in the Philippines.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9156600" y="3100680"/>
            <a:ext cx="2183400" cy="283932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6840000" y="720000"/>
            <a:ext cx="3420000" cy="1620000"/>
          </a:xfrm>
          <a:prstGeom prst="wedgeEllipseCallout">
            <a:avLst>
              <a:gd name="adj1" fmla="val 37365"/>
              <a:gd name="adj2" fmla="val 78657"/>
            </a:avLst>
          </a:prstGeom>
          <a:noFill/>
          <a:ln w="29160">
            <a:solidFill>
              <a:srgbClr val="4dd8e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 txBox="1"/>
          <p:nvPr/>
        </p:nvSpPr>
        <p:spPr>
          <a:xfrm>
            <a:off x="7400160" y="936000"/>
            <a:ext cx="231984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</a:rPr>
              <a:t>What is the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2400" spc="-1" strike="noStrike">
                <a:latin typeface="Lato"/>
              </a:rPr>
              <a:t>width of Luzon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2400" spc="-1" strike="noStrike">
                <a:latin typeface="Lato"/>
              </a:rPr>
              <a:t>Island?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rcRect l="3592" t="3065" r="5457" b="1372"/>
          <a:stretch/>
        </p:blipFill>
        <p:spPr>
          <a:xfrm>
            <a:off x="2340000" y="360000"/>
            <a:ext cx="3599640" cy="5039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pic>
      <p:sp>
        <p:nvSpPr>
          <p:cNvPr id="138" name=""/>
          <p:cNvSpPr txBox="1"/>
          <p:nvPr/>
        </p:nvSpPr>
        <p:spPr>
          <a:xfrm>
            <a:off x="1152000" y="5519880"/>
            <a:ext cx="639252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The length of Luzon Island is about 402 km.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 txBox="1"/>
          <p:nvPr/>
        </p:nvSpPr>
        <p:spPr>
          <a:xfrm>
            <a:off x="540000" y="324000"/>
            <a:ext cx="10260000" cy="15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2. A train traveled 1 km 400 m from one station to another station.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Write the distance in meters.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2484000" y="1440000"/>
            <a:ext cx="7501320" cy="316800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3420000" y="4932000"/>
            <a:ext cx="5400000" cy="864000"/>
          </a:xfrm>
          <a:custGeom>
            <a:avLst/>
            <a:gdLst/>
            <a:ahLst/>
            <a:rect l="0" t="0" r="r" b="b"/>
            <a:pathLst>
              <a:path w="15002" h="2402">
                <a:moveTo>
                  <a:pt x="400" y="0"/>
                </a:moveTo>
                <a:lnTo>
                  <a:pt x="400" y="0"/>
                </a:lnTo>
                <a:cubicBezTo>
                  <a:pt x="330" y="0"/>
                  <a:pt x="261" y="18"/>
                  <a:pt x="200" y="54"/>
                </a:cubicBezTo>
                <a:cubicBezTo>
                  <a:pt x="139" y="89"/>
                  <a:pt x="89" y="139"/>
                  <a:pt x="54" y="200"/>
                </a:cubicBezTo>
                <a:cubicBezTo>
                  <a:pt x="18" y="261"/>
                  <a:pt x="0" y="330"/>
                  <a:pt x="0" y="400"/>
                </a:cubicBezTo>
                <a:lnTo>
                  <a:pt x="0" y="2000"/>
                </a:lnTo>
                <a:lnTo>
                  <a:pt x="0" y="2001"/>
                </a:lnTo>
                <a:cubicBezTo>
                  <a:pt x="0" y="2071"/>
                  <a:pt x="18" y="2140"/>
                  <a:pt x="54" y="2201"/>
                </a:cubicBezTo>
                <a:cubicBezTo>
                  <a:pt x="89" y="2262"/>
                  <a:pt x="139" y="2312"/>
                  <a:pt x="200" y="2347"/>
                </a:cubicBezTo>
                <a:cubicBezTo>
                  <a:pt x="261" y="2383"/>
                  <a:pt x="330" y="2401"/>
                  <a:pt x="400" y="2401"/>
                </a:cubicBezTo>
                <a:lnTo>
                  <a:pt x="14600" y="2401"/>
                </a:lnTo>
                <a:lnTo>
                  <a:pt x="14601" y="2401"/>
                </a:lnTo>
                <a:cubicBezTo>
                  <a:pt x="14671" y="2401"/>
                  <a:pt x="14740" y="2383"/>
                  <a:pt x="14801" y="2347"/>
                </a:cubicBezTo>
                <a:cubicBezTo>
                  <a:pt x="14862" y="2312"/>
                  <a:pt x="14912" y="2262"/>
                  <a:pt x="14947" y="2201"/>
                </a:cubicBezTo>
                <a:cubicBezTo>
                  <a:pt x="14983" y="2140"/>
                  <a:pt x="15001" y="2071"/>
                  <a:pt x="15001" y="2001"/>
                </a:cubicBezTo>
                <a:lnTo>
                  <a:pt x="15001" y="400"/>
                </a:lnTo>
                <a:lnTo>
                  <a:pt x="15001" y="400"/>
                </a:lnTo>
                <a:lnTo>
                  <a:pt x="15001" y="400"/>
                </a:lnTo>
                <a:cubicBezTo>
                  <a:pt x="15001" y="330"/>
                  <a:pt x="14983" y="261"/>
                  <a:pt x="14947" y="200"/>
                </a:cubicBezTo>
                <a:cubicBezTo>
                  <a:pt x="14912" y="139"/>
                  <a:pt x="14862" y="89"/>
                  <a:pt x="14801" y="54"/>
                </a:cubicBezTo>
                <a:cubicBezTo>
                  <a:pt x="14740" y="18"/>
                  <a:pt x="14671" y="0"/>
                  <a:pt x="14601" y="0"/>
                </a:cubicBezTo>
                <a:lnTo>
                  <a:pt x="400" y="0"/>
                </a:lnTo>
              </a:path>
            </a:pathLst>
          </a:custGeom>
          <a:solidFill>
            <a:srgbClr val="ffffa6"/>
          </a:solidFill>
          <a:ln w="38160">
            <a:solidFill>
              <a:srgbClr val="007bf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 txBox="1"/>
          <p:nvPr/>
        </p:nvSpPr>
        <p:spPr>
          <a:xfrm>
            <a:off x="3960000" y="4962600"/>
            <a:ext cx="5580000" cy="15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 km 400 m = 1000 m + 400 m</a:t>
            </a:r>
            <a:endParaRPr b="0" lang="en-PH" sz="2400" spc="-1" strike="noStrike">
              <a:latin typeface="Lato"/>
              <a:ea typeface="AppleSystemUIFont"/>
            </a:endParaRPr>
          </a:p>
          <a:p>
            <a:r>
              <a:rPr b="0" lang="en-PH" sz="2400" spc="-1" strike="noStrike">
                <a:latin typeface="Lato"/>
              </a:rPr>
              <a:t>                      </a:t>
            </a:r>
            <a:r>
              <a:rPr b="0" lang="en-PH" sz="2400" spc="-1" strike="noStrike">
                <a:latin typeface="Lato"/>
              </a:rPr>
              <a:t>= 1400 m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 txBox="1"/>
          <p:nvPr/>
        </p:nvSpPr>
        <p:spPr>
          <a:xfrm>
            <a:off x="513360" y="221040"/>
            <a:ext cx="10070640" cy="191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3. The distance between the boat and the lighthouse is 2350 m.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     </a:t>
            </a:r>
            <a:r>
              <a:rPr b="0" lang="en-PH" sz="2400" spc="-1" strike="noStrike">
                <a:latin typeface="Lato"/>
              </a:rPr>
              <a:t>Write the distance in kilometers and meters.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2160000" y="1226160"/>
            <a:ext cx="7850160" cy="35791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3420000" y="5004360"/>
            <a:ext cx="5400000" cy="864000"/>
          </a:xfrm>
          <a:custGeom>
            <a:avLst/>
            <a:gdLst/>
            <a:ahLst/>
            <a:rect l="0" t="0" r="r" b="b"/>
            <a:pathLst>
              <a:path w="15002" h="2402">
                <a:moveTo>
                  <a:pt x="400" y="0"/>
                </a:moveTo>
                <a:lnTo>
                  <a:pt x="400" y="0"/>
                </a:lnTo>
                <a:cubicBezTo>
                  <a:pt x="330" y="0"/>
                  <a:pt x="261" y="18"/>
                  <a:pt x="200" y="54"/>
                </a:cubicBezTo>
                <a:cubicBezTo>
                  <a:pt x="139" y="89"/>
                  <a:pt x="89" y="139"/>
                  <a:pt x="54" y="200"/>
                </a:cubicBezTo>
                <a:cubicBezTo>
                  <a:pt x="18" y="261"/>
                  <a:pt x="0" y="330"/>
                  <a:pt x="0" y="400"/>
                </a:cubicBezTo>
                <a:lnTo>
                  <a:pt x="0" y="2000"/>
                </a:lnTo>
                <a:lnTo>
                  <a:pt x="0" y="2001"/>
                </a:lnTo>
                <a:cubicBezTo>
                  <a:pt x="0" y="2071"/>
                  <a:pt x="18" y="2140"/>
                  <a:pt x="54" y="2201"/>
                </a:cubicBezTo>
                <a:cubicBezTo>
                  <a:pt x="89" y="2262"/>
                  <a:pt x="139" y="2312"/>
                  <a:pt x="200" y="2347"/>
                </a:cubicBezTo>
                <a:cubicBezTo>
                  <a:pt x="261" y="2383"/>
                  <a:pt x="330" y="2401"/>
                  <a:pt x="400" y="2401"/>
                </a:cubicBezTo>
                <a:lnTo>
                  <a:pt x="14600" y="2401"/>
                </a:lnTo>
                <a:lnTo>
                  <a:pt x="14601" y="2401"/>
                </a:lnTo>
                <a:cubicBezTo>
                  <a:pt x="14671" y="2401"/>
                  <a:pt x="14740" y="2383"/>
                  <a:pt x="14801" y="2347"/>
                </a:cubicBezTo>
                <a:cubicBezTo>
                  <a:pt x="14862" y="2312"/>
                  <a:pt x="14912" y="2262"/>
                  <a:pt x="14947" y="2201"/>
                </a:cubicBezTo>
                <a:cubicBezTo>
                  <a:pt x="14983" y="2140"/>
                  <a:pt x="15001" y="2071"/>
                  <a:pt x="15001" y="2001"/>
                </a:cubicBezTo>
                <a:lnTo>
                  <a:pt x="15001" y="400"/>
                </a:lnTo>
                <a:lnTo>
                  <a:pt x="15001" y="400"/>
                </a:lnTo>
                <a:lnTo>
                  <a:pt x="15001" y="400"/>
                </a:lnTo>
                <a:cubicBezTo>
                  <a:pt x="15001" y="330"/>
                  <a:pt x="14983" y="261"/>
                  <a:pt x="14947" y="200"/>
                </a:cubicBezTo>
                <a:cubicBezTo>
                  <a:pt x="14912" y="139"/>
                  <a:pt x="14862" y="89"/>
                  <a:pt x="14801" y="54"/>
                </a:cubicBezTo>
                <a:cubicBezTo>
                  <a:pt x="14740" y="18"/>
                  <a:pt x="14671" y="0"/>
                  <a:pt x="14601" y="0"/>
                </a:cubicBezTo>
                <a:lnTo>
                  <a:pt x="400" y="0"/>
                </a:lnTo>
              </a:path>
            </a:pathLst>
          </a:custGeom>
          <a:solidFill>
            <a:srgbClr val="ffffa6"/>
          </a:solidFill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 txBox="1"/>
          <p:nvPr/>
        </p:nvSpPr>
        <p:spPr>
          <a:xfrm>
            <a:off x="4181400" y="5010840"/>
            <a:ext cx="4674600" cy="191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2350 m = 2000 m + 350 m</a:t>
            </a:r>
            <a:endParaRPr b="0" lang="en-PH" sz="2400" spc="-1" strike="noStrike">
              <a:latin typeface="Lato"/>
              <a:ea typeface="AppleSystemUIFont"/>
            </a:endParaRPr>
          </a:p>
          <a:p>
            <a:r>
              <a:rPr b="0" lang="en-PH" sz="2400" spc="-1" strike="noStrike">
                <a:latin typeface="Lato"/>
              </a:rPr>
              <a:t>               </a:t>
            </a:r>
            <a:r>
              <a:rPr b="0" lang="en-PH" sz="2400" spc="-1" strike="noStrike">
                <a:latin typeface="Lato"/>
              </a:rPr>
              <a:t>= 2 km 350 m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2023-09-07T15:49:03Z</dcterms:modified>
  <cp:revision>186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