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760" cy="625680"/>
          </a:xfrm>
          <a:prstGeom prst="rect">
            <a:avLst/>
          </a:prstGeom>
          <a:ln w="0">
            <a:noFill/>
          </a:ln>
        </p:spPr>
      </p:pic>
      <p:sp>
        <p:nvSpPr>
          <p:cNvPr id="43"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5280" cy="1025280"/>
          </a:xfrm>
          <a:prstGeom prst="rect">
            <a:avLst/>
          </a:prstGeom>
          <a:ln w="0">
            <a:noFill/>
          </a:ln>
        </p:spPr>
      </p:pic>
      <p:sp>
        <p:nvSpPr>
          <p:cNvPr id="45"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2760" cy="625680"/>
          </a:xfrm>
          <a:prstGeom prst="rect">
            <a:avLst/>
          </a:prstGeom>
          <a:ln w="0">
            <a:noFill/>
          </a:ln>
        </p:spPr>
      </p:pic>
      <p:sp>
        <p:nvSpPr>
          <p:cNvPr id="86"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5280" cy="1025280"/>
          </a:xfrm>
          <a:prstGeom prst="rect">
            <a:avLst/>
          </a:prstGeom>
          <a:ln w="0">
            <a:noFill/>
          </a:ln>
        </p:spPr>
      </p:pic>
      <p:sp>
        <p:nvSpPr>
          <p:cNvPr id="88"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2760" cy="625680"/>
          </a:xfrm>
          <a:prstGeom prst="rect">
            <a:avLst/>
          </a:prstGeom>
          <a:ln w="0">
            <a:noFill/>
          </a:ln>
        </p:spPr>
      </p:pic>
      <p:sp>
        <p:nvSpPr>
          <p:cNvPr id="129"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5280" cy="1025280"/>
          </a:xfrm>
          <a:prstGeom prst="rect">
            <a:avLst/>
          </a:prstGeom>
          <a:ln w="0">
            <a:noFill/>
          </a:ln>
        </p:spPr>
      </p:pic>
      <p:sp>
        <p:nvSpPr>
          <p:cNvPr id="131"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607080" cy="337536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364840"/>
            <a:ext cx="748584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Mga Impluwensiyang mula sa mga Asyano na Makikita Natin sa Ating Kultura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2000520"/>
            <a:ext cx="11088720" cy="2353680"/>
          </a:xfrm>
          <a:prstGeom prst="rect">
            <a:avLst/>
          </a:prstGeom>
          <a:gradFill rotWithShape="0">
            <a:gsLst>
              <a:gs pos="0">
                <a:srgbClr val="ffe994">
                  <a:alpha val="0"/>
                </a:srgbClr>
              </a:gs>
              <a:gs pos="50000">
                <a:srgbClr val="ffde59"/>
              </a:gs>
              <a:gs pos="100000">
                <a:srgbClr val="ffe994">
                  <a:alpha val="0"/>
                </a:srgbClr>
              </a:gs>
            </a:gsLst>
            <a:lin ang="5400000"/>
          </a:gradFill>
          <a:ln w="0">
            <a:noFill/>
          </a:ln>
        </p:spPr>
        <p:txBody>
          <a:bodyPr lIns="0" rIns="0" tIns="0" bIns="0" anchor="ctr">
            <a:normAutofit fontScale="85000"/>
          </a:bodyPr>
          <a:p>
            <a:pPr algn="just">
              <a:lnSpc>
                <a:spcPct val="100000"/>
              </a:lnSpc>
              <a:spcBef>
                <a:spcPts val="601"/>
              </a:spcBef>
              <a:spcAft>
                <a:spcPts val="601"/>
              </a:spcAft>
              <a:buNone/>
            </a:pPr>
            <a:r>
              <a:rPr b="0" lang="en-PH" sz="3200" spc="-1" strike="noStrike">
                <a:solidFill>
                  <a:srgbClr val="000000"/>
                </a:solidFill>
                <a:latin typeface="Lato"/>
                <a:ea typeface="Arial;Arial"/>
              </a:rPr>
              <a:t>Makikita pa rin hanggang sa kasalukuyan ang mga impluwensiya ng mga dayuhan sa ating kultura. Karamihan sa mga ito ay hindi na maituturing na dayuhang kultura sapagkat bahagi na ito ng ating araw-araw na buhay. Tatalakayin sa araling ito ang mga impluwensiyang daang taon nang nakaaapekto at humuhubog sa ating pagkakakilanlan.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285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Mga Impluwensiyang mula sa mga Asyano na Makikita Natin sa Ating Kultura</a:t>
            </a:r>
            <a:endParaRPr b="0" lang="en-PH" sz="3000" spc="-1" strike="noStrike">
              <a:latin typeface="Arial"/>
            </a:endParaRPr>
          </a:p>
        </p:txBody>
      </p:sp>
      <p:sp>
        <p:nvSpPr>
          <p:cNvPr id="213" name="PlaceHolder 2"/>
          <p:cNvSpPr>
            <a:spLocks noGrp="1"/>
          </p:cNvSpPr>
          <p:nvPr>
            <p:ph type="subTitle"/>
          </p:nvPr>
        </p:nvSpPr>
        <p:spPr>
          <a:xfrm>
            <a:off x="609480" y="1424520"/>
            <a:ext cx="10971360" cy="4514400"/>
          </a:xfrm>
          <a:prstGeom prst="rect">
            <a:avLst/>
          </a:prstGeom>
          <a:gradFill rotWithShape="0">
            <a:gsLst>
              <a:gs pos="0">
                <a:srgbClr val="ffe994">
                  <a:alpha val="0"/>
                </a:srgbClr>
              </a:gs>
              <a:gs pos="50000">
                <a:srgbClr val="ffe994"/>
              </a:gs>
              <a:gs pos="100000">
                <a:srgbClr val="ffe994">
                  <a:alpha val="0"/>
                </a:srgbClr>
              </a:gs>
            </a:gsLst>
            <a:lin ang="54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mga bansang nakipagkalakalan sa mga sinaunang Pilipino ay nakaimpluwensiya sa iba’t ibang aspekto ng ating kultura. Ito ay kapansin-pansin sa ilang kagawiang panlipunan kagaya ng paraan ng pag-aaral, kasal, pamilya, at marami pang iba. Hindi natin maikakaila na ang ating kultura ay produkto ng mahabang panahon ng pakikipagkalakalan at pakikipagkaibigan. </a:t>
            </a:r>
            <a:endParaRPr b="0" lang="en-PH" sz="1800" spc="-1" strike="noStrike">
              <a:latin typeface="Arial"/>
            </a:endParaRPr>
          </a:p>
          <a:p>
            <a:pPr algn="just">
              <a:lnSpc>
                <a:spcPct val="100000"/>
              </a:lnSpc>
              <a:spcBef>
                <a:spcPts val="601"/>
              </a:spcBef>
              <a:spcAft>
                <a:spcPts val="601"/>
              </a:spcAft>
              <a:buNone/>
            </a:pPr>
            <a:r>
              <a:rPr b="1" i="1" lang="en-PH" sz="1800" spc="-1" strike="noStrike">
                <a:solidFill>
                  <a:srgbClr val="000000"/>
                </a:solidFill>
                <a:latin typeface="Lato"/>
                <a:ea typeface="Arial;Arial"/>
              </a:rPr>
              <a:t>Impluwensiya ng mga Tsino</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Malaki ang impluwensiya ng mga Tsino sa mga Pilipino dahil sa tagal ng kanilang pakikipagkalakalan sa isa’t isa. Ito ang mga halimbawa:</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paggalang sa mga magulang at nakatatanda,</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pagbubuklod-buklod ng pamilya,</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paggunita sa alaala ng mga yumao,</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pakikipagkasundo ng mga magulang sa pag-aasawa ng mga anak ay nagmula sa mga Tsino.</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Maraming salitang Tsino ang nahalo sa ating wika tulad ng </a:t>
            </a:r>
            <a:r>
              <a:rPr b="1" i="1" lang="en-PH" sz="1800" spc="-1" strike="noStrike">
                <a:solidFill>
                  <a:srgbClr val="000000"/>
                </a:solidFill>
                <a:latin typeface="Lato"/>
                <a:ea typeface="Arial;Arial"/>
              </a:rPr>
              <a:t>pansit</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lumpiya</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sanse</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ditse</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ampaw</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sangko</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tanso</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atbp.</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285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Mga Impluwensiyang mula sa mga Asyano na Makikita Natin sa Ating Kultura</a:t>
            </a:r>
            <a:endParaRPr b="0" lang="en-PH" sz="3000" spc="-1" strike="noStrike">
              <a:latin typeface="Arial"/>
            </a:endParaRPr>
          </a:p>
        </p:txBody>
      </p:sp>
      <p:sp>
        <p:nvSpPr>
          <p:cNvPr id="215" name="PlaceHolder 2"/>
          <p:cNvSpPr>
            <a:spLocks noGrp="1"/>
          </p:cNvSpPr>
          <p:nvPr>
            <p:ph type="subTitle"/>
          </p:nvPr>
        </p:nvSpPr>
        <p:spPr>
          <a:xfrm>
            <a:off x="609480" y="1424520"/>
            <a:ext cx="10971360" cy="2894400"/>
          </a:xfrm>
          <a:prstGeom prst="rect">
            <a:avLst/>
          </a:prstGeom>
          <a:gradFill rotWithShape="0">
            <a:gsLst>
              <a:gs pos="0">
                <a:srgbClr val="ffe994">
                  <a:alpha val="0"/>
                </a:srgbClr>
              </a:gs>
              <a:gs pos="50000">
                <a:srgbClr val="ffe994"/>
              </a:gs>
              <a:gs pos="100000">
                <a:srgbClr val="ffe994">
                  <a:alpha val="0"/>
                </a:srgbClr>
              </a:gs>
            </a:gsLst>
            <a:lin ang="5400000"/>
          </a:gradFill>
          <a:ln w="0">
            <a:noFill/>
          </a:ln>
        </p:spPr>
        <p:txBody>
          <a:bodyPr lIns="0" rIns="0" tIns="0" bIns="0" anchor="ctr">
            <a:noAutofit/>
          </a:bodyPr>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Natutuhan din natin ang </a:t>
            </a:r>
            <a:r>
              <a:rPr b="1" lang="en-PH" sz="1800" spc="-1" strike="noStrike">
                <a:solidFill>
                  <a:srgbClr val="000000"/>
                </a:solidFill>
                <a:latin typeface="Lato"/>
                <a:ea typeface="Arial;Arial"/>
              </a:rPr>
              <a:t>paggawa at paggamit ng pulbura</a:t>
            </a:r>
            <a:r>
              <a:rPr b="0" lang="en-PH" sz="1800" spc="-1" strike="noStrike">
                <a:solidFill>
                  <a:srgbClr val="000000"/>
                </a:solidFill>
                <a:latin typeface="Lato"/>
                <a:ea typeface="Arial;Arial"/>
              </a:rPr>
              <a:t>, mga </a:t>
            </a:r>
            <a:r>
              <a:rPr b="1" lang="en-PH" sz="1800" spc="-1" strike="noStrike">
                <a:solidFill>
                  <a:srgbClr val="000000"/>
                </a:solidFill>
                <a:latin typeface="Lato"/>
                <a:ea typeface="Arial;Arial"/>
              </a:rPr>
              <a:t>kagamitang yari sa metal</a:t>
            </a:r>
            <a:r>
              <a:rPr b="0" lang="en-PH" sz="1800" spc="-1" strike="noStrike">
                <a:solidFill>
                  <a:srgbClr val="000000"/>
                </a:solidFill>
                <a:latin typeface="Lato"/>
                <a:ea typeface="Arial;Arial"/>
              </a:rPr>
              <a:t> tulad ng </a:t>
            </a:r>
            <a:r>
              <a:rPr b="1" i="1" lang="en-PH" sz="1800" spc="-1" strike="noStrike">
                <a:solidFill>
                  <a:srgbClr val="000000"/>
                </a:solidFill>
                <a:latin typeface="Lato"/>
                <a:ea typeface="Arial;Arial"/>
              </a:rPr>
              <a:t>gong</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payong</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batingaw</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kasangkapang porselana</a:t>
            </a:r>
            <a:r>
              <a:rPr b="0" lang="en-PH" sz="1800" spc="-1" strike="noStrike">
                <a:solidFill>
                  <a:srgbClr val="000000"/>
                </a:solidFill>
                <a:latin typeface="Lato"/>
                <a:ea typeface="Arial;Arial"/>
              </a:rPr>
              <a:t>.</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Nakuha rin natin sa kanila ang </a:t>
            </a:r>
            <a:r>
              <a:rPr b="1" lang="en-PH" sz="1800" spc="-1" strike="noStrike">
                <a:solidFill>
                  <a:srgbClr val="000000"/>
                </a:solidFill>
                <a:latin typeface="Lato"/>
                <a:ea typeface="Arial;Arial"/>
              </a:rPr>
              <a:t>pagsusuot ng puting damit na panluksa</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pagsusuot ng </a:t>
            </a:r>
            <a:r>
              <a:rPr b="1" i="1" lang="en-PH" sz="1800" spc="-1" strike="noStrike">
                <a:solidFill>
                  <a:srgbClr val="000000"/>
                </a:solidFill>
                <a:latin typeface="Lato"/>
                <a:ea typeface="Arial;Arial"/>
              </a:rPr>
              <a:t>camisa de chino</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mga </a:t>
            </a:r>
            <a:r>
              <a:rPr b="1" lang="en-PH" sz="1800" spc="-1" strike="noStrike">
                <a:solidFill>
                  <a:srgbClr val="000000"/>
                </a:solidFill>
                <a:latin typeface="Lato"/>
                <a:ea typeface="Arial;Arial"/>
              </a:rPr>
              <a:t>pantalong maluwag</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jacket </a:t>
            </a:r>
            <a:r>
              <a:rPr b="1" lang="en-PH" sz="1800" spc="-1" strike="noStrike">
                <a:solidFill>
                  <a:srgbClr val="000000"/>
                </a:solidFill>
                <a:latin typeface="Lato"/>
                <a:ea typeface="Arial;Arial"/>
              </a:rPr>
              <a:t>na may mahabang manggas</a:t>
            </a:r>
            <a:r>
              <a:rPr b="0" lang="en-PH" sz="1800" spc="-1" strike="noStrike">
                <a:solidFill>
                  <a:srgbClr val="000000"/>
                </a:solidFill>
                <a:latin typeface="Lato"/>
                <a:ea typeface="Arial;Arial"/>
              </a:rPr>
              <a:t>.</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Natutuhan din natin ang mga larong tulad ng </a:t>
            </a:r>
            <a:r>
              <a:rPr b="1" lang="en-PH" sz="1800" spc="-1" strike="noStrike">
                <a:solidFill>
                  <a:srgbClr val="000000"/>
                </a:solidFill>
                <a:latin typeface="Lato"/>
                <a:ea typeface="Arial;Arial"/>
              </a:rPr>
              <a:t>trumpo</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sungka</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baraha</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pagpapalipad ng saranggola</a:t>
            </a:r>
            <a:r>
              <a:rPr b="0" lang="en-PH" sz="1800" spc="-1" strike="noStrike">
                <a:solidFill>
                  <a:srgbClr val="000000"/>
                </a:solidFill>
                <a:latin typeface="Lato"/>
                <a:ea typeface="Arial;Arial"/>
              </a:rPr>
              <a:t>.</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Ang pagsusugal tulad ng </a:t>
            </a:r>
            <a:r>
              <a:rPr b="1" i="1" lang="en-PH" sz="1800" spc="-1" strike="noStrike">
                <a:solidFill>
                  <a:srgbClr val="000000"/>
                </a:solidFill>
                <a:latin typeface="Lato"/>
                <a:ea typeface="Arial;Arial"/>
              </a:rPr>
              <a:t>mahjong</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kuwaho</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huweteng</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panggingge</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at iba pa ay natutuhan din natin sa mga Tsino.</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Ang pagluluto ng mga pagkain tulad ng </a:t>
            </a:r>
            <a:r>
              <a:rPr b="1" i="1" lang="en-PH" sz="1800" spc="-1" strike="noStrike">
                <a:solidFill>
                  <a:srgbClr val="000000"/>
                </a:solidFill>
                <a:latin typeface="Lato"/>
                <a:ea typeface="Arial;Arial"/>
              </a:rPr>
              <a:t>pansit</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chopsuey</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okoy</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lumpia</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siopao</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batchoy</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hopia</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kikiam</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kiampong</a:t>
            </a:r>
            <a:r>
              <a:rPr b="0" i="1" lang="en-PH" sz="1800" spc="-1" strike="noStrike">
                <a:solidFill>
                  <a:srgbClr val="000000"/>
                </a:solidFill>
                <a:latin typeface="Lato"/>
                <a:ea typeface="Arial;Arial"/>
              </a:rPr>
              <a:t>, </a:t>
            </a:r>
            <a:r>
              <a:rPr b="1" i="1" lang="en-PH" sz="1800" spc="-1" strike="noStrike">
                <a:solidFill>
                  <a:srgbClr val="000000"/>
                </a:solidFill>
                <a:latin typeface="Lato"/>
                <a:ea typeface="Arial;Arial"/>
              </a:rPr>
              <a:t>machang</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at iba pa ay ilan pa sa natutuhan natin sa kanila.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285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Mga Impluwensiyang mula sa mga Asyano na Makikita Natin sa Ating Kultura</a:t>
            </a:r>
            <a:endParaRPr b="0" lang="en-PH" sz="3000" spc="-1" strike="noStrike">
              <a:latin typeface="Arial"/>
            </a:endParaRPr>
          </a:p>
        </p:txBody>
      </p:sp>
      <p:sp>
        <p:nvSpPr>
          <p:cNvPr id="217" name="PlaceHolder 2"/>
          <p:cNvSpPr>
            <a:spLocks noGrp="1"/>
          </p:cNvSpPr>
          <p:nvPr>
            <p:ph type="subTitle"/>
          </p:nvPr>
        </p:nvSpPr>
        <p:spPr>
          <a:xfrm>
            <a:off x="609480" y="1451880"/>
            <a:ext cx="10971360" cy="3407040"/>
          </a:xfrm>
          <a:prstGeom prst="rect">
            <a:avLst/>
          </a:prstGeom>
          <a:gradFill rotWithShape="0">
            <a:gsLst>
              <a:gs pos="0">
                <a:srgbClr val="ffe994">
                  <a:alpha val="0"/>
                </a:srgbClr>
              </a:gs>
              <a:gs pos="50000">
                <a:srgbClr val="ffe994"/>
              </a:gs>
              <a:gs pos="100000">
                <a:srgbClr val="ffe994">
                  <a:alpha val="0"/>
                </a:srgbClr>
              </a:gs>
            </a:gsLst>
            <a:lin ang="5400000"/>
          </a:gradFill>
          <a:ln w="0">
            <a:noFill/>
          </a:ln>
        </p:spPr>
        <p:txBody>
          <a:bodyPr lIns="0" rIns="0" tIns="0" bIns="0" anchor="ctr">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Impluwensiya ng mga Hindu</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kulturang Pilipino ay nahaluan ng kulturang galing sa India tulad ng sinaunang relihiyon, ang salitang </a:t>
            </a:r>
            <a:r>
              <a:rPr b="1" i="1" lang="en-PH" sz="1800" spc="-1" strike="noStrike">
                <a:solidFill>
                  <a:srgbClr val="000000"/>
                </a:solidFill>
                <a:latin typeface="Lato"/>
                <a:ea typeface="Arial;Arial"/>
              </a:rPr>
              <a:t>Bathala</a:t>
            </a:r>
            <a:r>
              <a:rPr b="0" lang="en-PH" sz="1800" spc="-1" strike="noStrike">
                <a:solidFill>
                  <a:srgbClr val="000000"/>
                </a:solidFill>
                <a:latin typeface="Lato"/>
                <a:ea typeface="Arial;Arial"/>
              </a:rPr>
              <a:t> na ginamit ng mga sinaunang Pilipino sa pagtawag sa kanilang diyos ay nagmula sa salitang Sanskrit na </a:t>
            </a:r>
            <a:r>
              <a:rPr b="1" i="1" lang="en-PH" sz="1800" spc="-1" strike="noStrike">
                <a:solidFill>
                  <a:srgbClr val="000000"/>
                </a:solidFill>
                <a:latin typeface="Lato"/>
                <a:ea typeface="Arial;Arial"/>
              </a:rPr>
              <a:t>Bhattara Guru</a:t>
            </a:r>
            <a:r>
              <a:rPr b="0" lang="en-PH" sz="1800" spc="-1" strike="noStrike">
                <a:solidFill>
                  <a:srgbClr val="000000"/>
                </a:solidFill>
                <a:latin typeface="Lato"/>
                <a:ea typeface="Arial;Arial"/>
              </a:rPr>
              <a:t> (pinakamataas sa lahat ng mga Diyos ng mga Hindu). </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Ilan pa sa mga ito ay ang mga sumusunod:</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i="1" lang="en-PH" sz="1800" spc="-1" strike="noStrike">
                <a:solidFill>
                  <a:srgbClr val="000000"/>
                </a:solidFill>
                <a:latin typeface="Lato"/>
                <a:ea typeface="Arial;Arial"/>
              </a:rPr>
              <a:t>“</a:t>
            </a:r>
            <a:r>
              <a:rPr b="0" i="1" lang="en-PH" sz="1800" spc="-1" strike="noStrike">
                <a:solidFill>
                  <a:srgbClr val="000000"/>
                </a:solidFill>
                <a:latin typeface="Lato"/>
                <a:ea typeface="Arial;Arial"/>
              </a:rPr>
              <a:t>Bahala na” </a:t>
            </a:r>
            <a:r>
              <a:rPr b="0" lang="en-PH" sz="1800" spc="-1" strike="noStrike">
                <a:solidFill>
                  <a:srgbClr val="000000"/>
                </a:solidFill>
                <a:latin typeface="Lato"/>
                <a:ea typeface="Arial;Arial"/>
              </a:rPr>
              <a:t>o ang pagpapaubaya sa Diyos ng sariling kapalaran </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pagkamatiisin at pagwawalang-bahala sa sakit o kirot na nararamdaman</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pagsasaboy ng bigas sa bagong kasal</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pagdalaw ng mag-asawang nais magkaanak sa mga pook na pinaniniwalaang makapagbibigay ng anak</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Lato"/>
                <a:ea typeface="Arial;Arial"/>
              </a:rPr>
              <a:t>pagsasabit ng kuwintas na bulaklak sa mga panauhing buhat sa malayong lugar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285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Mga Impluwensiyang mula sa mga Asyano na Makikita Natin sa Ating Kultura</a:t>
            </a:r>
            <a:endParaRPr b="0" lang="en-PH" sz="3000" spc="-1" strike="noStrike">
              <a:latin typeface="Arial"/>
            </a:endParaRPr>
          </a:p>
        </p:txBody>
      </p:sp>
      <p:sp>
        <p:nvSpPr>
          <p:cNvPr id="219" name="PlaceHolder 2"/>
          <p:cNvSpPr>
            <a:spLocks noGrp="1"/>
          </p:cNvSpPr>
          <p:nvPr>
            <p:ph type="subTitle"/>
          </p:nvPr>
        </p:nvSpPr>
        <p:spPr>
          <a:xfrm>
            <a:off x="609480" y="1451880"/>
            <a:ext cx="10971360" cy="2687040"/>
          </a:xfrm>
          <a:prstGeom prst="rect">
            <a:avLst/>
          </a:prstGeom>
          <a:gradFill rotWithShape="0">
            <a:gsLst>
              <a:gs pos="0">
                <a:srgbClr val="ffe994">
                  <a:alpha val="0"/>
                </a:srgbClr>
              </a:gs>
              <a:gs pos="50000">
                <a:srgbClr val="ffe994"/>
              </a:gs>
              <a:gs pos="100000">
                <a:srgbClr val="ffe994">
                  <a:alpha val="0"/>
                </a:srgbClr>
              </a:gs>
            </a:gsLst>
            <a:lin ang="5400000"/>
          </a:gradFill>
          <a:ln w="0">
            <a:noFill/>
          </a:ln>
        </p:spPr>
        <p:txBody>
          <a:bodyPr lIns="0" rIns="0" tIns="0" bIns="0" anchor="t">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Impluwensiya ng mga Hapones</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sa paraan ng kabuhayan tulad ng paggawa ng mga kasangkapan at armas</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pagkukulti ng mga balat ng usa</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pagpaparami ng isda at bibe sa isang artipisyal na paraan. </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paggawa ng alahas at lalagyan ng tubig at alak na gamit ang balat ng kambing</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pag-aalis ng tsinelas bago pumasok sa bahay</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martial arts tulad ng judo, karate, at aikido</a:t>
            </a:r>
            <a:endParaRPr b="0" lang="en-PH" sz="18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800" spc="-1" strike="noStrike">
                <a:solidFill>
                  <a:srgbClr val="000000"/>
                </a:solidFill>
                <a:latin typeface="Arial;Arial"/>
                <a:ea typeface="Arial;Arial"/>
              </a:rPr>
              <a:t>ang pagkain ng noodles na udon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285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Mga Impluwensiyang mula sa mga Asyano na Makikita Natin sa Ating Kultura</a:t>
            </a:r>
            <a:endParaRPr b="0" lang="en-PH" sz="3000" spc="-1" strike="noStrike">
              <a:latin typeface="Arial"/>
            </a:endParaRPr>
          </a:p>
        </p:txBody>
      </p:sp>
      <p:sp>
        <p:nvSpPr>
          <p:cNvPr id="221" name="PlaceHolder 2"/>
          <p:cNvSpPr>
            <a:spLocks noGrp="1"/>
          </p:cNvSpPr>
          <p:nvPr>
            <p:ph type="subTitle"/>
          </p:nvPr>
        </p:nvSpPr>
        <p:spPr>
          <a:xfrm>
            <a:off x="609480" y="1451880"/>
            <a:ext cx="10971360" cy="4487040"/>
          </a:xfrm>
          <a:prstGeom prst="rect">
            <a:avLst/>
          </a:prstGeom>
          <a:gradFill rotWithShape="0">
            <a:gsLst>
              <a:gs pos="0">
                <a:srgbClr val="ffe994">
                  <a:alpha val="0"/>
                </a:srgbClr>
              </a:gs>
              <a:gs pos="50000">
                <a:srgbClr val="ffe994"/>
              </a:gs>
              <a:gs pos="100000">
                <a:srgbClr val="ffe994">
                  <a:alpha val="0"/>
                </a:srgbClr>
              </a:gs>
            </a:gsLst>
            <a:lin ang="5400000"/>
          </a:gradFill>
          <a:ln w="0">
            <a:noFill/>
          </a:ln>
        </p:spPr>
        <p:txBody>
          <a:bodyPr lIns="0" rIns="0" tIns="0" bIns="0" anchor="ctr">
            <a:noAutofit/>
          </a:bodyPr>
          <a:p>
            <a:pPr algn="just">
              <a:lnSpc>
                <a:spcPct val="100000"/>
              </a:lnSpc>
              <a:spcBef>
                <a:spcPts val="601"/>
              </a:spcBef>
              <a:spcAft>
                <a:spcPts val="601"/>
              </a:spcAft>
              <a:buNone/>
            </a:pPr>
            <a:r>
              <a:rPr b="1" i="1" lang="en-PH" sz="1800" spc="-1" strike="noStrike">
                <a:solidFill>
                  <a:srgbClr val="000000"/>
                </a:solidFill>
                <a:latin typeface="Lato"/>
                <a:ea typeface="Arial;Arial"/>
              </a:rPr>
              <a:t>Impluwensiya ng mga Arabe</a:t>
            </a:r>
            <a:endParaRPr b="0" lang="en-PH" sz="1800" spc="-1" strike="noStrike">
              <a:latin typeface="Arial"/>
            </a:endParaRPr>
          </a:p>
          <a:p>
            <a:pPr algn="just">
              <a:lnSpc>
                <a:spcPct val="100000"/>
              </a:lnSpc>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Malaki ang impluwensiya ng mga Arabe sa Pilipinas dahil sa relihiyong Islam, na ang ibig sabihin ay pagsuko o dedikasyon kay Allah na kanilang Diyos. Ang Islam ang isa sa pinakamahalagang kontribusyon ng mga Arabe sa Pilipinas. Ipinakilala rin ng mga Arabe ang sultanato na kung saan ang mga maharlikang pinuno nila ay tinatawag na Sultan. Siya ang may kapangyarihang pansibil at panrelihiyon.</a:t>
            </a:r>
            <a:endParaRPr b="0" lang="en-PH" sz="1800" spc="-1" strike="noStrike">
              <a:latin typeface="Arial"/>
            </a:endParaRPr>
          </a:p>
          <a:p>
            <a:pPr algn="just">
              <a:lnSpc>
                <a:spcPct val="100000"/>
              </a:lnSpc>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Dinala rin nila ang abakadang </a:t>
            </a:r>
            <a:r>
              <a:rPr b="0" i="1" lang="en-PH" sz="1800" spc="-1" strike="noStrike">
                <a:solidFill>
                  <a:srgbClr val="000000"/>
                </a:solidFill>
                <a:latin typeface="Lato"/>
                <a:ea typeface="Arial;Arial"/>
              </a:rPr>
              <a:t>Arabic</a:t>
            </a:r>
            <a:r>
              <a:rPr b="0" lang="en-PH" sz="1800" spc="-1" strike="noStrike">
                <a:solidFill>
                  <a:srgbClr val="000000"/>
                </a:solidFill>
                <a:latin typeface="Lato"/>
                <a:ea typeface="Arial;Arial"/>
              </a:rPr>
              <a:t>, sulat-kamay na </a:t>
            </a:r>
            <a:r>
              <a:rPr b="0" i="1" lang="en-PH" sz="1800" spc="-1" strike="noStrike">
                <a:solidFill>
                  <a:srgbClr val="000000"/>
                </a:solidFill>
                <a:latin typeface="Lato"/>
                <a:ea typeface="Arial;Arial"/>
              </a:rPr>
              <a:t>Moorish</a:t>
            </a:r>
            <a:r>
              <a:rPr b="0" lang="en-PH" sz="1800" spc="-1" strike="noStrike">
                <a:solidFill>
                  <a:srgbClr val="000000"/>
                </a:solidFill>
                <a:latin typeface="Lato"/>
                <a:ea typeface="Arial;Arial"/>
              </a:rPr>
              <a:t>, arkitekturang </a:t>
            </a:r>
            <a:r>
              <a:rPr b="0" i="1" lang="en-PH" sz="1800" spc="-1" strike="noStrike">
                <a:solidFill>
                  <a:srgbClr val="000000"/>
                </a:solidFill>
                <a:latin typeface="Lato"/>
                <a:ea typeface="Arial;Arial"/>
              </a:rPr>
              <a:t>Arabesque </a:t>
            </a:r>
            <a:r>
              <a:rPr b="0" lang="en-PH" sz="1800" spc="-1" strike="noStrike">
                <a:solidFill>
                  <a:srgbClr val="000000"/>
                </a:solidFill>
                <a:latin typeface="Lato"/>
                <a:ea typeface="Arial;Arial"/>
              </a:rPr>
              <a:t>ng mga </a:t>
            </a:r>
            <a:r>
              <a:rPr b="0" i="1" lang="en-PH" sz="1800" spc="-1" strike="noStrike">
                <a:solidFill>
                  <a:srgbClr val="000000"/>
                </a:solidFill>
                <a:latin typeface="Lato"/>
                <a:ea typeface="Arial;Arial"/>
              </a:rPr>
              <a:t>masjid</a:t>
            </a:r>
            <a:r>
              <a:rPr b="0" lang="en-PH" sz="1800" spc="-1" strike="noStrike">
                <a:solidFill>
                  <a:srgbClr val="000000"/>
                </a:solidFill>
                <a:latin typeface="Lato"/>
                <a:ea typeface="Arial;Arial"/>
              </a:rPr>
              <a:t>, sarimanok ng Maranaw, guhit </a:t>
            </a:r>
            <a:r>
              <a:rPr b="0" i="1" lang="en-PH" sz="1800" spc="-1" strike="noStrike">
                <a:solidFill>
                  <a:srgbClr val="000000"/>
                </a:solidFill>
                <a:latin typeface="Lato"/>
                <a:ea typeface="Arial;Arial"/>
              </a:rPr>
              <a:t>okil </a:t>
            </a:r>
            <a:r>
              <a:rPr b="0" lang="en-PH" sz="1800" spc="-1" strike="noStrike">
                <a:solidFill>
                  <a:srgbClr val="000000"/>
                </a:solidFill>
                <a:latin typeface="Lato"/>
                <a:ea typeface="Arial;Arial"/>
              </a:rPr>
              <a:t>ng Tausug, kalendaryo, at iba pang kaugalian tulad ng hindi pagkain ng baboy at pag-inom ng alak, pag-aasawa ng marami (</a:t>
            </a:r>
            <a:r>
              <a:rPr b="0" i="1" lang="en-PH" sz="1800" spc="-1" strike="noStrike">
                <a:solidFill>
                  <a:srgbClr val="000000"/>
                </a:solidFill>
                <a:latin typeface="Lato"/>
                <a:ea typeface="Arial;Arial"/>
              </a:rPr>
              <a:t>polygamy</a:t>
            </a:r>
            <a:r>
              <a:rPr b="0" lang="en-PH" sz="1800" spc="-1" strike="noStrike">
                <a:solidFill>
                  <a:srgbClr val="000000"/>
                </a:solidFill>
                <a:latin typeface="Lato"/>
                <a:ea typeface="Arial;Arial"/>
              </a:rPr>
              <a:t>), diborsiyo, at pang-aalipin. </a:t>
            </a:r>
            <a:endParaRPr b="0" lang="en-PH" sz="1800" spc="-1" strike="noStrike">
              <a:latin typeface="Arial"/>
            </a:endParaRPr>
          </a:p>
          <a:p>
            <a:pPr algn="just">
              <a:lnSpc>
                <a:spcPct val="100000"/>
              </a:lnSpc>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Naimpluwensiyahan din ng Arabe ang ating wika tulad ng paggamit ng salitang apo, alamat, salamat, alak, pilat, bukas, sulat, at marami pang iba. Ang impluwensiyang ito ay buhay na buhay pa hanggang sa ngayon tulad ng Islam at mga turo nito.</a:t>
            </a:r>
            <a:endParaRPr b="0" lang="en-PH" sz="1800" spc="-1" strike="noStrike">
              <a:latin typeface="Arial"/>
            </a:endParaRPr>
          </a:p>
          <a:p>
            <a:pPr algn="just">
              <a:lnSpc>
                <a:spcPct val="100000"/>
              </a:lnSpc>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Bunga ng mga impluwensiyang ito ng mga bansang Asyano ay lalong yumaman ang ating kultura. Maraming natutuhan ang ating ninuno, maging ang mga Pilipino sa kasalukuyang panahon mula sa impluwensiya ng mga dayuhan. Ngunit gaano man karami ang impluwensiya ng mga bansang Asyano sa ating kultura, hindi natin dapat makalimutan ang mga kaugalian, kagawian, at pamumuhay na minana sa ating ninuno.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PAGSASANAY</a:t>
            </a:r>
            <a:endParaRPr b="0" lang="en-PH" sz="3000" spc="-1" strike="noStrike">
              <a:latin typeface="Arial"/>
            </a:endParaRPr>
          </a:p>
        </p:txBody>
      </p:sp>
      <p:sp>
        <p:nvSpPr>
          <p:cNvPr id="223" name="PlaceHolder 2"/>
          <p:cNvSpPr>
            <a:spLocks noGrp="1"/>
          </p:cNvSpPr>
          <p:nvPr>
            <p:ph type="subTitle"/>
          </p:nvPr>
        </p:nvSpPr>
        <p:spPr>
          <a:xfrm>
            <a:off x="609480" y="1136520"/>
            <a:ext cx="10909800" cy="302400"/>
          </a:xfrm>
          <a:prstGeom prst="rect">
            <a:avLst/>
          </a:prstGeom>
          <a:noFill/>
          <a:ln w="0">
            <a:noFill/>
          </a:ln>
        </p:spPr>
        <p:txBody>
          <a:bodyPr lIns="0" rIns="0" tIns="0" bIns="0" anchor="t">
            <a:noAutofit/>
          </a:bodyPr>
          <a:p>
            <a:pPr>
              <a:lnSpc>
                <a:spcPct val="100000"/>
              </a:lnSpc>
              <a:buNone/>
            </a:pPr>
            <a:r>
              <a:rPr b="0" lang="en-PH" sz="1800" spc="-1" strike="noStrike">
                <a:latin typeface="Lato"/>
              </a:rPr>
              <a:t>Magtala ng dalawang (2) i</a:t>
            </a:r>
            <a:r>
              <a:rPr b="0" lang="en-PH" sz="1800" spc="-1" strike="noStrike">
                <a:latin typeface="Lato"/>
                <a:ea typeface="PingFang SC"/>
              </a:rPr>
              <a:t>mpluwensiya na mula sa mga Asyano na makikita natin sa ating kultura gamit ang dayagram sa ibaba.</a:t>
            </a:r>
            <a:endParaRPr b="0" lang="en-PH" sz="1800" spc="-1" strike="noStrike">
              <a:latin typeface="Arial"/>
            </a:endParaRPr>
          </a:p>
        </p:txBody>
      </p:sp>
      <p:sp>
        <p:nvSpPr>
          <p:cNvPr id="224" name=""/>
          <p:cNvSpPr/>
          <p:nvPr/>
        </p:nvSpPr>
        <p:spPr>
          <a:xfrm>
            <a:off x="2880000" y="1836000"/>
            <a:ext cx="3599280" cy="2159280"/>
          </a:xfrm>
          <a:prstGeom prst="rect">
            <a:avLst/>
          </a:prstGeom>
          <a:gradFill rotWithShape="0">
            <a:gsLst>
              <a:gs pos="0">
                <a:srgbClr val="729fcf">
                  <a:alpha val="0"/>
                </a:srgbClr>
              </a:gs>
              <a:gs pos="50000">
                <a:srgbClr val="729fcf"/>
              </a:gs>
              <a:gs pos="100000">
                <a:srgbClr val="729fcf">
                  <a:alpha val="0"/>
                </a:srgbClr>
              </a:gs>
            </a:gsLst>
            <a:lin ang="5400000"/>
          </a:gradFill>
          <a:ln w="38160">
            <a:solidFill>
              <a:srgbClr val="000000"/>
            </a:solidFill>
            <a:round/>
          </a:ln>
        </p:spPr>
        <p:style>
          <a:lnRef idx="0"/>
          <a:fillRef idx="0"/>
          <a:effectRef idx="0"/>
          <a:fontRef idx="minor"/>
        </p:style>
      </p:sp>
      <p:sp>
        <p:nvSpPr>
          <p:cNvPr id="225" name=""/>
          <p:cNvSpPr/>
          <p:nvPr/>
        </p:nvSpPr>
        <p:spPr>
          <a:xfrm>
            <a:off x="6480000" y="1836000"/>
            <a:ext cx="3599280" cy="2159280"/>
          </a:xfrm>
          <a:prstGeom prst="rect">
            <a:avLst/>
          </a:prstGeom>
          <a:gradFill rotWithShape="0">
            <a:gsLst>
              <a:gs pos="0">
                <a:srgbClr val="e16173">
                  <a:alpha val="0"/>
                </a:srgbClr>
              </a:gs>
              <a:gs pos="50000">
                <a:srgbClr val="e16173"/>
              </a:gs>
              <a:gs pos="100000">
                <a:srgbClr val="e16173">
                  <a:alpha val="0"/>
                </a:srgbClr>
              </a:gs>
            </a:gsLst>
            <a:lin ang="5400000"/>
          </a:gradFill>
          <a:ln w="38160">
            <a:solidFill>
              <a:srgbClr val="000000"/>
            </a:solidFill>
            <a:round/>
          </a:ln>
        </p:spPr>
        <p:style>
          <a:lnRef idx="0"/>
          <a:fillRef idx="0"/>
          <a:effectRef idx="0"/>
          <a:fontRef idx="minor"/>
        </p:style>
      </p:sp>
      <p:sp>
        <p:nvSpPr>
          <p:cNvPr id="226" name=""/>
          <p:cNvSpPr/>
          <p:nvPr/>
        </p:nvSpPr>
        <p:spPr>
          <a:xfrm>
            <a:off x="2880000" y="3996000"/>
            <a:ext cx="3599280" cy="2159280"/>
          </a:xfrm>
          <a:prstGeom prst="rect">
            <a:avLst/>
          </a:prstGeom>
          <a:gradFill rotWithShape="0">
            <a:gsLst>
              <a:gs pos="0">
                <a:srgbClr val="ffff6d">
                  <a:alpha val="0"/>
                </a:srgbClr>
              </a:gs>
              <a:gs pos="50000">
                <a:srgbClr val="ffff6d"/>
              </a:gs>
              <a:gs pos="100000">
                <a:srgbClr val="ffff6d">
                  <a:alpha val="0"/>
                </a:srgbClr>
              </a:gs>
            </a:gsLst>
            <a:lin ang="5400000"/>
          </a:gradFill>
          <a:ln w="38160">
            <a:solidFill>
              <a:srgbClr val="000000"/>
            </a:solidFill>
            <a:round/>
          </a:ln>
        </p:spPr>
        <p:style>
          <a:lnRef idx="0"/>
          <a:fillRef idx="0"/>
          <a:effectRef idx="0"/>
          <a:fontRef idx="minor"/>
        </p:style>
      </p:sp>
      <p:sp>
        <p:nvSpPr>
          <p:cNvPr id="227" name=""/>
          <p:cNvSpPr/>
          <p:nvPr/>
        </p:nvSpPr>
        <p:spPr>
          <a:xfrm>
            <a:off x="6480000" y="3996000"/>
            <a:ext cx="3599280" cy="2159280"/>
          </a:xfrm>
          <a:prstGeom prst="rect">
            <a:avLst/>
          </a:prstGeom>
          <a:gradFill rotWithShape="0">
            <a:gsLst>
              <a:gs pos="0">
                <a:srgbClr val="77bc65">
                  <a:alpha val="0"/>
                </a:srgbClr>
              </a:gs>
              <a:gs pos="50000">
                <a:srgbClr val="77bc65"/>
              </a:gs>
              <a:gs pos="100000">
                <a:srgbClr val="77bc65">
                  <a:alpha val="0"/>
                </a:srgbClr>
              </a:gs>
            </a:gsLst>
            <a:lin ang="5400000"/>
          </a:gradFill>
          <a:ln w="38160">
            <a:solidFill>
              <a:srgbClr val="000000"/>
            </a:solidFill>
            <a:round/>
          </a:ln>
        </p:spPr>
        <p:style>
          <a:lnRef idx="0"/>
          <a:fillRef idx="0"/>
          <a:effectRef idx="0"/>
          <a:fontRef idx="minor"/>
        </p:style>
      </p:sp>
      <p:sp>
        <p:nvSpPr>
          <p:cNvPr id="228" name=""/>
          <p:cNvSpPr/>
          <p:nvPr/>
        </p:nvSpPr>
        <p:spPr>
          <a:xfrm>
            <a:off x="4327560" y="1836000"/>
            <a:ext cx="749880" cy="38376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0" lang="en-PH" sz="1800" spc="-1" strike="noStrike">
                <a:solidFill>
                  <a:srgbClr val="000000"/>
                </a:solidFill>
                <a:latin typeface="Arial"/>
                <a:ea typeface="DejaVu Sans"/>
              </a:rPr>
              <a:t>Tsino</a:t>
            </a:r>
            <a:endParaRPr b="0" lang="en-PH" sz="1800" spc="-1" strike="noStrike">
              <a:latin typeface="Arial"/>
            </a:endParaRPr>
          </a:p>
        </p:txBody>
      </p:sp>
      <p:sp>
        <p:nvSpPr>
          <p:cNvPr id="229" name=""/>
          <p:cNvSpPr/>
          <p:nvPr/>
        </p:nvSpPr>
        <p:spPr>
          <a:xfrm>
            <a:off x="7891920" y="1836000"/>
            <a:ext cx="812520" cy="38376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0" lang="en-PH" sz="1800" spc="-1" strike="noStrike">
                <a:solidFill>
                  <a:srgbClr val="000000"/>
                </a:solidFill>
                <a:latin typeface="Arial"/>
                <a:ea typeface="DejaVu Sans"/>
              </a:rPr>
              <a:t>Hindu</a:t>
            </a:r>
            <a:endParaRPr b="0" lang="en-PH" sz="1800" spc="-1" strike="noStrike">
              <a:latin typeface="Arial"/>
            </a:endParaRPr>
          </a:p>
        </p:txBody>
      </p:sp>
      <p:sp>
        <p:nvSpPr>
          <p:cNvPr id="230" name=""/>
          <p:cNvSpPr/>
          <p:nvPr/>
        </p:nvSpPr>
        <p:spPr>
          <a:xfrm>
            <a:off x="7892280" y="3996000"/>
            <a:ext cx="826200" cy="38376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0" lang="en-PH" sz="1800" spc="-1" strike="noStrike">
                <a:solidFill>
                  <a:srgbClr val="000000"/>
                </a:solidFill>
                <a:latin typeface="Arial"/>
                <a:ea typeface="DejaVu Sans"/>
              </a:rPr>
              <a:t>Arabe</a:t>
            </a:r>
            <a:endParaRPr b="0" lang="en-PH" sz="1800" spc="-1" strike="noStrike">
              <a:latin typeface="Arial"/>
            </a:endParaRPr>
          </a:p>
        </p:txBody>
      </p:sp>
      <p:sp>
        <p:nvSpPr>
          <p:cNvPr id="231" name=""/>
          <p:cNvSpPr/>
          <p:nvPr/>
        </p:nvSpPr>
        <p:spPr>
          <a:xfrm>
            <a:off x="4147920" y="3996000"/>
            <a:ext cx="1129680" cy="38376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0" lang="en-PH" sz="1800" spc="-1" strike="noStrike">
                <a:solidFill>
                  <a:srgbClr val="000000"/>
                </a:solidFill>
                <a:latin typeface="Arial"/>
                <a:ea typeface="DejaVu Sans"/>
              </a:rPr>
              <a:t>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a:lnSpc>
                <a:spcPct val="100000"/>
              </a:lnSpc>
              <a:buNone/>
            </a:pPr>
            <a:r>
              <a:rPr b="1" lang="en-US" sz="3000" spc="-1" strike="noStrike">
                <a:solidFill>
                  <a:srgbClr val="000000"/>
                </a:solidFill>
                <a:latin typeface="Lato"/>
                <a:ea typeface="Arial Black;Arial Black"/>
              </a:rPr>
              <a:t>SUSI NG PAGWAWASTO</a:t>
            </a:r>
            <a:endParaRPr b="0" lang="en-PH" sz="3000" spc="-1" strike="noStrike">
              <a:latin typeface="Arial"/>
            </a:endParaRPr>
          </a:p>
        </p:txBody>
      </p:sp>
      <p:sp>
        <p:nvSpPr>
          <p:cNvPr id="233" name=""/>
          <p:cNvSpPr/>
          <p:nvPr/>
        </p:nvSpPr>
        <p:spPr>
          <a:xfrm>
            <a:off x="2880000" y="1440000"/>
            <a:ext cx="3599280" cy="2159280"/>
          </a:xfrm>
          <a:prstGeom prst="rect">
            <a:avLst/>
          </a:prstGeom>
          <a:gradFill rotWithShape="0">
            <a:gsLst>
              <a:gs pos="0">
                <a:srgbClr val="729fcf">
                  <a:alpha val="0"/>
                </a:srgbClr>
              </a:gs>
              <a:gs pos="50000">
                <a:srgbClr val="729fcf"/>
              </a:gs>
              <a:gs pos="100000">
                <a:srgbClr val="729fcf">
                  <a:alpha val="0"/>
                </a:srgbClr>
              </a:gs>
            </a:gsLst>
            <a:lin ang="5400000"/>
          </a:gradFill>
          <a:ln w="38160">
            <a:solidFill>
              <a:srgbClr val="000000"/>
            </a:solidFill>
            <a:round/>
          </a:ln>
        </p:spPr>
        <p:style>
          <a:lnRef idx="0"/>
          <a:fillRef idx="0"/>
          <a:effectRef idx="0"/>
          <a:fontRef idx="minor"/>
        </p:style>
        <p:txBody>
          <a:bodyPr lIns="109080" rIns="109080" tIns="64080" bIns="64080" anchor="ctr">
            <a:noAutofit/>
          </a:bodyPr>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paggalang sa mga magulang at nakatatanda</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paggunita sa alaala ng mga yumao</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Atbp.</a:t>
            </a:r>
            <a:endParaRPr b="0" lang="en-PH" sz="1600" spc="-1" strike="noStrike">
              <a:latin typeface="Arial"/>
            </a:endParaRPr>
          </a:p>
        </p:txBody>
      </p:sp>
      <p:sp>
        <p:nvSpPr>
          <p:cNvPr id="234" name=""/>
          <p:cNvSpPr/>
          <p:nvPr/>
        </p:nvSpPr>
        <p:spPr>
          <a:xfrm>
            <a:off x="6480000" y="1440000"/>
            <a:ext cx="3599280" cy="2159280"/>
          </a:xfrm>
          <a:prstGeom prst="rect">
            <a:avLst/>
          </a:prstGeom>
          <a:gradFill rotWithShape="0">
            <a:gsLst>
              <a:gs pos="0">
                <a:srgbClr val="e16173">
                  <a:alpha val="0"/>
                </a:srgbClr>
              </a:gs>
              <a:gs pos="50000">
                <a:srgbClr val="e16173"/>
              </a:gs>
              <a:gs pos="100000">
                <a:srgbClr val="e16173">
                  <a:alpha val="0"/>
                </a:srgbClr>
              </a:gs>
            </a:gsLst>
            <a:lin ang="5400000"/>
          </a:gradFill>
          <a:ln w="38160">
            <a:solidFill>
              <a:srgbClr val="000000"/>
            </a:solidFill>
            <a:round/>
          </a:ln>
        </p:spPr>
        <p:style>
          <a:lnRef idx="0"/>
          <a:fillRef idx="0"/>
          <a:effectRef idx="0"/>
          <a:fontRef idx="minor"/>
        </p:style>
        <p:txBody>
          <a:bodyPr lIns="109080" rIns="109080" tIns="64080" bIns="64080" anchor="ctr">
            <a:noAutofit/>
          </a:bodyPr>
          <a:p>
            <a:pPr marL="216000" indent="-216000" algn="just">
              <a:lnSpc>
                <a:spcPct val="100000"/>
              </a:lnSpc>
              <a:spcAft>
                <a:spcPts val="601"/>
              </a:spcAft>
              <a:buClr>
                <a:srgbClr val="000000"/>
              </a:buClr>
              <a:buSzPct val="45000"/>
              <a:buFont typeface="Wingdings" charset="2"/>
              <a:buChar char=""/>
            </a:pPr>
            <a:r>
              <a:rPr b="0" i="1" lang="en-PH" sz="1600" spc="-1" strike="noStrike">
                <a:solidFill>
                  <a:srgbClr val="000000"/>
                </a:solidFill>
                <a:latin typeface="Lato"/>
                <a:ea typeface="Arial;Arial"/>
              </a:rPr>
              <a:t>“</a:t>
            </a:r>
            <a:r>
              <a:rPr b="0" i="1" lang="en-PH" sz="1600" spc="-1" strike="noStrike">
                <a:solidFill>
                  <a:srgbClr val="000000"/>
                </a:solidFill>
                <a:latin typeface="Lato"/>
                <a:ea typeface="Arial;Arial"/>
              </a:rPr>
              <a:t>Bahala na” </a:t>
            </a:r>
            <a:r>
              <a:rPr b="0" lang="en-PH" sz="1600" spc="-1" strike="noStrike">
                <a:solidFill>
                  <a:srgbClr val="000000"/>
                </a:solidFill>
                <a:latin typeface="Lato"/>
                <a:ea typeface="Arial;Arial"/>
              </a:rPr>
              <a:t>o ang pagpapaubaya sa Diyos ng sariling kapalaran</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pagsasaboy ng bigas sa bagong kasal</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Atbp.</a:t>
            </a:r>
            <a:endParaRPr b="0" lang="en-PH" sz="1600" spc="-1" strike="noStrike">
              <a:latin typeface="Arial"/>
            </a:endParaRPr>
          </a:p>
        </p:txBody>
      </p:sp>
      <p:sp>
        <p:nvSpPr>
          <p:cNvPr id="235" name=""/>
          <p:cNvSpPr/>
          <p:nvPr/>
        </p:nvSpPr>
        <p:spPr>
          <a:xfrm>
            <a:off x="2880000" y="3600000"/>
            <a:ext cx="3599280" cy="2159280"/>
          </a:xfrm>
          <a:prstGeom prst="rect">
            <a:avLst/>
          </a:prstGeom>
          <a:gradFill rotWithShape="0">
            <a:gsLst>
              <a:gs pos="0">
                <a:srgbClr val="ffff6d">
                  <a:alpha val="0"/>
                </a:srgbClr>
              </a:gs>
              <a:gs pos="50000">
                <a:srgbClr val="ffff6d"/>
              </a:gs>
              <a:gs pos="100000">
                <a:srgbClr val="ffff6d">
                  <a:alpha val="0"/>
                </a:srgbClr>
              </a:gs>
            </a:gsLst>
            <a:lin ang="5400000"/>
          </a:gradFill>
          <a:ln w="38160">
            <a:solidFill>
              <a:srgbClr val="000000"/>
            </a:solidFill>
            <a:round/>
          </a:ln>
        </p:spPr>
        <p:style>
          <a:lnRef idx="0"/>
          <a:fillRef idx="0"/>
          <a:effectRef idx="0"/>
          <a:fontRef idx="minor"/>
        </p:style>
        <p:txBody>
          <a:bodyPr lIns="109080" rIns="109080" tIns="64080" bIns="64080" anchor="ctr">
            <a:noAutofit/>
          </a:bodyPr>
          <a:p>
            <a:pPr marL="216000" indent="-216000">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paggawa ng mga kasangkapan at armas</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martial arts tulad ng judo, karate, at aikido</a:t>
            </a:r>
            <a:endParaRPr b="0" lang="en-PH" sz="16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600" spc="-1" strike="noStrike">
                <a:solidFill>
                  <a:srgbClr val="000000"/>
                </a:solidFill>
                <a:latin typeface="Lato"/>
                <a:ea typeface="Arial;Arial"/>
              </a:rPr>
              <a:t>Atbp.</a:t>
            </a:r>
            <a:endParaRPr b="0" lang="en-PH" sz="1600" spc="-1" strike="noStrike">
              <a:latin typeface="Arial"/>
            </a:endParaRPr>
          </a:p>
        </p:txBody>
      </p:sp>
      <p:sp>
        <p:nvSpPr>
          <p:cNvPr id="236" name=""/>
          <p:cNvSpPr/>
          <p:nvPr/>
        </p:nvSpPr>
        <p:spPr>
          <a:xfrm>
            <a:off x="6480000" y="3600000"/>
            <a:ext cx="3599280" cy="2159280"/>
          </a:xfrm>
          <a:prstGeom prst="rect">
            <a:avLst/>
          </a:prstGeom>
          <a:gradFill rotWithShape="0">
            <a:gsLst>
              <a:gs pos="0">
                <a:srgbClr val="77bc65">
                  <a:alpha val="0"/>
                </a:srgbClr>
              </a:gs>
              <a:gs pos="50000">
                <a:srgbClr val="77bc65"/>
              </a:gs>
              <a:gs pos="100000">
                <a:srgbClr val="77bc65">
                  <a:alpha val="0"/>
                </a:srgbClr>
              </a:gs>
            </a:gsLst>
            <a:lin ang="5400000"/>
          </a:gradFill>
          <a:ln w="38160">
            <a:solidFill>
              <a:srgbClr val="000000"/>
            </a:solidFill>
            <a:round/>
          </a:ln>
        </p:spPr>
        <p:style>
          <a:lnRef idx="0"/>
          <a:fillRef idx="0"/>
          <a:effectRef idx="0"/>
          <a:fontRef idx="minor"/>
        </p:style>
        <p:txBody>
          <a:bodyPr lIns="109080" rIns="109080" tIns="64080" bIns="64080" anchor="ctr">
            <a:noAutofit/>
          </a:bodyPr>
          <a:p>
            <a:pPr marL="216000" indent="-216000" algn="just">
              <a:lnSpc>
                <a:spcPct val="100000"/>
              </a:lnSpc>
              <a:spcAft>
                <a:spcPts val="499"/>
              </a:spcAft>
              <a:buClr>
                <a:srgbClr val="000000"/>
              </a:buClr>
              <a:buSzPct val="45000"/>
              <a:buFont typeface="Wingdings" charset="2"/>
              <a:buChar char=""/>
            </a:pPr>
            <a:r>
              <a:rPr b="0" lang="en-PH" sz="1400" spc="-1" strike="noStrike">
                <a:solidFill>
                  <a:srgbClr val="000000"/>
                </a:solidFill>
                <a:latin typeface="Lato"/>
                <a:ea typeface="Arial;Arial"/>
              </a:rPr>
              <a:t>paggamit ng salitang apo, alamat, salamat, alak, pilat, bukas, sulat, at marami pang iba.</a:t>
            </a:r>
            <a:endParaRPr b="0" lang="en-PH" sz="1400" spc="-1" strike="noStrike">
              <a:latin typeface="Arial"/>
            </a:endParaRPr>
          </a:p>
          <a:p>
            <a:pPr marL="216000" indent="-216000" algn="just">
              <a:lnSpc>
                <a:spcPct val="100000"/>
              </a:lnSpc>
              <a:spcAft>
                <a:spcPts val="499"/>
              </a:spcAft>
              <a:buClr>
                <a:srgbClr val="000000"/>
              </a:buClr>
              <a:buSzPct val="45000"/>
              <a:buFont typeface="Wingdings" charset="2"/>
              <a:buChar char=""/>
            </a:pPr>
            <a:r>
              <a:rPr b="0" lang="en-PH" sz="1400" spc="-1" strike="noStrike">
                <a:solidFill>
                  <a:srgbClr val="000000"/>
                </a:solidFill>
                <a:latin typeface="Lato"/>
                <a:ea typeface="Arial;Arial"/>
              </a:rPr>
              <a:t>arkitekturang </a:t>
            </a:r>
            <a:r>
              <a:rPr b="0" i="1" lang="en-PH" sz="1400" spc="-1" strike="noStrike">
                <a:solidFill>
                  <a:srgbClr val="000000"/>
                </a:solidFill>
                <a:latin typeface="Lato"/>
                <a:ea typeface="Arial;Arial"/>
              </a:rPr>
              <a:t>Arabesque </a:t>
            </a:r>
            <a:r>
              <a:rPr b="0" lang="en-PH" sz="1400" spc="-1" strike="noStrike">
                <a:solidFill>
                  <a:srgbClr val="000000"/>
                </a:solidFill>
                <a:latin typeface="Lato"/>
                <a:ea typeface="Arial;Arial"/>
              </a:rPr>
              <a:t>ng mga </a:t>
            </a:r>
            <a:r>
              <a:rPr b="0" i="1" lang="en-PH" sz="1400" spc="-1" strike="noStrike">
                <a:solidFill>
                  <a:srgbClr val="000000"/>
                </a:solidFill>
                <a:latin typeface="Lato"/>
                <a:ea typeface="Arial;Arial"/>
              </a:rPr>
              <a:t>masjid</a:t>
            </a:r>
            <a:endParaRPr b="0" lang="en-PH" sz="1400" spc="-1" strike="noStrike">
              <a:latin typeface="Arial"/>
            </a:endParaRPr>
          </a:p>
          <a:p>
            <a:pPr marL="216000" indent="-216000" algn="just">
              <a:lnSpc>
                <a:spcPct val="100000"/>
              </a:lnSpc>
              <a:spcAft>
                <a:spcPts val="499"/>
              </a:spcAft>
              <a:buClr>
                <a:srgbClr val="000000"/>
              </a:buClr>
              <a:buSzPct val="45000"/>
              <a:buFont typeface="Wingdings" charset="2"/>
              <a:buChar char=""/>
            </a:pPr>
            <a:r>
              <a:rPr b="0" lang="en-PH" sz="1400" spc="-1" strike="noStrike">
                <a:solidFill>
                  <a:srgbClr val="000000"/>
                </a:solidFill>
                <a:latin typeface="Lato"/>
                <a:ea typeface="Arial;Arial"/>
              </a:rPr>
              <a:t>Atbp</a:t>
            </a:r>
            <a:r>
              <a:rPr b="0" i="1" lang="en-PH" sz="1400" spc="-1" strike="noStrike">
                <a:solidFill>
                  <a:srgbClr val="000000"/>
                </a:solidFill>
                <a:latin typeface="Lato"/>
                <a:ea typeface="Arial;Arial"/>
              </a:rPr>
              <a:t>.</a:t>
            </a:r>
            <a:endParaRPr b="0" lang="en-PH" sz="1400" spc="-1" strike="noStrike">
              <a:latin typeface="Arial"/>
            </a:endParaRPr>
          </a:p>
        </p:txBody>
      </p:sp>
      <p:sp>
        <p:nvSpPr>
          <p:cNvPr id="237" name=""/>
          <p:cNvSpPr/>
          <p:nvPr/>
        </p:nvSpPr>
        <p:spPr>
          <a:xfrm>
            <a:off x="4327560" y="1440000"/>
            <a:ext cx="738000" cy="40212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1" lang="en-PH" sz="1800" spc="-1" strike="noStrike">
                <a:solidFill>
                  <a:srgbClr val="000000"/>
                </a:solidFill>
                <a:latin typeface="Lato"/>
                <a:ea typeface="DejaVu Sans"/>
              </a:rPr>
              <a:t>Tsino</a:t>
            </a:r>
            <a:endParaRPr b="0" lang="en-PH" sz="1800" spc="-1" strike="noStrike">
              <a:latin typeface="Arial"/>
            </a:endParaRPr>
          </a:p>
        </p:txBody>
      </p:sp>
      <p:sp>
        <p:nvSpPr>
          <p:cNvPr id="238" name=""/>
          <p:cNvSpPr/>
          <p:nvPr/>
        </p:nvSpPr>
        <p:spPr>
          <a:xfrm>
            <a:off x="7891920" y="1440000"/>
            <a:ext cx="829440" cy="40212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1" lang="en-PH" sz="1800" spc="-1" strike="noStrike">
                <a:solidFill>
                  <a:srgbClr val="000000"/>
                </a:solidFill>
                <a:latin typeface="Lato"/>
                <a:ea typeface="DejaVu Sans"/>
              </a:rPr>
              <a:t>Hindu</a:t>
            </a:r>
            <a:endParaRPr b="0" lang="en-PH" sz="1800" spc="-1" strike="noStrike">
              <a:latin typeface="Arial"/>
            </a:endParaRPr>
          </a:p>
        </p:txBody>
      </p:sp>
      <p:sp>
        <p:nvSpPr>
          <p:cNvPr id="239" name=""/>
          <p:cNvSpPr/>
          <p:nvPr/>
        </p:nvSpPr>
        <p:spPr>
          <a:xfrm>
            <a:off x="7892280" y="3600000"/>
            <a:ext cx="815400" cy="40212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1" lang="en-PH" sz="1800" spc="-1" strike="noStrike">
                <a:solidFill>
                  <a:srgbClr val="000000"/>
                </a:solidFill>
                <a:latin typeface="Lato"/>
                <a:ea typeface="DejaVu Sans"/>
              </a:rPr>
              <a:t>Arabe</a:t>
            </a:r>
            <a:endParaRPr b="0" lang="en-PH" sz="1800" spc="-1" strike="noStrike">
              <a:latin typeface="Arial"/>
            </a:endParaRPr>
          </a:p>
        </p:txBody>
      </p:sp>
      <p:sp>
        <p:nvSpPr>
          <p:cNvPr id="240" name=""/>
          <p:cNvSpPr/>
          <p:nvPr/>
        </p:nvSpPr>
        <p:spPr>
          <a:xfrm>
            <a:off x="4147920" y="3600000"/>
            <a:ext cx="1108080" cy="402120"/>
          </a:xfrm>
          <a:prstGeom prst="rect">
            <a:avLst/>
          </a:prstGeom>
          <a:noFill/>
          <a:ln w="38160">
            <a:solidFill>
              <a:srgbClr val="000000"/>
            </a:solidFill>
            <a:round/>
          </a:ln>
        </p:spPr>
        <p:style>
          <a:lnRef idx="0"/>
          <a:fillRef idx="0"/>
          <a:effectRef idx="0"/>
          <a:fontRef idx="minor"/>
        </p:style>
        <p:txBody>
          <a:bodyPr lIns="109080" rIns="109080" tIns="64080" bIns="64080" anchor="t">
            <a:noAutofit/>
          </a:bodyPr>
          <a:p>
            <a:pPr>
              <a:lnSpc>
                <a:spcPct val="100000"/>
              </a:lnSpc>
              <a:buNone/>
            </a:pPr>
            <a:r>
              <a:rPr b="1" lang="en-PH" sz="1800" spc="-1" strike="noStrike">
                <a:solidFill>
                  <a:srgbClr val="000000"/>
                </a:solidFill>
                <a:latin typeface="Lato"/>
                <a:ea typeface="DejaVu Sans"/>
              </a:rPr>
              <a:t>Hapones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2129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2023-07-10T17:39:13Z</dcterms:modified>
  <cp:revision>600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