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200" cy="684108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2080" cy="2782080"/>
          </a:xfrm>
          <a:prstGeom prst="rect">
            <a:avLst/>
          </a:prstGeom>
          <a:ln w="0">
            <a:noFill/>
          </a:ln>
        </p:spPr>
      </p:pic>
      <p:sp>
        <p:nvSpPr>
          <p:cNvPr id="2" name="Rectangle 5"/>
          <p:cNvSpPr/>
          <p:nvPr/>
        </p:nvSpPr>
        <p:spPr>
          <a:xfrm>
            <a:off x="3487320" y="1475280"/>
            <a:ext cx="8687520" cy="384552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520" cy="36720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200" cy="618120"/>
          </a:xfrm>
          <a:prstGeom prst="rect">
            <a:avLst/>
          </a:prstGeom>
          <a:ln w="0">
            <a:noFill/>
          </a:ln>
        </p:spPr>
      </p:pic>
      <p:sp>
        <p:nvSpPr>
          <p:cNvPr id="43" name="Rectangle 7"/>
          <p:cNvSpPr/>
          <p:nvPr/>
        </p:nvSpPr>
        <p:spPr>
          <a:xfrm>
            <a:off x="10868760" y="0"/>
            <a:ext cx="953640" cy="95364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720" cy="1017720"/>
          </a:xfrm>
          <a:prstGeom prst="rect">
            <a:avLst/>
          </a:prstGeom>
          <a:ln w="0">
            <a:noFill/>
          </a:ln>
        </p:spPr>
      </p:pic>
      <p:sp>
        <p:nvSpPr>
          <p:cNvPr id="45" name="TextBox 9"/>
          <p:cNvSpPr/>
          <p:nvPr/>
        </p:nvSpPr>
        <p:spPr>
          <a:xfrm>
            <a:off x="185400" y="6362280"/>
            <a:ext cx="467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520" cy="33678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3440" cy="638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Understanding Information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40000" y="1476360"/>
            <a:ext cx="10978920" cy="4463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Literal language</a:t>
            </a:r>
            <a:r>
              <a:rPr b="0" lang="en-PH" sz="1800" spc="-1" strike="noStrike">
                <a:solidFill>
                  <a:srgbClr val="000000"/>
                </a:solidFill>
                <a:latin typeface="Lato"/>
                <a:ea typeface="DejaVu Sans"/>
              </a:rPr>
              <a:t> is an ordinary or usual presentation of words that have no deep meaning, and simply describes the real context.</a:t>
            </a:r>
            <a:endParaRPr b="0" lang="en-PH" sz="1800" spc="-1" strike="noStrike">
              <a:latin typeface="Arial"/>
              <a:ea typeface="PingFang SC"/>
            </a:endParaRPr>
          </a:p>
          <a:p>
            <a:pPr algn="just">
              <a:lnSpc>
                <a:spcPct val="200000"/>
              </a:lnSpc>
              <a:spcBef>
                <a:spcPts val="283"/>
              </a:spcBef>
              <a:spcAft>
                <a:spcPts val="283"/>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a:t>
            </a:r>
            <a:endParaRPr b="0" lang="en-PH" sz="1800" spc="-1" strike="noStrike">
              <a:latin typeface="Arial"/>
              <a:ea typeface="PingFang SC"/>
            </a:endParaRPr>
          </a:p>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theme of poetry in the apprentice period is more on sentimental love lyrics.</a:t>
            </a:r>
            <a:endParaRPr b="0" lang="en-PH" sz="1800" spc="-1" strike="noStrike">
              <a:latin typeface="Arial"/>
              <a:ea typeface="PingFang SC"/>
            </a:endParaRPr>
          </a:p>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Figurative language</a:t>
            </a:r>
            <a:r>
              <a:rPr b="0" lang="en-PH" sz="1800" spc="-1" strike="noStrike">
                <a:solidFill>
                  <a:srgbClr val="000000"/>
                </a:solidFill>
                <a:latin typeface="Lato"/>
                <a:ea typeface="DejaVu Sans"/>
              </a:rPr>
              <a:t> is one of the elements of poetry which makes stories and poems more appealing to the readers with the creative presentation of words. The creative use of the language makes the readers see the context of the story/poem in a different way.</a:t>
            </a:r>
            <a:endParaRPr b="0" lang="en-PH" sz="1800" spc="-1" strike="noStrike">
              <a:latin typeface="Arial"/>
              <a:ea typeface="PingFang SC"/>
            </a:endParaRPr>
          </a:p>
        </p:txBody>
      </p:sp>
      <p:sp>
        <p:nvSpPr>
          <p:cNvPr id="126" name="TextBox 1"/>
          <p:cNvSpPr/>
          <p:nvPr/>
        </p:nvSpPr>
        <p:spPr>
          <a:xfrm>
            <a:off x="195840" y="253080"/>
            <a:ext cx="1042344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Information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720000" y="1080000"/>
            <a:ext cx="10978920" cy="446328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567"/>
              </a:spcAft>
              <a:buNone/>
            </a:pPr>
            <a:r>
              <a:rPr b="1" lang="en-PH" sz="1800" spc="-1" strike="noStrike">
                <a:solidFill>
                  <a:srgbClr val="000000"/>
                </a:solidFill>
                <a:latin typeface="Lato"/>
                <a:ea typeface="DejaVu Sans"/>
              </a:rPr>
              <a:t>Common Figurative Language</a:t>
            </a:r>
            <a:endParaRPr b="0" lang="en-PH" sz="1800" spc="-1" strike="noStrike">
              <a:latin typeface="Arial"/>
              <a:ea typeface="PingFang SC"/>
            </a:endParaRPr>
          </a:p>
          <a:p>
            <a:pPr>
              <a:lnSpc>
                <a:spcPct val="20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1. Simile</a:t>
            </a:r>
            <a:r>
              <a:rPr b="0" lang="en-PH" sz="1800" spc="-1" strike="noStrike">
                <a:solidFill>
                  <a:srgbClr val="000000"/>
                </a:solidFill>
                <a:latin typeface="Lato"/>
                <a:ea typeface="DejaVu Sans"/>
              </a:rPr>
              <a:t> is a comparison of two unlike things with the use of like, as, than, or resembles.</a:t>
            </a:r>
            <a:endParaRPr b="0" lang="en-PH" sz="1800" spc="-1" strike="noStrike">
              <a:latin typeface="Arial"/>
              <a:ea typeface="PingFang SC"/>
            </a:endParaRPr>
          </a:p>
          <a:p>
            <a:pPr>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Life is like a wheel.</a:t>
            </a:r>
            <a:endParaRPr b="0" lang="en-PH" sz="1800" spc="-1" strike="noStrike">
              <a:latin typeface="Arial"/>
              <a:ea typeface="PingFang SC"/>
            </a:endParaRPr>
          </a:p>
          <a:p>
            <a:pPr>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Her skin is as white as snow.</a:t>
            </a:r>
            <a:endParaRPr b="0" lang="en-PH" sz="1800" spc="-1" strike="noStrike">
              <a:latin typeface="Arial"/>
              <a:ea typeface="PingFang SC"/>
            </a:endParaRPr>
          </a:p>
          <a:p>
            <a:pPr>
              <a:lnSpc>
                <a:spcPct val="20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2. Metaphor</a:t>
            </a:r>
            <a:r>
              <a:rPr b="0" lang="en-PH" sz="1800" spc="-1" strike="noStrike">
                <a:solidFill>
                  <a:srgbClr val="000000"/>
                </a:solidFill>
                <a:latin typeface="Lato"/>
                <a:ea typeface="DejaVu Sans"/>
              </a:rPr>
              <a:t> is a comparison of two unlike things without the use of like, as, or than.</a:t>
            </a:r>
            <a:endParaRPr b="0" lang="en-PH" sz="1800" spc="-1" strike="noStrike">
              <a:latin typeface="Arial"/>
              <a:ea typeface="PingFang SC"/>
            </a:endParaRPr>
          </a:p>
          <a:p>
            <a:pPr>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Life is a mystery.</a:t>
            </a:r>
            <a:endParaRPr b="0" lang="en-PH" sz="1800" spc="-1" strike="noStrike">
              <a:latin typeface="Arial"/>
              <a:ea typeface="PingFang SC"/>
            </a:endParaRPr>
          </a:p>
          <a:p>
            <a:pPr>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He is a man of steel.</a:t>
            </a:r>
            <a:endParaRPr b="0" lang="en-PH" sz="1800" spc="-1" strike="noStrike">
              <a:latin typeface="Arial"/>
              <a:ea typeface="PingFang SC"/>
            </a:endParaRPr>
          </a:p>
        </p:txBody>
      </p:sp>
      <p:sp>
        <p:nvSpPr>
          <p:cNvPr id="128" name="TextBox 2"/>
          <p:cNvSpPr/>
          <p:nvPr/>
        </p:nvSpPr>
        <p:spPr>
          <a:xfrm>
            <a:off x="195840" y="253080"/>
            <a:ext cx="1042344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Information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20000" y="1044000"/>
            <a:ext cx="10978920" cy="4463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1" lang="en-PH" sz="1800" spc="-1" strike="noStrike">
                <a:solidFill>
                  <a:srgbClr val="000000"/>
                </a:solidFill>
                <a:latin typeface="Lato"/>
                <a:ea typeface="€Þbáþ"/>
              </a:rPr>
              <a:t>Conflict</a:t>
            </a:r>
            <a:r>
              <a:rPr b="0" lang="en-PH" sz="1800" spc="-1" strike="noStrike">
                <a:solidFill>
                  <a:srgbClr val="000000"/>
                </a:solidFill>
                <a:latin typeface="Lato"/>
                <a:ea typeface="€Þbáþ"/>
              </a:rPr>
              <a:t> </a:t>
            </a:r>
            <a:r>
              <a:rPr b="0" lang="en-PH" sz="1800" spc="-1" strike="noStrike">
                <a:solidFill>
                  <a:srgbClr val="000000"/>
                </a:solidFill>
                <a:latin typeface="Lato"/>
                <a:ea typeface="DejaVu Sans"/>
              </a:rPr>
              <a:t>is one of the literary elements from which the story revolves. A story may have one conflict or a combination of the other types of conflict.</a:t>
            </a:r>
            <a:endParaRPr b="0" lang="en-PH" sz="1800" spc="-1" strike="noStrike">
              <a:latin typeface="Arial"/>
              <a:ea typeface="PingFang SC"/>
            </a:endParaRPr>
          </a:p>
          <a:p>
            <a:pPr algn="just">
              <a:lnSpc>
                <a:spcPct val="200000"/>
              </a:lnSpc>
              <a:buNone/>
            </a:pPr>
            <a:r>
              <a:rPr b="1" lang="en-PH" sz="1800" spc="-1" strike="noStrike">
                <a:solidFill>
                  <a:srgbClr val="000000"/>
                </a:solidFill>
                <a:latin typeface="Lato"/>
                <a:ea typeface="DejaVu Sans"/>
              </a:rPr>
              <a:t>Types of Literary Conflict</a:t>
            </a:r>
            <a:endParaRPr b="0" lang="en-PH" sz="1800" spc="-1" strike="noStrike">
              <a:latin typeface="Arial"/>
              <a:ea typeface="PingFang SC"/>
            </a:endParaRPr>
          </a:p>
          <a:p>
            <a:pPr algn="just">
              <a:lnSpc>
                <a:spcPct val="200000"/>
              </a:lnSpc>
              <a:buNone/>
            </a:pPr>
            <a:r>
              <a:rPr b="1" lang="en-PH" sz="1800" spc="-1" strike="noStrike">
                <a:solidFill>
                  <a:srgbClr val="000000"/>
                </a:solidFill>
                <a:latin typeface="Lato"/>
                <a:ea typeface="DejaVu Sans"/>
              </a:rPr>
              <a:t>a. Character vs. Self</a:t>
            </a:r>
            <a:r>
              <a:rPr b="0" lang="en-PH" sz="1800" spc="-1" strike="noStrike">
                <a:solidFill>
                  <a:srgbClr val="000000"/>
                </a:solidFill>
                <a:latin typeface="Lato"/>
                <a:ea typeface="DejaVu Sans"/>
              </a:rPr>
              <a:t> </a:t>
            </a:r>
            <a:r>
              <a:rPr b="0" lang="en-PH" sz="1800" spc="-1" strike="noStrike">
                <a:solidFill>
                  <a:srgbClr val="000000"/>
                </a:solidFill>
                <a:latin typeface="Lato"/>
                <a:ea typeface="€Þbáþ"/>
              </a:rPr>
              <a:t>– a conflict that has something to do with the aspects of the self </a:t>
            </a:r>
            <a:r>
              <a:rPr b="0" lang="en-PH" sz="1800" spc="-1" strike="noStrike">
                <a:solidFill>
                  <a:srgbClr val="000000"/>
                </a:solidFill>
                <a:latin typeface="Lato"/>
                <a:ea typeface="DejaVu Sans"/>
              </a:rPr>
              <a:t>(physical, mental, and emotional)</a:t>
            </a:r>
            <a:endParaRPr b="0" lang="en-PH" sz="1800" spc="-1" strike="noStrike">
              <a:latin typeface="Arial"/>
              <a:ea typeface="PingFang SC"/>
            </a:endParaRPr>
          </a:p>
          <a:p>
            <a:pPr algn="just">
              <a:lnSpc>
                <a:spcPct val="2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a:t>
            </a:r>
            <a:endParaRPr b="0" lang="en-PH" sz="1800" spc="-1" strike="noStrike">
              <a:latin typeface="Arial"/>
              <a:ea typeface="PingFang SC"/>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Since the pandemic, Linda could not understand why she always feels anxious. She easily gets depressed about small things which she did not experience before. There was one time that she needed to see a doctor to ask if what she felt was just normal brought by the situation.</a:t>
            </a:r>
            <a:endParaRPr b="0" lang="en-PH" sz="1800" spc="-1" strike="noStrike">
              <a:latin typeface="Arial"/>
              <a:ea typeface="PingFang SC"/>
            </a:endParaRPr>
          </a:p>
        </p:txBody>
      </p:sp>
      <p:sp>
        <p:nvSpPr>
          <p:cNvPr id="130" name="TextBox 3"/>
          <p:cNvSpPr/>
          <p:nvPr/>
        </p:nvSpPr>
        <p:spPr>
          <a:xfrm>
            <a:off x="195840" y="253080"/>
            <a:ext cx="1042344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Information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000" y="1188000"/>
            <a:ext cx="10978920" cy="4463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567"/>
              </a:spcBef>
              <a:spcAft>
                <a:spcPts val="567"/>
              </a:spcAft>
              <a:buNone/>
            </a:pPr>
            <a:r>
              <a:rPr b="1" lang="en-PH" sz="1800" spc="-1" strike="noStrike">
                <a:solidFill>
                  <a:srgbClr val="000000"/>
                </a:solidFill>
                <a:latin typeface="Lato"/>
                <a:ea typeface="€Þbáþ"/>
              </a:rPr>
              <a:t>Types of Literary Conflict</a:t>
            </a:r>
            <a:endParaRPr b="0" lang="en-PH" sz="1800" spc="-1" strike="noStrike">
              <a:latin typeface="Arial"/>
              <a:ea typeface="PingFang SC"/>
            </a:endParaRPr>
          </a:p>
          <a:p>
            <a:pPr algn="just">
              <a:lnSpc>
                <a:spcPct val="200000"/>
              </a:lnSpc>
              <a:spcBef>
                <a:spcPts val="567"/>
              </a:spcBef>
              <a:spcAft>
                <a:spcPts val="567"/>
              </a:spcAft>
              <a:buNone/>
            </a:pPr>
            <a:r>
              <a:rPr b="1" lang="en-PH" sz="1800" spc="-1" strike="noStrike">
                <a:solidFill>
                  <a:srgbClr val="000000"/>
                </a:solidFill>
                <a:latin typeface="Lato"/>
                <a:ea typeface="DejaVu Sans"/>
              </a:rPr>
              <a:t>b. Character vs. Character</a:t>
            </a:r>
            <a:r>
              <a:rPr b="0" lang="en-PH" sz="1800" spc="-1" strike="noStrike">
                <a:solidFill>
                  <a:srgbClr val="000000"/>
                </a:solidFill>
                <a:latin typeface="Lato"/>
                <a:ea typeface="DejaVu Sans"/>
              </a:rPr>
              <a:t> – a conflict that has to do with the other characters in the selection. The conflict is between from one character to another individual or a group of characters.</a:t>
            </a:r>
            <a:endParaRPr b="0" lang="en-PH" sz="1800" spc="-1" strike="noStrike">
              <a:latin typeface="Arial"/>
              <a:ea typeface="PingFang SC"/>
            </a:endParaRPr>
          </a:p>
          <a:p>
            <a:pPr algn="just">
              <a:lnSpc>
                <a:spcPct val="200000"/>
              </a:lnSpc>
              <a:spcBef>
                <a:spcPts val="567"/>
              </a:spcBef>
              <a:spcAft>
                <a:spcPts val="567"/>
              </a:spcAft>
              <a:buNone/>
            </a:pPr>
            <a:r>
              <a:rPr b="1" lang="en-PH" sz="1800" spc="-1" strike="noStrike">
                <a:solidFill>
                  <a:srgbClr val="000000"/>
                </a:solidFill>
                <a:latin typeface="Lato"/>
                <a:ea typeface="€Þbáþ"/>
              </a:rPr>
              <a:t>	</a:t>
            </a:r>
            <a:r>
              <a:rPr b="1" lang="en-PH" sz="1800" spc="-1" strike="noStrike">
                <a:solidFill>
                  <a:srgbClr val="000000"/>
                </a:solidFill>
                <a:latin typeface="Lato"/>
                <a:ea typeface="€Þbáþ"/>
              </a:rPr>
              <a:t>Example:</a:t>
            </a:r>
            <a:endParaRPr b="0" lang="en-PH" sz="1800" spc="-1" strike="noStrike">
              <a:latin typeface="Arial"/>
              <a:ea typeface="PingFang SC"/>
            </a:endParaRPr>
          </a:p>
          <a:p>
            <a:pPr algn="just">
              <a:lnSpc>
                <a:spcPct val="200000"/>
              </a:lnSpc>
              <a:spcBef>
                <a:spcPts val="567"/>
              </a:spcBef>
              <a:spcAft>
                <a:spcPts val="567"/>
              </a:spcAft>
              <a:buNone/>
            </a:pPr>
            <a:r>
              <a:rPr b="0" lang="en-PH" sz="1800" spc="-1" strike="noStrike">
                <a:solidFill>
                  <a:srgbClr val="000000"/>
                </a:solidFill>
                <a:latin typeface="Lato"/>
                <a:ea typeface="€Þbáþ"/>
              </a:rPr>
              <a:t>	</a:t>
            </a:r>
            <a:r>
              <a:rPr b="0" lang="en-PH" sz="1800" spc="-1" strike="noStrike">
                <a:solidFill>
                  <a:srgbClr val="000000"/>
                </a:solidFill>
                <a:latin typeface="Lato"/>
                <a:ea typeface="€Þbáþ"/>
              </a:rPr>
              <a:t>Jose often tops in the class. His teachers would notice his good works in writing and creativity in technology applications. His friend, Paolo, gets jealous of what he achieves. Every class discussion, they always have a debate on what they believe in. Paolo thinks that he is outsmarted by Jose.</a:t>
            </a:r>
            <a:endParaRPr b="0" lang="en-PH" sz="1800" spc="-1" strike="noStrike">
              <a:latin typeface="Arial"/>
              <a:ea typeface="PingFang SC"/>
            </a:endParaRPr>
          </a:p>
        </p:txBody>
      </p:sp>
      <p:sp>
        <p:nvSpPr>
          <p:cNvPr id="132" name="TextBox 4"/>
          <p:cNvSpPr/>
          <p:nvPr/>
        </p:nvSpPr>
        <p:spPr>
          <a:xfrm>
            <a:off x="195840" y="253080"/>
            <a:ext cx="1042344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Information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720000" y="1152000"/>
            <a:ext cx="10978920" cy="4463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r>
              <a:rPr b="1" lang="en-PH" sz="1800" spc="-1" strike="noStrike">
                <a:solidFill>
                  <a:srgbClr val="000000"/>
                </a:solidFill>
                <a:latin typeface="Lato"/>
                <a:ea typeface="€Þbáþ"/>
              </a:rPr>
              <a:t>Types of Literary Conflict</a:t>
            </a:r>
            <a:endParaRPr b="0" lang="en-PH" sz="1800" spc="-1" strike="noStrike">
              <a:latin typeface="Arial"/>
              <a:ea typeface="PingFang SC"/>
            </a:endParaRPr>
          </a:p>
          <a:p>
            <a:pPr algn="just">
              <a:lnSpc>
                <a:spcPct val="200000"/>
              </a:lnSpc>
              <a:spcBef>
                <a:spcPts val="283"/>
              </a:spcBef>
              <a:spcAft>
                <a:spcPts val="283"/>
              </a:spcAft>
              <a:buNone/>
            </a:pPr>
            <a:r>
              <a:rPr b="1" lang="en-PH" sz="1800" spc="-1" strike="noStrike">
                <a:solidFill>
                  <a:srgbClr val="000000"/>
                </a:solidFill>
                <a:latin typeface="Lato"/>
                <a:ea typeface="DejaVu Sans"/>
              </a:rPr>
              <a:t>c. Character vs. Society</a:t>
            </a:r>
            <a:r>
              <a:rPr b="0" lang="en-PH" sz="1800" spc="-1" strike="noStrike">
                <a:solidFill>
                  <a:srgbClr val="000000"/>
                </a:solidFill>
                <a:latin typeface="Lato"/>
                <a:ea typeface="DejaVu Sans"/>
              </a:rPr>
              <a:t> </a:t>
            </a:r>
            <a:r>
              <a:rPr b="0" lang="en-PH" sz="1800" spc="-1" strike="noStrike">
                <a:solidFill>
                  <a:srgbClr val="000000"/>
                </a:solidFill>
                <a:latin typeface="Lato"/>
                <a:ea typeface="€Þbáþ"/>
              </a:rPr>
              <a:t>– a conflict that has something to do with poverty, hunger, </a:t>
            </a:r>
            <a:r>
              <a:rPr b="0" lang="en-PH" sz="1800" spc="-1" strike="noStrike">
                <a:solidFill>
                  <a:srgbClr val="000000"/>
                </a:solidFill>
                <a:latin typeface="Lato"/>
                <a:ea typeface="DejaVu Sans"/>
              </a:rPr>
              <a:t>famine, and other events that contribute to misfortune or failure</a:t>
            </a:r>
            <a:endParaRPr b="0" lang="en-PH" sz="1800" spc="-1" strike="noStrike">
              <a:latin typeface="Arial"/>
              <a:ea typeface="PingFang SC"/>
            </a:endParaRPr>
          </a:p>
          <a:p>
            <a:pPr algn="just">
              <a:lnSpc>
                <a:spcPct val="200000"/>
              </a:lnSpc>
              <a:spcBef>
                <a:spcPts val="283"/>
              </a:spcBef>
              <a:spcAft>
                <a:spcPts val="283"/>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a:t>
            </a:r>
            <a:endParaRPr b="0" lang="en-PH" sz="1800" spc="-1" strike="noStrike">
              <a:latin typeface="Arial"/>
              <a:ea typeface="PingFang SC"/>
            </a:endParaRPr>
          </a:p>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initiative of people to put up a community pantry in their barangay led to crowds of people in a queue waiting for their turn to get something that can help them sustain their needs for the day or even for a week. A lot of people rush to nearby community pantries which led to failure in observing the social distancing protocols.</a:t>
            </a:r>
            <a:endParaRPr b="0" lang="en-PH" sz="1800" spc="-1" strike="noStrike">
              <a:latin typeface="Arial"/>
              <a:ea typeface="PingFang SC"/>
            </a:endParaRPr>
          </a:p>
        </p:txBody>
      </p:sp>
      <p:sp>
        <p:nvSpPr>
          <p:cNvPr id="134" name="TextBox 5"/>
          <p:cNvSpPr/>
          <p:nvPr/>
        </p:nvSpPr>
        <p:spPr>
          <a:xfrm>
            <a:off x="195840" y="253080"/>
            <a:ext cx="1042344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Information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20000" y="1152000"/>
            <a:ext cx="10978920" cy="4463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850"/>
              </a:spcBef>
              <a:spcAft>
                <a:spcPts val="850"/>
              </a:spcAft>
              <a:buNone/>
            </a:pPr>
            <a:r>
              <a:rPr b="1" lang="en-PH" sz="1800" spc="-1" strike="noStrike">
                <a:solidFill>
                  <a:srgbClr val="000000"/>
                </a:solidFill>
                <a:latin typeface="Lato"/>
                <a:ea typeface="€Þbáþ"/>
              </a:rPr>
              <a:t>Types of Literary Conflict</a:t>
            </a:r>
            <a:endParaRPr b="0" lang="en-PH" sz="1800" spc="-1" strike="noStrike">
              <a:latin typeface="Arial"/>
              <a:ea typeface="PingFang SC"/>
            </a:endParaRPr>
          </a:p>
          <a:p>
            <a:pPr algn="just">
              <a:lnSpc>
                <a:spcPct val="200000"/>
              </a:lnSpc>
              <a:spcBef>
                <a:spcPts val="850"/>
              </a:spcBef>
              <a:spcAft>
                <a:spcPts val="850"/>
              </a:spcAft>
              <a:buNone/>
            </a:pPr>
            <a:r>
              <a:rPr b="1" lang="en-PH" sz="1800" spc="-1" strike="noStrike">
                <a:solidFill>
                  <a:srgbClr val="000000"/>
                </a:solidFill>
                <a:latin typeface="Lato"/>
                <a:ea typeface="DejaVu Sans"/>
              </a:rPr>
              <a:t>d. Character vs. Nature</a:t>
            </a:r>
            <a:r>
              <a:rPr b="0" lang="en-PH" sz="1800" spc="-1" strike="noStrike">
                <a:solidFill>
                  <a:srgbClr val="000000"/>
                </a:solidFill>
                <a:latin typeface="Lato"/>
                <a:ea typeface="DejaVu Sans"/>
              </a:rPr>
              <a:t> </a:t>
            </a:r>
            <a:r>
              <a:rPr b="0" lang="en-PH" sz="1800" spc="-1" strike="noStrike">
                <a:solidFill>
                  <a:srgbClr val="000000"/>
                </a:solidFill>
                <a:latin typeface="Lato"/>
                <a:ea typeface="€Þbáþ"/>
              </a:rPr>
              <a:t>– a conflict that has something to do with floods, storms, </a:t>
            </a:r>
            <a:r>
              <a:rPr b="0" lang="en-PH" sz="1800" spc="-1" strike="noStrike">
                <a:solidFill>
                  <a:srgbClr val="000000"/>
                </a:solidFill>
                <a:latin typeface="Lato"/>
                <a:ea typeface="DejaVu Sans"/>
              </a:rPr>
              <a:t>landslides, and other natural disasters</a:t>
            </a:r>
            <a:endParaRPr b="0" lang="en-PH" sz="1800" spc="-1" strike="noStrike">
              <a:latin typeface="Arial"/>
              <a:ea typeface="PingFang SC"/>
            </a:endParaRPr>
          </a:p>
          <a:p>
            <a:pPr algn="just">
              <a:lnSpc>
                <a:spcPct val="200000"/>
              </a:lnSpc>
              <a:spcBef>
                <a:spcPts val="850"/>
              </a:spcBef>
              <a:spcAft>
                <a:spcPts val="850"/>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a:t>
            </a:r>
            <a:endParaRPr b="0" lang="en-PH" sz="1800" spc="-1" strike="noStrike">
              <a:latin typeface="Arial"/>
              <a:ea typeface="PingFang SC"/>
            </a:endParaRPr>
          </a:p>
          <a:p>
            <a:pPr algn="just">
              <a:lnSpc>
                <a:spcPct val="2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venue of the recent NSPC 2020, Tuguegarao City, was devastated when a typhoon hit the place. The agricultural land submerged, and farmers got worried about their daily consumption and how to restore their source of income.</a:t>
            </a:r>
            <a:endParaRPr b="0" lang="en-PH" sz="1800" spc="-1" strike="noStrike">
              <a:latin typeface="Arial"/>
              <a:ea typeface="PingFang SC"/>
            </a:endParaRPr>
          </a:p>
        </p:txBody>
      </p:sp>
      <p:sp>
        <p:nvSpPr>
          <p:cNvPr id="136" name="TextBox 6"/>
          <p:cNvSpPr/>
          <p:nvPr/>
        </p:nvSpPr>
        <p:spPr>
          <a:xfrm>
            <a:off x="195840" y="253080"/>
            <a:ext cx="1042344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Information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720000" y="936000"/>
            <a:ext cx="10978920" cy="4463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ACTIVITY: Read and understand each item that follows and choose the letter of the correct answer.</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1.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 was the apple of his father’s eye.</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metaphor</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simile</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irony</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hyperbole</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2.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diamond sparkled like stars in the sky.</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simile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metaphor</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irony</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hyperbole</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3. </a:t>
            </a:r>
            <a:r>
              <a:rPr b="0" lang="en-PH" sz="1800" spc="-1" strike="noStrike">
                <a:solidFill>
                  <a:srgbClr val="000000"/>
                </a:solidFill>
                <a:latin typeface="LaTO"/>
                <a:ea typeface="DejaVu Sans"/>
              </a:rPr>
              <a:t>	</a:t>
            </a:r>
            <a:r>
              <a:rPr b="0" lang="en-PH" sz="1800" spc="-1" strike="noStrike">
                <a:solidFill>
                  <a:srgbClr val="000000"/>
                </a:solidFill>
                <a:latin typeface="LaTO"/>
                <a:ea typeface="€Þbáþ"/>
              </a:rPr>
              <a:t>What figure of speech is used in the line: </a:t>
            </a:r>
            <a:r>
              <a:rPr b="0" lang="en-PH" sz="1800" spc="-1" strike="noStrike">
                <a:solidFill>
                  <a:srgbClr val="000000"/>
                </a:solidFill>
                <a:latin typeface="LaTO"/>
                <a:ea typeface="DejaVu Sans"/>
              </a:rPr>
              <a:t>The silence became intense and cruel?</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hyperbole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metaphor</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irony</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simile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4.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What type of language is expressed in the line : A decrescent moon outside shed its feeble light into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window?</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A. figurative</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C. poetic</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literal</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none of the above</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5.</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What type of language is used in the line: In the cool sundown, he thought wild dreams of himself and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Teang?</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literal</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poetic</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B. figurative</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D. none of the above</a:t>
            </a:r>
            <a:r>
              <a:rPr b="0" lang="en-PH" sz="1800" spc="-1" strike="noStrike">
                <a:solidFill>
                  <a:srgbClr val="000000"/>
                </a:solidFill>
                <a:latin typeface="LaTO"/>
                <a:ea typeface="DejaVu Sans"/>
              </a:rPr>
              <a:t>	</a:t>
            </a:r>
            <a:endParaRPr b="0" lang="en-PH" sz="1800" spc="-1" strike="noStrike">
              <a:latin typeface="Arial"/>
              <a:ea typeface="PingFang SC"/>
            </a:endParaRPr>
          </a:p>
          <a:p>
            <a:pPr>
              <a:lnSpc>
                <a:spcPct val="100000"/>
              </a:lnSpc>
              <a:buNone/>
            </a:pPr>
            <a:endParaRPr b="0" lang="en-PH" sz="1800" spc="-1" strike="noStrike">
              <a:latin typeface="Arial"/>
              <a:ea typeface="PingFang SC"/>
            </a:endParaRPr>
          </a:p>
          <a:p>
            <a:pPr>
              <a:lnSpc>
                <a:spcPct val="100000"/>
              </a:lnSpc>
              <a:buNone/>
            </a:pPr>
            <a:endParaRPr b="0" lang="en-PH" sz="1800" spc="-1" strike="noStrike">
              <a:latin typeface="Arial"/>
              <a:ea typeface="PingFang SC"/>
            </a:endParaRPr>
          </a:p>
        </p:txBody>
      </p:sp>
      <p:sp>
        <p:nvSpPr>
          <p:cNvPr id="138" name="TextBox 8"/>
          <p:cNvSpPr/>
          <p:nvPr/>
        </p:nvSpPr>
        <p:spPr>
          <a:xfrm>
            <a:off x="195840" y="73080"/>
            <a:ext cx="1042344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Information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20000" y="792000"/>
            <a:ext cx="10978920" cy="4463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1" lang="en-PH" sz="1800" spc="-1" strike="noStrike">
                <a:solidFill>
                  <a:srgbClr val="c9211e"/>
                </a:solidFill>
                <a:latin typeface="Lato"/>
                <a:ea typeface="DejaVu Sans"/>
              </a:rPr>
              <a:t>ANSWER: </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1.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 was the apple of his father’s eye.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 metaphor</a:t>
            </a:r>
            <a:r>
              <a:rPr b="0" lang="en-PH" sz="1800" spc="-1" strike="noStrike">
                <a:solidFill>
                  <a:srgbClr val="c9211e"/>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simile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irony</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hyperbole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diamond sparkled like stars in the sky.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 simile</a:t>
            </a:r>
            <a:r>
              <a:rPr b="0" lang="en-PH" sz="1800" spc="-1" strike="noStrike">
                <a:solidFill>
                  <a:srgbClr val="c9211e"/>
                </a:solidFill>
                <a:latin typeface="LaTO"/>
                <a:ea typeface="DejaVu Sans"/>
              </a:rPr>
              <a:t>	</a:t>
            </a:r>
            <a:r>
              <a:rPr b="0" lang="en-PH" sz="1800" spc="-1" strike="noStrike">
                <a:solidFill>
                  <a:srgbClr val="c9211e"/>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metaphor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irony</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hyperbole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a:t>
            </a:r>
            <a:r>
              <a:rPr b="0" lang="en-PH" sz="1800" spc="-1" strike="noStrike">
                <a:solidFill>
                  <a:srgbClr val="000000"/>
                </a:solidFill>
                <a:latin typeface="LaTO"/>
                <a:ea typeface="DejaVu Sans"/>
              </a:rPr>
              <a:t>	</a:t>
            </a:r>
            <a:r>
              <a:rPr b="0" lang="en-PH" sz="1800" spc="-1" strike="noStrike">
                <a:solidFill>
                  <a:srgbClr val="000000"/>
                </a:solidFill>
                <a:latin typeface="LaTO"/>
                <a:ea typeface="€Þbáþ"/>
              </a:rPr>
              <a:t>What figure of speech is used in the line: </a:t>
            </a:r>
            <a:r>
              <a:rPr b="0" lang="en-PH" sz="1800" spc="-1" strike="noStrike">
                <a:solidFill>
                  <a:srgbClr val="000000"/>
                </a:solidFill>
                <a:latin typeface="LaTO"/>
                <a:ea typeface="DejaVu Sans"/>
              </a:rPr>
              <a:t>The silence became intense and cruel?</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 hyperbole</a:t>
            </a:r>
            <a:r>
              <a:rPr b="0" lang="en-PH" sz="1800" spc="-1" strike="noStrike">
                <a:solidFill>
                  <a:srgbClr val="c9211e"/>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metaphor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irony</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simile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4.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What type of language is expressed in the line : A decrescent moon outside shed its feeble light into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window?</a:t>
            </a:r>
            <a:endParaRPr b="0" lang="en-PH" sz="1800" spc="-1" strike="noStrike">
              <a:latin typeface="Arial"/>
            </a:endParaRPr>
          </a:p>
          <a:p>
            <a:pPr>
              <a:lnSpc>
                <a:spcPct val="100000"/>
              </a:lnSpc>
              <a:buNone/>
            </a:pP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c9211e"/>
                </a:solidFill>
                <a:latin typeface="LaTO"/>
                <a:ea typeface="€Þbáþ"/>
              </a:rPr>
              <a:t>A. figurative</a:t>
            </a:r>
            <a:r>
              <a:rPr b="0" lang="en-PH" sz="1800" spc="-1" strike="noStrike">
                <a:solidFill>
                  <a:srgbClr val="c9211e"/>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C. poetic</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literal</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none of the above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5.</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What type of language is used in the line: In the cool sundown, he thought wild dreams of himself and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Teang?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 literal</a:t>
            </a:r>
            <a:r>
              <a:rPr b="0" lang="en-PH" sz="1800" spc="-1" strike="noStrike">
                <a:solidFill>
                  <a:srgbClr val="c9211e"/>
                </a:solidFill>
                <a:latin typeface="LaTO"/>
                <a:ea typeface="DejaVu Sans"/>
              </a:rPr>
              <a:t>	</a:t>
            </a:r>
            <a:r>
              <a:rPr b="0" lang="en-PH" sz="1800" spc="-1" strike="noStrike">
                <a:solidFill>
                  <a:srgbClr val="c9211e"/>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poetic</a:t>
            </a:r>
            <a:endParaRPr b="0" lang="en-PH" sz="1800" spc="-1" strike="noStrike">
              <a:latin typeface="Arial"/>
            </a:endParaRPr>
          </a:p>
          <a:p>
            <a:pPr>
              <a:lnSpc>
                <a:spcPct val="100000"/>
              </a:lnSpc>
              <a:buNone/>
            </a:pP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B. figurative</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D. none of the above</a:t>
            </a:r>
            <a:r>
              <a:rPr b="0" lang="en-PH" sz="1800" spc="-1" strike="noStrike">
                <a:solidFill>
                  <a:srgbClr val="000000"/>
                </a:solidFill>
                <a:latin typeface="LaTO"/>
                <a:ea typeface="DejaVu Sans"/>
              </a:rPr>
              <a:t>	</a:t>
            </a:r>
            <a:endParaRPr b="0" lang="en-PH" sz="1800" spc="-1" strike="noStrike">
              <a:latin typeface="Arial"/>
            </a:endParaRPr>
          </a:p>
          <a:p>
            <a:pPr>
              <a:lnSpc>
                <a:spcPct val="100000"/>
              </a:lnSpc>
              <a:buNone/>
            </a:pPr>
            <a:endParaRPr b="0" lang="en-PH" sz="1800" spc="-1" strike="noStrike">
              <a:latin typeface="Arial"/>
            </a:endParaRPr>
          </a:p>
          <a:p>
            <a:pPr>
              <a:lnSpc>
                <a:spcPct val="200000"/>
              </a:lnSpc>
              <a:buNone/>
            </a:pPr>
            <a:endParaRPr b="0" lang="en-PH" sz="1800" spc="-1" strike="noStrike">
              <a:latin typeface="Arial"/>
            </a:endParaRPr>
          </a:p>
        </p:txBody>
      </p:sp>
      <p:sp>
        <p:nvSpPr>
          <p:cNvPr id="140" name="TextBox 9"/>
          <p:cNvSpPr/>
          <p:nvPr/>
        </p:nvSpPr>
        <p:spPr>
          <a:xfrm>
            <a:off x="195840" y="73080"/>
            <a:ext cx="1042344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Information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2846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2023-07-10T13:42:52Z</dcterms:modified>
  <cp:revision>182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