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22.png" ContentType="image/png"/>
  <Override PartName="/ppt/media/image7.png" ContentType="image/png"/>
  <Override PartName="/ppt/media/image2.png" ContentType="image/png"/>
  <Override PartName="/ppt/media/image23.png" ContentType="image/png"/>
  <Override PartName="/ppt/media/image8.png" ContentType="image/png"/>
  <Override PartName="/ppt/media/image3.png" ContentType="image/png"/>
  <Override PartName="/ppt/media/image4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7080" cy="685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3960" cy="2793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400" cy="38574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400" cy="3790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7080" cy="630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520" cy="965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600" cy="1029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8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400" cy="33796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901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Solving Multistep Word Problems Involving Addition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and Subtraction of Decimals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/>
          </p:nvPr>
        </p:nvSpPr>
        <p:spPr>
          <a:xfrm>
            <a:off x="360000" y="540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Example 3: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</a:t>
            </a:r>
            <a:r>
              <a:rPr b="0" lang="en-PH" sz="1600" spc="-1" strike="noStrike">
                <a:latin typeface="Lato"/>
              </a:rPr>
              <a:t>How much faster did the Filipino paddlers rule over the Chinese Squads Dubula and Beijing Fuxing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Dragon Warriors?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• </a:t>
            </a:r>
            <a:r>
              <a:rPr b="0" lang="en-PH" sz="1600" spc="-1" strike="noStrike">
                <a:latin typeface="Lato"/>
              </a:rPr>
              <a:t>What facts are given?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</a:t>
            </a:r>
            <a:r>
              <a:rPr b="0" lang="en-PH" sz="1600" spc="-1" strike="noStrike">
                <a:latin typeface="Lato"/>
              </a:rPr>
              <a:t>Phil. Canoe-Kayak 2 minutes, 30.85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</a:t>
            </a:r>
            <a:r>
              <a:rPr b="0" lang="en-PH" sz="1600" spc="-1" strike="noStrike">
                <a:latin typeface="Lato"/>
              </a:rPr>
              <a:t>Chinese Squads Dabula 2 minutes, 39.81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</a:t>
            </a:r>
            <a:r>
              <a:rPr b="0" lang="en-PH" sz="1600" spc="-1" strike="noStrike">
                <a:latin typeface="Lato"/>
              </a:rPr>
              <a:t>Beijing Fuxing Dragon 2 minutes, 41.12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• </a:t>
            </a:r>
            <a:r>
              <a:rPr b="0" lang="en-PH" sz="1600" spc="-1" strike="noStrike">
                <a:latin typeface="Lato"/>
              </a:rPr>
              <a:t>What is asked?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</a:t>
            </a:r>
            <a:r>
              <a:rPr b="0" lang="en-PH" sz="1600" spc="-1" strike="noStrike">
                <a:latin typeface="Lato"/>
              </a:rPr>
              <a:t>How much faster did the Filipino paddlers ruled over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</a:t>
            </a:r>
            <a:r>
              <a:rPr b="0" lang="en-PH" sz="1600" spc="-1" strike="noStrike">
                <a:latin typeface="Lato"/>
              </a:rPr>
              <a:t>Chinese Squads Dubula and Beijing Fuxing Dragon Warriors?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720000" y="3060000"/>
            <a:ext cx="2339280" cy="950760"/>
          </a:xfrm>
          <a:prstGeom prst="rect">
            <a:avLst/>
          </a:prstGeom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3240000" y="1980000"/>
            <a:ext cx="6479280" cy="2159640"/>
          </a:xfrm>
          <a:prstGeom prst="rect">
            <a:avLst/>
          </a:prstGeom>
          <a:noFill/>
          <a:ln w="72000">
            <a:solidFill>
              <a:srgbClr val="81d41a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/>
          </p:nvPr>
        </p:nvSpPr>
        <p:spPr>
          <a:xfrm>
            <a:off x="360000" y="540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Cont.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• </a:t>
            </a:r>
            <a:r>
              <a:rPr b="0" lang="en-PH" sz="1600" spc="-1" strike="noStrike">
                <a:latin typeface="Lato"/>
              </a:rPr>
              <a:t>What do you do to solve the problems?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</a:t>
            </a:r>
            <a:r>
              <a:rPr b="0" lang="en-PH" sz="1600" spc="-1" strike="noStrike">
                <a:latin typeface="Lato"/>
              </a:rPr>
              <a:t>Subtract the time accumulated by the Filipino paddlers from the Chinese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                                          Squads Dubula and Beijing Fuxing Dragon Warriors.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• </a:t>
            </a:r>
            <a:r>
              <a:rPr b="0" lang="en-PH" sz="1600" spc="-1" strike="noStrike">
                <a:latin typeface="Lato"/>
              </a:rPr>
              <a:t>What is the operation to be used?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</a:t>
            </a:r>
            <a:r>
              <a:rPr b="0" lang="en-PH" sz="1600" spc="-1" strike="noStrike">
                <a:latin typeface="Lato"/>
              </a:rPr>
              <a:t>Subtraction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• </a:t>
            </a:r>
            <a:r>
              <a:rPr b="0" lang="en-PH" sz="1600" spc="-1" strike="noStrike">
                <a:latin typeface="Lato"/>
              </a:rPr>
              <a:t>What is the number sentence?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</a:t>
            </a:r>
            <a:r>
              <a:rPr b="0" lang="en-PH" sz="1600" spc="-1" strike="noStrike">
                <a:latin typeface="Lato"/>
              </a:rPr>
              <a:t>2 minutes, 39.81 seconds – 2 minutes, 30.85 seconds = N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</a:t>
            </a:r>
            <a:r>
              <a:rPr b="0" lang="en-PH" sz="1600" spc="-1" strike="noStrike">
                <a:latin typeface="Lato"/>
              </a:rPr>
              <a:t>2 minutes, 41.12 seconds – 2 minutes, 30.85 seconds = N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720000" y="2662560"/>
            <a:ext cx="2317680" cy="936720"/>
          </a:xfrm>
          <a:prstGeom prst="rect">
            <a:avLst/>
          </a:prstGeom>
          <a:ln w="0">
            <a:noFill/>
          </a:ln>
        </p:spPr>
      </p:pic>
      <p:sp>
        <p:nvSpPr>
          <p:cNvPr id="167" name=""/>
          <p:cNvSpPr/>
          <p:nvPr/>
        </p:nvSpPr>
        <p:spPr>
          <a:xfrm>
            <a:off x="3420000" y="1440360"/>
            <a:ext cx="7450560" cy="2519280"/>
          </a:xfrm>
          <a:prstGeom prst="rect">
            <a:avLst/>
          </a:prstGeom>
          <a:noFill/>
          <a:ln w="7200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360000" y="540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Cont.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• </a:t>
            </a:r>
            <a:r>
              <a:rPr b="0" lang="en-PH" sz="1600" spc="-1" strike="noStrike">
                <a:latin typeface="Lato"/>
              </a:rPr>
              <a:t>Use the plan to do work. Show your computation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</a:t>
            </a:r>
            <a:r>
              <a:rPr b="0" lang="en-PH" sz="1600" spc="-1" strike="noStrike">
                <a:latin typeface="Lato"/>
              </a:rPr>
              <a:t>A. 1. Line up the decimal points.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</a:t>
            </a:r>
            <a:r>
              <a:rPr b="0" lang="en-PH" sz="1600" spc="-1" strike="noStrike">
                <a:latin typeface="Lato"/>
              </a:rPr>
              <a:t>- Chinese Squads Dabula 2 minutes, 39.81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</a:t>
            </a:r>
            <a:r>
              <a:rPr b="0" lang="en-PH" sz="1600" spc="-1" strike="noStrike">
                <a:latin typeface="Lato"/>
              </a:rPr>
              <a:t>- Phil. Canoe-Kayak 2 minutes, 30.85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</a:t>
            </a:r>
            <a:r>
              <a:rPr b="0" lang="en-PH" sz="1600" spc="-1" strike="noStrike">
                <a:latin typeface="Lato"/>
              </a:rPr>
              <a:t>Add the numbers. Regroup if needed.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</a:t>
            </a:r>
            <a:r>
              <a:rPr b="0" lang="en-PH" sz="1600" spc="-1" strike="noStrike">
                <a:latin typeface="Lato"/>
              </a:rPr>
              <a:t>Thus, the Filipino paddlers are 8.96 faster against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</a:t>
            </a:r>
            <a:r>
              <a:rPr b="0" lang="en-PH" sz="1600" spc="-1" strike="noStrike">
                <a:latin typeface="Lato"/>
              </a:rPr>
              <a:t>Chinese Squads Dabula.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4860000" y="2880000"/>
            <a:ext cx="2329560" cy="1136520"/>
          </a:xfrm>
          <a:prstGeom prst="rect">
            <a:avLst/>
          </a:prstGeom>
          <a:ln w="0">
            <a:noFill/>
          </a:ln>
        </p:spPr>
      </p:pic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522000" y="2817720"/>
            <a:ext cx="2357280" cy="961560"/>
          </a:xfrm>
          <a:prstGeom prst="rect">
            <a:avLst/>
          </a:prstGeom>
          <a:ln w="0">
            <a:noFill/>
          </a:ln>
        </p:spPr>
      </p:pic>
      <p:sp>
        <p:nvSpPr>
          <p:cNvPr id="172" name=""/>
          <p:cNvSpPr/>
          <p:nvPr/>
        </p:nvSpPr>
        <p:spPr>
          <a:xfrm>
            <a:off x="3420360" y="1440360"/>
            <a:ext cx="5759280" cy="3779280"/>
          </a:xfrm>
          <a:prstGeom prst="rect">
            <a:avLst/>
          </a:prstGeom>
          <a:noFill/>
          <a:ln w="72000">
            <a:solidFill>
              <a:srgbClr val="ff542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/>
          </p:nvPr>
        </p:nvSpPr>
        <p:spPr>
          <a:xfrm>
            <a:off x="360000" y="540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Cont.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</a:t>
            </a:r>
            <a:r>
              <a:rPr b="0" lang="en-PH" sz="1600" spc="-1" strike="noStrike">
                <a:latin typeface="Lato"/>
              </a:rPr>
              <a:t>B. 1. Line up the decimal points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</a:t>
            </a:r>
            <a:r>
              <a:rPr b="0" lang="en-PH" sz="1600" spc="-1" strike="noStrike">
                <a:latin typeface="Lato"/>
              </a:rPr>
              <a:t>- Beijing Fuxing Dragon 2 minutes, 41.12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</a:t>
            </a:r>
            <a:r>
              <a:rPr b="0" lang="en-PH" sz="1600" spc="-1" strike="noStrike">
                <a:latin typeface="Lato"/>
              </a:rPr>
              <a:t>- Phil. Canoe-Kayak 2 minutes, 30.85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</a:t>
            </a:r>
            <a:r>
              <a:rPr b="0" lang="en-PH" sz="1600" spc="-1" strike="noStrike">
                <a:latin typeface="Lato"/>
              </a:rPr>
              <a:t>2. Add the numbers. Regroup if necessary.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</a:t>
            </a:r>
            <a:r>
              <a:rPr b="0" lang="en-PH" sz="1600" spc="-1" strike="noStrike">
                <a:latin typeface="Lato"/>
              </a:rPr>
              <a:t>2 minutes, 41.12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</a:t>
            </a:r>
            <a:r>
              <a:rPr b="0" lang="en-PH" sz="1600" spc="-1" strike="noStrike">
                <a:latin typeface="Lato"/>
              </a:rPr>
              <a:t>2 minutes, 30.85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</a:t>
            </a:r>
            <a:r>
              <a:rPr b="0" lang="en-PH" sz="1600" spc="-1" strike="noStrike">
                <a:latin typeface="Lato"/>
              </a:rPr>
              <a:t>10.27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</a:t>
            </a:r>
            <a:r>
              <a:rPr b="0" lang="en-PH" sz="1600" spc="-1" strike="noStrike">
                <a:latin typeface="Lato"/>
              </a:rPr>
              <a:t>So, the Filipino paddlers are faster against Beijing Fuxing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</a:t>
            </a:r>
            <a:r>
              <a:rPr b="0" lang="en-PH" sz="1600" spc="-1" strike="noStrike">
                <a:latin typeface="Lato"/>
              </a:rPr>
              <a:t>Dragon by 10.27 seconds.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• </a:t>
            </a:r>
            <a:r>
              <a:rPr b="0" lang="en-PH" sz="1600" spc="-1" strike="noStrike">
                <a:latin typeface="Lato"/>
              </a:rPr>
              <a:t>Did you use the correct formula?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• </a:t>
            </a:r>
            <a:r>
              <a:rPr b="0" lang="en-PH" sz="1600" spc="-1" strike="noStrike">
                <a:latin typeface="Lato"/>
              </a:rPr>
              <a:t>Does the answer make sense?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• </a:t>
            </a:r>
            <a:r>
              <a:rPr b="0" lang="en-PH" sz="1600" spc="-1" strike="noStrike">
                <a:latin typeface="Lato"/>
              </a:rPr>
              <a:t>Did you label the answer correctly?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720000" y="2880000"/>
            <a:ext cx="2357280" cy="961560"/>
          </a:xfrm>
          <a:prstGeom prst="rect">
            <a:avLst/>
          </a:prstGeom>
          <a:ln w="0">
            <a:noFill/>
          </a:ln>
        </p:spPr>
      </p:pic>
      <p:sp>
        <p:nvSpPr>
          <p:cNvPr id="176" name=""/>
          <p:cNvSpPr/>
          <p:nvPr/>
        </p:nvSpPr>
        <p:spPr>
          <a:xfrm>
            <a:off x="3420000" y="1620000"/>
            <a:ext cx="5759280" cy="2699640"/>
          </a:xfrm>
          <a:prstGeom prst="rect">
            <a:avLst/>
          </a:prstGeom>
          <a:noFill/>
          <a:ln w="72000">
            <a:solidFill>
              <a:srgbClr val="ff542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758160" y="4897440"/>
            <a:ext cx="2121120" cy="861840"/>
          </a:xfrm>
          <a:prstGeom prst="rect">
            <a:avLst/>
          </a:prstGeom>
          <a:ln w="0">
            <a:noFill/>
          </a:ln>
        </p:spPr>
      </p:pic>
      <p:sp>
        <p:nvSpPr>
          <p:cNvPr id="178" name=""/>
          <p:cNvSpPr/>
          <p:nvPr/>
        </p:nvSpPr>
        <p:spPr>
          <a:xfrm>
            <a:off x="3240000" y="4860000"/>
            <a:ext cx="3599280" cy="1079280"/>
          </a:xfrm>
          <a:prstGeom prst="rect">
            <a:avLst/>
          </a:prstGeom>
          <a:noFill/>
          <a:ln w="7200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/>
          </p:nvPr>
        </p:nvSpPr>
        <p:spPr>
          <a:xfrm>
            <a:off x="360000" y="900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</a:t>
            </a:r>
            <a:r>
              <a:rPr b="0" lang="en-PH" sz="1600" spc="-1" strike="noStrike">
                <a:latin typeface="Lato"/>
              </a:rPr>
              <a:t>This time you will learn about solving nonroutine problems. A nonroutine problem is a complex problem that requires higher-order thinking skills (HOTS) to solve. The best way to help you solve nonroutine problems is to familiarize yourself with the four-step process of problem-solving.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600" spc="-1" strike="noStrike">
                <a:latin typeface="Lato"/>
              </a:rPr>
              <a:t>Example: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</a:t>
            </a:r>
            <a:r>
              <a:rPr b="0" lang="en-PH" sz="1600" spc="-1" strike="noStrike">
                <a:latin typeface="Lato"/>
              </a:rPr>
              <a:t>1. The perimeter of the quadrilateral is 418.25 centimeters. If the measurements of the three known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sides are 90.65 centimeters, 134.52 centimeters, and 98.46 centimeters, how long is the fourth side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of the quadrilateral?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• </a:t>
            </a:r>
            <a:r>
              <a:rPr b="0" lang="en-PH" sz="1600" spc="-1" strike="noStrike">
                <a:latin typeface="Lato"/>
              </a:rPr>
              <a:t>What facts are given?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</a:t>
            </a:r>
            <a:r>
              <a:rPr b="0" lang="en-PH" sz="1600" spc="-1" strike="noStrike">
                <a:latin typeface="Lato"/>
              </a:rPr>
              <a:t>The three known sides of the quadrilateral measure 90.65 cm, 134.52 cm, and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                                98.46 cm, respectively.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</a:t>
            </a:r>
            <a:r>
              <a:rPr b="0" lang="en-PH" sz="1600" spc="-1" strike="noStrike">
                <a:latin typeface="Lato"/>
              </a:rPr>
              <a:t>The perimeter of the quadrilateral is 418.25 cm.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• </a:t>
            </a:r>
            <a:r>
              <a:rPr b="0" lang="en-PH" sz="1600" spc="-1" strike="noStrike">
                <a:latin typeface="Lato"/>
              </a:rPr>
              <a:t>What is asked?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</a:t>
            </a:r>
            <a:r>
              <a:rPr b="0" lang="en-PH" sz="1600" spc="-1" strike="noStrike">
                <a:latin typeface="Lato"/>
              </a:rPr>
              <a:t>How long is the fourth side of the quadrilateral?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360000" y="4530600"/>
            <a:ext cx="2137680" cy="868680"/>
          </a:xfrm>
          <a:prstGeom prst="rect">
            <a:avLst/>
          </a:prstGeom>
          <a:ln w="0">
            <a:noFill/>
          </a:ln>
        </p:spPr>
      </p:pic>
      <p:sp>
        <p:nvSpPr>
          <p:cNvPr id="182" name=""/>
          <p:cNvSpPr/>
          <p:nvPr/>
        </p:nvSpPr>
        <p:spPr>
          <a:xfrm>
            <a:off x="2880000" y="3600360"/>
            <a:ext cx="7919280" cy="1979280"/>
          </a:xfrm>
          <a:prstGeom prst="rect">
            <a:avLst/>
          </a:prstGeom>
          <a:noFill/>
          <a:ln w="72000">
            <a:solidFill>
              <a:srgbClr val="81d41a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/>
          </p:nvPr>
        </p:nvSpPr>
        <p:spPr>
          <a:xfrm>
            <a:off x="360000" y="900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Cont.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• </a:t>
            </a:r>
            <a:r>
              <a:rPr b="0" lang="en-PH" sz="1600" spc="-1" strike="noStrike">
                <a:latin typeface="Lato"/>
              </a:rPr>
              <a:t>What do you do to solve the problems?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</a:t>
            </a:r>
            <a:r>
              <a:rPr b="0" lang="en-PH" sz="1600" spc="-1" strike="noStrike">
                <a:latin typeface="Lato"/>
              </a:rPr>
              <a:t>We need to know the following terms: Perimeter is the distance around any 2D                                                           shape. Quadrilateral is a 2D shape with 4 sides.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• </a:t>
            </a:r>
            <a:r>
              <a:rPr b="0" lang="en-PH" sz="1600" spc="-1" strike="noStrike">
                <a:latin typeface="Lato"/>
              </a:rPr>
              <a:t>What strategy do we use?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</a:t>
            </a:r>
            <a:r>
              <a:rPr b="0" lang="en-PH" sz="1600" spc="-1" strike="noStrike">
                <a:latin typeface="Lato"/>
              </a:rPr>
              <a:t>The appropriate strategy is drawing a picture or diagram.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• </a:t>
            </a:r>
            <a:r>
              <a:rPr b="0" lang="en-PH" sz="1600" spc="-1" strike="noStrike">
                <a:latin typeface="Lato"/>
              </a:rPr>
              <a:t>What is the operation to be used?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</a:t>
            </a:r>
            <a:r>
              <a:rPr b="0" lang="en-PH" sz="1600" spc="-1" strike="noStrike">
                <a:latin typeface="Lato"/>
              </a:rPr>
              <a:t>Identify what operation will be used to solve the problem.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</a:t>
            </a:r>
            <a:r>
              <a:rPr b="0" lang="en-PH" sz="1600" spc="-1" strike="noStrike">
                <a:latin typeface="Lato"/>
              </a:rPr>
              <a:t>Addition and Subtraction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• </a:t>
            </a:r>
            <a:r>
              <a:rPr b="0" lang="en-PH" sz="1600" spc="-1" strike="noStrike">
                <a:latin typeface="Lato"/>
              </a:rPr>
              <a:t>What is the number sentence?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</a:t>
            </a:r>
            <a:r>
              <a:rPr b="0" lang="en-PH" sz="1600" spc="-1" strike="noStrike">
                <a:latin typeface="Lato"/>
              </a:rPr>
              <a:t>418.25 – (90.65 + 134.52 + 98.46) = N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371880" y="3237120"/>
            <a:ext cx="1787400" cy="722160"/>
          </a:xfrm>
          <a:prstGeom prst="rect">
            <a:avLst/>
          </a:prstGeom>
          <a:ln w="0">
            <a:noFill/>
          </a:ln>
        </p:spPr>
      </p:pic>
      <p:sp>
        <p:nvSpPr>
          <p:cNvPr id="186" name=""/>
          <p:cNvSpPr/>
          <p:nvPr/>
        </p:nvSpPr>
        <p:spPr>
          <a:xfrm>
            <a:off x="2808720" y="1827000"/>
            <a:ext cx="8061840" cy="3032640"/>
          </a:xfrm>
          <a:prstGeom prst="rect">
            <a:avLst/>
          </a:prstGeom>
          <a:noFill/>
          <a:ln w="7200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/>
          </p:nvPr>
        </p:nvSpPr>
        <p:spPr>
          <a:xfrm>
            <a:off x="360000" y="900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Cont.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• </a:t>
            </a:r>
            <a:r>
              <a:rPr b="0" lang="en-PH" sz="1600" spc="-1" strike="noStrike">
                <a:latin typeface="Lato"/>
              </a:rPr>
              <a:t>Use the plan to do work.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</a:t>
            </a:r>
            <a:r>
              <a:rPr b="0" lang="en-PH" sz="1600" spc="-1" strike="noStrike">
                <a:latin typeface="Lato"/>
              </a:rPr>
              <a:t>Drawing the diagram, we have: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• </a:t>
            </a:r>
            <a:r>
              <a:rPr b="0" lang="en-PH" sz="1600" spc="-1" strike="noStrike">
                <a:latin typeface="Lato"/>
              </a:rPr>
              <a:t>Show your computation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</a:t>
            </a:r>
            <a:r>
              <a:rPr b="0" lang="en-PH" sz="1600" spc="-1" strike="noStrike">
                <a:latin typeface="Lato"/>
              </a:rPr>
              <a:t>418.25 – (90.65 + 134.52 + 98.46) = N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</a:t>
            </a:r>
            <a:r>
              <a:rPr b="0" lang="en-PH" sz="1600" spc="-1" strike="noStrike">
                <a:latin typeface="Lato"/>
              </a:rPr>
              <a:t>= 418.25 – 323.63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</a:t>
            </a:r>
            <a:r>
              <a:rPr b="0" lang="en-PH" sz="1600" spc="-1" strike="noStrike">
                <a:latin typeface="Lato"/>
              </a:rPr>
              <a:t>= 94.62 cm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</a:t>
            </a:r>
            <a:r>
              <a:rPr b="0" lang="en-PH" sz="1600" spc="-1" strike="noStrike">
                <a:latin typeface="Lato"/>
              </a:rPr>
              <a:t>Therefore, the fourth side of the quadrilateral is 94.62 cm.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3780000" y="2340000"/>
            <a:ext cx="2275920" cy="1259280"/>
          </a:xfrm>
          <a:prstGeom prst="rect">
            <a:avLst/>
          </a:prstGeom>
          <a:ln w="0">
            <a:noFill/>
          </a:ln>
        </p:spPr>
      </p:pic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409320" y="3240000"/>
            <a:ext cx="2109960" cy="860760"/>
          </a:xfrm>
          <a:prstGeom prst="rect">
            <a:avLst/>
          </a:prstGeom>
          <a:ln w="0">
            <a:noFill/>
          </a:ln>
        </p:spPr>
      </p:pic>
      <p:sp>
        <p:nvSpPr>
          <p:cNvPr id="191" name=""/>
          <p:cNvSpPr/>
          <p:nvPr/>
        </p:nvSpPr>
        <p:spPr>
          <a:xfrm>
            <a:off x="3060000" y="1620000"/>
            <a:ext cx="5759280" cy="3419640"/>
          </a:xfrm>
          <a:prstGeom prst="rect">
            <a:avLst/>
          </a:prstGeom>
          <a:noFill/>
          <a:ln w="72000">
            <a:solidFill>
              <a:srgbClr val="ff542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/>
          </p:nvPr>
        </p:nvSpPr>
        <p:spPr>
          <a:xfrm>
            <a:off x="360000" y="900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Cont.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• </a:t>
            </a:r>
            <a:r>
              <a:rPr b="0" lang="en-PH" sz="1600" spc="-1" strike="noStrike">
                <a:latin typeface="Lato"/>
              </a:rPr>
              <a:t>Did you use the correct formula?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• </a:t>
            </a:r>
            <a:r>
              <a:rPr b="0" lang="en-PH" sz="1600" spc="-1" strike="noStrike">
                <a:latin typeface="Lato"/>
              </a:rPr>
              <a:t>Does the answer make sense?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• </a:t>
            </a:r>
            <a:r>
              <a:rPr b="0" lang="en-PH" sz="1600" spc="-1" strike="noStrike">
                <a:latin typeface="Lato"/>
              </a:rPr>
              <a:t>Did you label the answer correctly?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900000" y="2700000"/>
            <a:ext cx="2229840" cy="906120"/>
          </a:xfrm>
          <a:prstGeom prst="rect">
            <a:avLst/>
          </a:prstGeom>
          <a:ln w="0">
            <a:noFill/>
          </a:ln>
        </p:spPr>
      </p:pic>
      <p:sp>
        <p:nvSpPr>
          <p:cNvPr id="195" name=""/>
          <p:cNvSpPr/>
          <p:nvPr/>
        </p:nvSpPr>
        <p:spPr>
          <a:xfrm>
            <a:off x="3600360" y="2520360"/>
            <a:ext cx="3959280" cy="1259280"/>
          </a:xfrm>
          <a:prstGeom prst="rect">
            <a:avLst/>
          </a:prstGeom>
          <a:noFill/>
          <a:ln w="7200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468720" y="123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</a:t>
            </a:r>
            <a:r>
              <a:rPr b="0" lang="en-PH" sz="1600" spc="-1" strike="noStrike">
                <a:latin typeface="Lato"/>
              </a:rPr>
              <a:t>Solving routine problems uses clear procedures and it has a simple solution. Let us use Polya’s four step process in solving word problems created by a famous mathematician George Polya (1887–1985) and apply it to the given problem.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Let us study the following example below.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Example 1: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</a:t>
            </a:r>
            <a:r>
              <a:rPr b="0" lang="en-PH" sz="1600" spc="-1" strike="noStrike">
                <a:latin typeface="Lato"/>
              </a:rPr>
              <a:t>Raven saved ₱50.00 from his allowance last week and ₱35.50 this week. If he used ₱45.75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in buying school materials, how much of his money is left?</a:t>
            </a:r>
            <a:endParaRPr b="0" lang="en-PH" sz="1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468720" y="123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Cont.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To solve the problem above, follow these steps: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</a:t>
            </a:r>
            <a:r>
              <a:rPr b="0" lang="en-PH" sz="1600" spc="-1" strike="noStrike">
                <a:latin typeface="Lato"/>
              </a:rPr>
              <a:t>-  What facts are given?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 </a:t>
            </a:r>
            <a:r>
              <a:rPr b="0" lang="en-PH" sz="1600" spc="-1" strike="noStrike">
                <a:latin typeface="Lato"/>
              </a:rPr>
              <a:t>Last week savings: ₱50.00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 </a:t>
            </a:r>
            <a:r>
              <a:rPr b="0" lang="en-PH" sz="1600" spc="-1" strike="noStrike">
                <a:latin typeface="Lato"/>
              </a:rPr>
              <a:t>This week savings: ₱35.50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 </a:t>
            </a:r>
            <a:r>
              <a:rPr b="0" lang="en-PH" sz="1600" spc="-1" strike="noStrike">
                <a:latin typeface="Lato"/>
              </a:rPr>
              <a:t>Cost of school materials = ₱45.75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</a:t>
            </a:r>
            <a:r>
              <a:rPr b="0" lang="en-PH" sz="1600" spc="-1" strike="noStrike">
                <a:latin typeface="Lato"/>
              </a:rPr>
              <a:t>- What is asked?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 </a:t>
            </a:r>
            <a:r>
              <a:rPr b="0" lang="en-PH" sz="1600" spc="-1" strike="noStrike">
                <a:latin typeface="Lato"/>
              </a:rPr>
              <a:t>What do we need to figure out?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 </a:t>
            </a:r>
            <a:r>
              <a:rPr b="0" lang="en-PH" sz="1600" spc="-1" strike="noStrike">
                <a:latin typeface="Lato"/>
              </a:rPr>
              <a:t>How much of his money is left?</a:t>
            </a:r>
            <a:endParaRPr b="0" lang="en-PH" sz="1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804960" y="3420000"/>
            <a:ext cx="2614320" cy="996840"/>
          </a:xfrm>
          <a:prstGeom prst="rect">
            <a:avLst/>
          </a:prstGeom>
          <a:ln w="0">
            <a:noFill/>
          </a:ln>
        </p:spPr>
      </p:pic>
      <p:sp>
        <p:nvSpPr>
          <p:cNvPr id="130" name=""/>
          <p:cNvSpPr/>
          <p:nvPr/>
        </p:nvSpPr>
        <p:spPr>
          <a:xfrm>
            <a:off x="4140000" y="2700000"/>
            <a:ext cx="3959640" cy="1979640"/>
          </a:xfrm>
          <a:prstGeom prst="rect">
            <a:avLst/>
          </a:prstGeom>
          <a:noFill/>
          <a:ln w="72000">
            <a:solidFill>
              <a:srgbClr val="81d41a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540000" y="900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Cont.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</a:t>
            </a:r>
            <a:r>
              <a:rPr b="0" lang="en-PH" sz="1600" spc="-1" strike="noStrike">
                <a:latin typeface="Lato"/>
              </a:rPr>
              <a:t>- </a:t>
            </a:r>
            <a:r>
              <a:rPr b="1" lang="en-PH" sz="1600" spc="-1" strike="noStrike">
                <a:latin typeface="Lato"/>
              </a:rPr>
              <a:t>What strategy do we use?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</a:t>
            </a:r>
            <a:r>
              <a:rPr b="0" lang="en-PH" sz="1600" spc="-1" strike="noStrike">
                <a:latin typeface="Lato"/>
              </a:rPr>
              <a:t>We need to identify what will help us to solve the problem.                                                                                           Add the last week’s savings and this week’s savings to get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                                                                       the total amount of savings. Then, subtract the cost of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                                                                       school materials.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</a:t>
            </a:r>
            <a:r>
              <a:rPr b="1" lang="en-PH" sz="1600" spc="-1" strike="noStrike">
                <a:latin typeface="Lato"/>
              </a:rPr>
              <a:t>- What is the operation to be used?</a:t>
            </a:r>
            <a:r>
              <a:rPr b="0" lang="en-PH" sz="1600" spc="-1" strike="noStrike">
                <a:latin typeface="Lato"/>
              </a:rPr>
              <a:t>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                                                                                       Identify what operation will be used to solve the problem.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</a:t>
            </a:r>
            <a:r>
              <a:rPr b="0" lang="en-PH" sz="1600" spc="-1" strike="noStrike">
                <a:latin typeface="Lato"/>
              </a:rPr>
              <a:t>Addition and Subtraction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</a:t>
            </a:r>
            <a:r>
              <a:rPr b="1" lang="en-PH" sz="1600" spc="-1" strike="noStrike">
                <a:latin typeface="Lato"/>
              </a:rPr>
              <a:t>- What is the number sentence?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</a:t>
            </a:r>
            <a:r>
              <a:rPr b="0" lang="en-PH" sz="1600" spc="-1" strike="noStrike">
                <a:latin typeface="Lato"/>
              </a:rPr>
              <a:t>(₱50.00 + ₱35.50) − ₱45.75 = N</a:t>
            </a:r>
            <a:endParaRPr b="0" lang="en-PH" sz="16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4140360" y="1440360"/>
            <a:ext cx="5939280" cy="3599280"/>
          </a:xfrm>
          <a:prstGeom prst="rect">
            <a:avLst/>
          </a:prstGeom>
          <a:noFill/>
          <a:ln w="7200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720000" y="2700000"/>
            <a:ext cx="2990880" cy="114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540000" y="900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Cont.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-  Use a plan to do the work. Show your                             • Did you use the correct formula?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</a:t>
            </a:r>
            <a:r>
              <a:rPr b="0" lang="en-PH" sz="1600" spc="-1" strike="noStrike">
                <a:latin typeface="Lato"/>
              </a:rPr>
              <a:t>Computation                                                                   • Does the answer make sense?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</a:t>
            </a:r>
            <a:r>
              <a:rPr b="0" lang="en-PH" sz="1600" spc="-1" strike="noStrike">
                <a:latin typeface="Lato"/>
              </a:rPr>
              <a:t>(₱50.00 + ₱35.50) − ₱45.75                                            • Did you label the answer correctly?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</a:t>
            </a:r>
            <a:r>
              <a:rPr b="0" lang="en-PH" sz="1600" spc="-1" strike="noStrike">
                <a:latin typeface="Lato"/>
              </a:rPr>
              <a:t>= ₱85.50 − ₱45.75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</a:t>
            </a:r>
            <a:r>
              <a:rPr b="0" lang="en-PH" sz="1600" spc="-1" strike="noStrike">
                <a:latin typeface="Lato"/>
              </a:rPr>
              <a:t>= ₱39.75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Therefore, Raven has ₱39.75 left.</a:t>
            </a:r>
            <a:endParaRPr b="0" lang="en-PH" sz="16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5580000" y="2700000"/>
            <a:ext cx="4139280" cy="1439280"/>
          </a:xfrm>
          <a:prstGeom prst="rect">
            <a:avLst/>
          </a:prstGeom>
          <a:noFill/>
          <a:ln w="7200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260000" y="1863720"/>
            <a:ext cx="2192040" cy="835560"/>
          </a:xfrm>
          <a:prstGeom prst="rect">
            <a:avLst/>
          </a:prstGeom>
          <a:ln w="0">
            <a:noFill/>
          </a:ln>
        </p:spPr>
      </p:pic>
      <p:sp>
        <p:nvSpPr>
          <p:cNvPr id="139" name=""/>
          <p:cNvSpPr/>
          <p:nvPr/>
        </p:nvSpPr>
        <p:spPr>
          <a:xfrm>
            <a:off x="540000" y="2880000"/>
            <a:ext cx="3779280" cy="1799640"/>
          </a:xfrm>
          <a:prstGeom prst="rect">
            <a:avLst/>
          </a:prstGeom>
          <a:noFill/>
          <a:ln w="72000">
            <a:solidFill>
              <a:srgbClr val="ff542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6857640" y="1800000"/>
            <a:ext cx="2141640" cy="816480"/>
          </a:xfrm>
          <a:prstGeom prst="rect">
            <a:avLst/>
          </a:prstGeom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4680000" y="3600000"/>
            <a:ext cx="719280" cy="359280"/>
          </a:xfrm>
          <a:custGeom>
            <a:avLst/>
            <a:gdLst/>
            <a:ahLst/>
            <a:rect l="l" t="t" r="r" b="b"/>
            <a:pathLst>
              <a:path w="2002" h="1002">
                <a:moveTo>
                  <a:pt x="0" y="250"/>
                </a:moveTo>
                <a:lnTo>
                  <a:pt x="1500" y="250"/>
                </a:lnTo>
                <a:lnTo>
                  <a:pt x="1500" y="0"/>
                </a:lnTo>
                <a:lnTo>
                  <a:pt x="2001" y="500"/>
                </a:lnTo>
                <a:lnTo>
                  <a:pt x="1500" y="1001"/>
                </a:lnTo>
                <a:lnTo>
                  <a:pt x="15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ffff38"/>
          </a:solidFill>
          <a:ln w="36000">
            <a:solidFill>
              <a:srgbClr val="468a1a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468720" y="123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Example 2: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</a:t>
            </a:r>
            <a:r>
              <a:rPr b="0" lang="en-PH" sz="1600" spc="-1" strike="noStrike">
                <a:latin typeface="Lato"/>
              </a:rPr>
              <a:t>How long did it take if all the time spent by Philippine Canoe-Kayak Dragonboat Federation,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Chinese Squads Dubula, and Beijing Fuxing Dragon Warriors were combined?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• </a:t>
            </a:r>
            <a:r>
              <a:rPr b="0" lang="en-PH" sz="1600" spc="-1" strike="noStrike">
                <a:latin typeface="Lato"/>
              </a:rPr>
              <a:t>What facts are given?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</a:t>
            </a:r>
            <a:r>
              <a:rPr b="0" lang="en-PH" sz="1600" spc="-1" strike="noStrike">
                <a:latin typeface="Lato"/>
              </a:rPr>
              <a:t>Phil. Canoe-Kayak 2 minutes, 30.85 seconds Chinese   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                                                                      Squads Dabula 2 minutes, 39.81 seconds Beijing Fuxing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                                                              Dragon 2 minutes, 41.12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• </a:t>
            </a:r>
            <a:r>
              <a:rPr b="0" lang="en-PH" sz="1600" spc="-1" strike="noStrike">
                <a:latin typeface="Lato"/>
              </a:rPr>
              <a:t>What is asked?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</a:t>
            </a:r>
            <a:r>
              <a:rPr b="0" lang="en-PH" sz="1600" spc="-1" strike="noStrike">
                <a:latin typeface="Lato"/>
              </a:rPr>
              <a:t>The total time spent by the Philippine Canoe-Kayak Dragon   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                                                                 Boat Federation, Chinese Squads Dabula, and Beijing Fuxing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                                                                 Dragon.</a:t>
            </a:r>
            <a:endParaRPr b="0" lang="en-PH" sz="16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1080000" y="3564000"/>
            <a:ext cx="2301120" cy="93528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3780000" y="2880000"/>
            <a:ext cx="6119280" cy="2339640"/>
          </a:xfrm>
          <a:prstGeom prst="rect">
            <a:avLst/>
          </a:prstGeom>
          <a:noFill/>
          <a:ln w="72000">
            <a:solidFill>
              <a:srgbClr val="81d41a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/>
          </p:nvPr>
        </p:nvSpPr>
        <p:spPr>
          <a:xfrm>
            <a:off x="468720" y="123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</a:t>
            </a:r>
            <a:r>
              <a:rPr b="0" lang="en-PH" sz="1600" spc="-1" strike="noStrike">
                <a:latin typeface="Lato"/>
              </a:rPr>
              <a:t>Cont.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• </a:t>
            </a:r>
            <a:r>
              <a:rPr b="0" lang="en-PH" sz="1600" spc="-1" strike="noStrike">
                <a:latin typeface="Lato"/>
              </a:rPr>
              <a:t>What do you do to solve the problems?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</a:t>
            </a:r>
            <a:r>
              <a:rPr b="0" lang="en-PH" sz="1600" spc="-1" strike="noStrike">
                <a:latin typeface="Lato"/>
              </a:rPr>
              <a:t>Get the total time spent by of the three teams.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• </a:t>
            </a:r>
            <a:r>
              <a:rPr b="0" lang="en-PH" sz="1600" spc="-1" strike="noStrike">
                <a:latin typeface="Lato"/>
              </a:rPr>
              <a:t>What is the operation to be used?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</a:t>
            </a:r>
            <a:r>
              <a:rPr b="0" lang="en-PH" sz="1600" spc="-1" strike="noStrike">
                <a:latin typeface="Lato"/>
              </a:rPr>
              <a:t>Addition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• </a:t>
            </a:r>
            <a:r>
              <a:rPr b="0" lang="en-PH" sz="1600" spc="-1" strike="noStrike">
                <a:latin typeface="Lato"/>
              </a:rPr>
              <a:t>What is the number sentence?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</a:t>
            </a:r>
            <a:r>
              <a:rPr b="0" lang="en-PH" sz="1600" spc="-1" strike="noStrike">
                <a:latin typeface="Lato"/>
              </a:rPr>
              <a:t>2 minutes, 30.85 seconds + 2 minutes, 39.81 seconds + 2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                                                                       minutes, 41.12 seconds = N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1080000" y="3240000"/>
            <a:ext cx="2224800" cy="899280"/>
          </a:xfrm>
          <a:prstGeom prst="rect">
            <a:avLst/>
          </a:prstGeom>
          <a:ln w="0">
            <a:noFill/>
          </a:ln>
        </p:spPr>
      </p:pic>
      <p:sp>
        <p:nvSpPr>
          <p:cNvPr id="149" name=""/>
          <p:cNvSpPr/>
          <p:nvPr/>
        </p:nvSpPr>
        <p:spPr>
          <a:xfrm>
            <a:off x="3780000" y="2160000"/>
            <a:ext cx="6119280" cy="2339280"/>
          </a:xfrm>
          <a:prstGeom prst="rect">
            <a:avLst/>
          </a:prstGeom>
          <a:noFill/>
          <a:ln w="72000">
            <a:solidFill>
              <a:srgbClr val="5983b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/>
          </p:nvPr>
        </p:nvSpPr>
        <p:spPr>
          <a:xfrm>
            <a:off x="540000" y="51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Cont.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• </a:t>
            </a:r>
            <a:r>
              <a:rPr b="0" lang="en-PH" sz="1600" spc="-1" strike="noStrike">
                <a:latin typeface="Lato"/>
              </a:rPr>
              <a:t>Use the plan to do work. Show your computation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</a:t>
            </a:r>
            <a:r>
              <a:rPr b="0" lang="en-PH" sz="1600" spc="-1" strike="noStrike">
                <a:latin typeface="Lato"/>
              </a:rPr>
              <a:t>Add 2 minutes, 30.85 seconds + 2 minutes, 39.81 seconds + 2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                                              minutes, 41.12 seconds = N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</a:t>
            </a:r>
            <a:r>
              <a:rPr b="0" lang="en-PH" sz="1600" spc="-1" strike="noStrike">
                <a:latin typeface="Lato"/>
              </a:rPr>
              <a:t>1. Line up the decimal points.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    </a:t>
            </a:r>
            <a:r>
              <a:rPr b="0" lang="en-PH" sz="1600" spc="-1" strike="noStrike">
                <a:latin typeface="Lato"/>
              </a:rPr>
              <a:t>2 minutes, 30.85 seconds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 </a:t>
            </a:r>
            <a:r>
              <a:rPr b="0" lang="en-PH" sz="1600" spc="-1" strike="noStrike">
                <a:latin typeface="Lato"/>
              </a:rPr>
              <a:t>+ 2 minutes, 39.81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    </a:t>
            </a:r>
            <a:r>
              <a:rPr b="0" lang="en-PH" sz="1600" spc="-1" strike="noStrike">
                <a:latin typeface="Lato"/>
              </a:rPr>
              <a:t>2 minutes, 41.12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</a:t>
            </a:r>
            <a:r>
              <a:rPr b="0" lang="en-PH" sz="1600" spc="-1" strike="noStrike">
                <a:latin typeface="Lato"/>
              </a:rPr>
              <a:t>2. Add the numbers. Regroup if needed.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   </a:t>
            </a:r>
            <a:r>
              <a:rPr b="0" lang="en-PH" sz="1600" spc="-1" strike="noStrike">
                <a:latin typeface="Lato"/>
              </a:rPr>
              <a:t>2 minutes, 30.85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</a:t>
            </a:r>
            <a:r>
              <a:rPr b="0" lang="en-PH" sz="1600" spc="-1" strike="noStrike">
                <a:latin typeface="Lato"/>
              </a:rPr>
              <a:t>+ 2 minutes, 39.81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   </a:t>
            </a:r>
            <a:r>
              <a:rPr b="0" lang="en-PH" sz="1600" spc="-1" strike="noStrike">
                <a:latin typeface="Lato"/>
              </a:rPr>
              <a:t>2 minutes, 41.12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    </a:t>
            </a:r>
            <a:r>
              <a:rPr b="0" lang="en-PH" sz="1600" spc="-1" strike="noStrike">
                <a:latin typeface="Lato"/>
              </a:rPr>
              <a:t>6 minutes, 111.78 seconds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</a:t>
            </a:r>
            <a:r>
              <a:rPr b="0" lang="en-PH" sz="1600" spc="-1" strike="noStrike">
                <a:latin typeface="Lato"/>
              </a:rPr>
              <a:t>Therefore, the total time spent by the Philippine Canoe-Kayak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</a:t>
            </a:r>
            <a:r>
              <a:rPr b="0" lang="en-PH" sz="1600" spc="-1" strike="noStrike">
                <a:latin typeface="Lato"/>
              </a:rPr>
              <a:t>Dragon Boat Federation, Chinese Squads Dabula, and Beijing Fuxing     </a:t>
            </a:r>
            <a:r>
              <a:rPr b="0" lang="en-PH" sz="1600" spc="-1" strike="noStrike">
                <a:latin typeface="Lato"/>
              </a:rPr>
              <a:t>	</a:t>
            </a:r>
            <a:r>
              <a:rPr b="0" lang="en-PH" sz="1600" spc="-1" strike="noStrike">
                <a:latin typeface="Lato"/>
              </a:rPr>
              <a:t>                                                      Dragon is 6 minutes and 111.78 seconds or 7 minutes and 51.78 seconds.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1620000" y="2791800"/>
            <a:ext cx="1979280" cy="807480"/>
          </a:xfrm>
          <a:prstGeom prst="rect">
            <a:avLst/>
          </a:prstGeom>
          <a:ln w="0">
            <a:noFill/>
          </a:ln>
        </p:spPr>
      </p:pic>
      <p:sp>
        <p:nvSpPr>
          <p:cNvPr id="153" name=""/>
          <p:cNvSpPr/>
          <p:nvPr/>
        </p:nvSpPr>
        <p:spPr>
          <a:xfrm>
            <a:off x="4500000" y="3960360"/>
            <a:ext cx="324000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"/>
          <p:cNvSpPr/>
          <p:nvPr/>
        </p:nvSpPr>
        <p:spPr>
          <a:xfrm>
            <a:off x="4500000" y="3960000"/>
            <a:ext cx="324000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"/>
          <p:cNvSpPr/>
          <p:nvPr/>
        </p:nvSpPr>
        <p:spPr>
          <a:xfrm>
            <a:off x="3960000" y="1260000"/>
            <a:ext cx="7019640" cy="4139640"/>
          </a:xfrm>
          <a:prstGeom prst="rect">
            <a:avLst/>
          </a:prstGeom>
          <a:noFill/>
          <a:ln w="72000">
            <a:solidFill>
              <a:srgbClr val="ff542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/>
          </p:nvPr>
        </p:nvSpPr>
        <p:spPr>
          <a:xfrm>
            <a:off x="468720" y="123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Multistep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</a:t>
            </a:r>
            <a:r>
              <a:rPr b="0" lang="en-PH" sz="1600" spc="-1" strike="noStrike">
                <a:latin typeface="Lato"/>
              </a:rPr>
              <a:t>Cont. 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• </a:t>
            </a:r>
            <a:r>
              <a:rPr b="0" lang="en-PH" sz="1600" spc="-1" strike="noStrike">
                <a:latin typeface="Lato"/>
              </a:rPr>
              <a:t>Did you use the correct formula?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• </a:t>
            </a:r>
            <a:r>
              <a:rPr b="0" lang="en-PH" sz="1600" spc="-1" strike="noStrike">
                <a:latin typeface="Lato"/>
              </a:rPr>
              <a:t>Does the answer make sense?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Lato"/>
              </a:rPr>
              <a:t>                                                                      • </a:t>
            </a:r>
            <a:r>
              <a:rPr b="0" lang="en-PH" sz="1600" spc="-1" strike="noStrike">
                <a:latin typeface="Lato"/>
              </a:rPr>
              <a:t>Did you label the answer correctly?</a:t>
            </a:r>
            <a:endParaRPr b="0" lang="en-PH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6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1440000" y="2590920"/>
            <a:ext cx="2481120" cy="1008360"/>
          </a:xfrm>
          <a:prstGeom prst="rect">
            <a:avLst/>
          </a:prstGeom>
          <a:ln w="0">
            <a:noFill/>
          </a:ln>
        </p:spPr>
      </p:pic>
      <p:sp>
        <p:nvSpPr>
          <p:cNvPr id="159" name=""/>
          <p:cNvSpPr/>
          <p:nvPr/>
        </p:nvSpPr>
        <p:spPr>
          <a:xfrm>
            <a:off x="4320360" y="2160000"/>
            <a:ext cx="4139280" cy="1259640"/>
          </a:xfrm>
          <a:prstGeom prst="rect">
            <a:avLst/>
          </a:prstGeom>
          <a:noFill/>
          <a:ln w="7200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2023-03-07T15:52:19Z</dcterms:modified>
  <cp:revision>47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