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8520" cy="68544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5400" cy="2795400"/>
          </a:xfrm>
          <a:prstGeom prst="rect">
            <a:avLst/>
          </a:prstGeom>
          <a:ln w="0">
            <a:noFill/>
          </a:ln>
        </p:spPr>
      </p:pic>
      <p:sp>
        <p:nvSpPr>
          <p:cNvPr id="2" name="Rectangle 5"/>
          <p:cNvSpPr/>
          <p:nvPr/>
        </p:nvSpPr>
        <p:spPr>
          <a:xfrm>
            <a:off x="3487320" y="1475280"/>
            <a:ext cx="8700840" cy="38588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700840" cy="3805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8520" cy="631440"/>
          </a:xfrm>
          <a:prstGeom prst="rect">
            <a:avLst/>
          </a:prstGeom>
          <a:ln w="0">
            <a:noFill/>
          </a:ln>
        </p:spPr>
      </p:pic>
      <p:sp>
        <p:nvSpPr>
          <p:cNvPr id="43" name="Rectangle 7"/>
          <p:cNvSpPr/>
          <p:nvPr/>
        </p:nvSpPr>
        <p:spPr>
          <a:xfrm>
            <a:off x="10868760" y="0"/>
            <a:ext cx="966960" cy="9669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31040" cy="1031040"/>
          </a:xfrm>
          <a:prstGeom prst="rect">
            <a:avLst/>
          </a:prstGeom>
          <a:ln w="0">
            <a:noFill/>
          </a:ln>
        </p:spPr>
      </p:pic>
      <p:sp>
        <p:nvSpPr>
          <p:cNvPr id="45" name="TextBox 9"/>
          <p:cNvSpPr/>
          <p:nvPr/>
        </p:nvSpPr>
        <p:spPr>
          <a:xfrm>
            <a:off x="185400" y="6362280"/>
            <a:ext cx="468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9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2840" cy="3381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967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Pagbibigay ng Kahulugan </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ng Salita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360000" y="720000"/>
            <a:ext cx="10512000" cy="747720"/>
          </a:xfrm>
          <a:prstGeom prst="rect">
            <a:avLst/>
          </a:prstGeom>
          <a:noFill/>
          <a:ln w="0">
            <a:noFill/>
          </a:ln>
        </p:spPr>
        <p:txBody>
          <a:bodyPr lIns="90000" rIns="90000" tIns="45000" bIns="45000" anchor="t">
            <a:noAutofit/>
          </a:bodyPr>
          <a:p>
            <a:pPr>
              <a:lnSpc>
                <a:spcPct val="100000"/>
              </a:lnSpc>
              <a:buNone/>
            </a:pPr>
            <a:r>
              <a:rPr b="0" lang="en-US" sz="1800" spc="-1" strike="noStrike">
                <a:solidFill>
                  <a:srgbClr val="000000"/>
                </a:solidFill>
                <a:latin typeface="Lato"/>
              </a:rPr>
              <a:t>May iba’t ibang paraan upang mabigyan ng kahulugan ang mga salita. Maaari mong gamitin ang mga </a:t>
            </a:r>
            <a:r>
              <a:rPr b="0" lang="en-US" sz="1800" spc="-1" strike="noStrike" u="sng">
                <a:solidFill>
                  <a:srgbClr val="000000"/>
                </a:solidFill>
                <a:uFillTx/>
                <a:latin typeface="Lato"/>
              </a:rPr>
              <a:t>pahiwatig</a:t>
            </a:r>
            <a:r>
              <a:rPr b="0" lang="en-US" sz="1800" spc="-1" strike="noStrike">
                <a:solidFill>
                  <a:srgbClr val="000000"/>
                </a:solidFill>
                <a:latin typeface="Lato"/>
              </a:rPr>
              <a:t> at ang </a:t>
            </a:r>
            <a:r>
              <a:rPr b="0" lang="en-US" sz="1800" spc="-1" strike="noStrike" u="sng">
                <a:solidFill>
                  <a:srgbClr val="000000"/>
                </a:solidFill>
                <a:uFillTx/>
                <a:latin typeface="Lato"/>
              </a:rPr>
              <a:t>diksiyonaryo</a:t>
            </a:r>
            <a:r>
              <a:rPr b="0" lang="en-US" sz="1800" spc="-1" strike="noStrike">
                <a:solidFill>
                  <a:srgbClr val="000000"/>
                </a:solidFill>
                <a:latin typeface="Lato"/>
              </a:rPr>
              <a:t>.</a:t>
            </a:r>
            <a:endParaRPr b="0" lang="en-PH" sz="1800" spc="-1" strike="noStrike">
              <a:latin typeface="Arial"/>
            </a:endParaRPr>
          </a:p>
        </p:txBody>
      </p:sp>
      <p:sp>
        <p:nvSpPr>
          <p:cNvPr id="126" name=""/>
          <p:cNvSpPr/>
          <p:nvPr/>
        </p:nvSpPr>
        <p:spPr>
          <a:xfrm>
            <a:off x="0" y="1620000"/>
            <a:ext cx="12191400" cy="912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200" spc="-1" strike="noStrike">
                <a:solidFill>
                  <a:srgbClr val="9c0000"/>
                </a:solidFill>
                <a:latin typeface="Lato"/>
                <a:ea typeface="DejaVu Sans"/>
              </a:rPr>
              <a:t>Mga Pamamaraan sa Pagbibigay ng Kahulugan </a:t>
            </a:r>
            <a:endParaRPr b="0" lang="en-PH" sz="3200" spc="-1" strike="noStrike">
              <a:latin typeface="Arial"/>
            </a:endParaRPr>
          </a:p>
        </p:txBody>
      </p:sp>
      <p:sp>
        <p:nvSpPr>
          <p:cNvPr id="127" name="PlaceHolder 3"/>
          <p:cNvSpPr/>
          <p:nvPr/>
        </p:nvSpPr>
        <p:spPr>
          <a:xfrm>
            <a:off x="827280" y="2340000"/>
            <a:ext cx="10332000" cy="340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1" lang="en-US" sz="1800" spc="-1" strike="noStrike">
                <a:solidFill>
                  <a:srgbClr val="000000"/>
                </a:solidFill>
                <a:latin typeface="Lato"/>
                <a:ea typeface="DejaVu Sans"/>
              </a:rPr>
              <a:t>A. PAHIWATIG -</a:t>
            </a:r>
            <a:r>
              <a:rPr b="0" lang="en-US" sz="1800" spc="-1" strike="noStrike">
                <a:solidFill>
                  <a:srgbClr val="000000"/>
                </a:solidFill>
                <a:latin typeface="Lato"/>
                <a:ea typeface="DejaVu Sans"/>
              </a:rPr>
              <a:t> ito ay salita o grupo ng mga salita na nagbibigay ng kahulugan sa isang salitang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kabilang sa pangungusap.</a:t>
            </a:r>
            <a:br/>
            <a:endParaRPr b="0" lang="en-PH" sz="1800" spc="-1" strike="noStrike">
              <a:latin typeface="Arial"/>
            </a:endParaRPr>
          </a:p>
          <a:p>
            <a:pPr>
              <a:lnSpc>
                <a:spcPct val="100000"/>
              </a:lnSpc>
              <a:buNone/>
            </a:pPr>
            <a:r>
              <a:rPr b="1" lang="en-US" sz="1800" spc="-1" strike="noStrike">
                <a:solidFill>
                  <a:srgbClr val="000000"/>
                </a:solidFill>
                <a:latin typeface="Lato"/>
                <a:ea typeface="DejaVu Sans"/>
              </a:rPr>
              <a:t>Halimbawa:</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Ang </a:t>
            </a:r>
            <a:r>
              <a:rPr b="0" lang="en-US" sz="1800" spc="-1" strike="noStrike" u="sng">
                <a:solidFill>
                  <a:srgbClr val="000000"/>
                </a:solidFill>
                <a:uFillTx/>
                <a:latin typeface="Lato"/>
                <a:ea typeface="DejaVu Sans"/>
              </a:rPr>
              <a:t>tapa</a:t>
            </a:r>
            <a:r>
              <a:rPr b="0" lang="en-US" sz="1800" spc="-1" strike="noStrike">
                <a:solidFill>
                  <a:srgbClr val="000000"/>
                </a:solidFill>
                <a:latin typeface="Lato"/>
                <a:ea typeface="DejaVu Sans"/>
              </a:rPr>
              <a:t> ng baboy ay </a:t>
            </a:r>
            <a:r>
              <a:rPr b="0" lang="en-US" sz="1800" spc="-1" strike="noStrike" u="sng">
                <a:solidFill>
                  <a:srgbClr val="000000"/>
                </a:solidFill>
                <a:uFillTx/>
                <a:latin typeface="Lato"/>
                <a:ea typeface="DejaVu Sans"/>
              </a:rPr>
              <a:t>matagal na ibinilad sa ilalim ng sikat ng araw</a:t>
            </a:r>
            <a:r>
              <a:rPr b="0" lang="en-US" sz="1800" spc="-1" strike="noStrike">
                <a:solidFill>
                  <a:srgbClr val="000000"/>
                </a:solidFill>
                <a:latin typeface="Lato"/>
                <a:ea typeface="DejaVu Sans"/>
              </a:rPr>
              <a:t>.</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Ito ang nagpapahiwatig sa kahulugan ng</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salitang “tapa.”</a:t>
            </a:r>
            <a:b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u="sng">
                <a:solidFill>
                  <a:srgbClr val="000000"/>
                </a:solidFill>
                <a:uFillTx/>
                <a:latin typeface="Lato"/>
                <a:ea typeface="DejaVu Sans"/>
              </a:rPr>
              <a:t>nangangahulugan itong “tuyong karne”</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(dahil sa matagal na pagkakabilad sa</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araw)</a:t>
            </a:r>
            <a:endParaRPr b="0" lang="en-PH" sz="1800" spc="-1" strike="noStrike">
              <a:latin typeface="Arial"/>
            </a:endParaRPr>
          </a:p>
        </p:txBody>
      </p:sp>
      <p:sp>
        <p:nvSpPr>
          <p:cNvPr id="128" name=""/>
          <p:cNvSpPr/>
          <p:nvPr/>
        </p:nvSpPr>
        <p:spPr>
          <a:xfrm>
            <a:off x="11160000" y="4043160"/>
            <a:ext cx="360" cy="360"/>
          </a:xfrm>
          <a:prstGeom prst="curvedConnector3">
            <a:avLst>
              <a:gd name="adj1" fmla="val 50000"/>
            </a:avLst>
          </a:prstGeom>
          <a:noFill/>
          <a:ln w="0">
            <a:solidFill>
              <a:srgbClr val="000000"/>
            </a:solidFill>
            <a:tailEnd len="med" type="triangle" w="med"/>
          </a:ln>
        </p:spPr>
        <p:style>
          <a:lnRef idx="0"/>
          <a:fillRef idx="0"/>
          <a:effectRef idx="0"/>
          <a:fontRef idx="minor"/>
        </p:style>
      </p:sp>
      <p:sp>
        <p:nvSpPr>
          <p:cNvPr id="129" name=""/>
          <p:cNvSpPr/>
          <p:nvPr/>
        </p:nvSpPr>
        <p:spPr>
          <a:xfrm>
            <a:off x="11160000" y="4043160"/>
            <a:ext cx="360" cy="360"/>
          </a:xfrm>
          <a:prstGeom prst="curvedConnector3">
            <a:avLst>
              <a:gd name="adj1" fmla="val 50000"/>
            </a:avLst>
          </a:prstGeom>
          <a:noFill/>
          <a:ln w="0">
            <a:solidFill>
              <a:srgbClr val="000000"/>
            </a:solidFill>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360000" y="1231560"/>
            <a:ext cx="10512000" cy="747720"/>
          </a:xfrm>
          <a:prstGeom prst="rect">
            <a:avLst/>
          </a:prstGeom>
          <a:noFill/>
          <a:ln w="0">
            <a:noFill/>
          </a:ln>
        </p:spPr>
        <p:txBody>
          <a:bodyPr lIns="90000" rIns="90000" tIns="45000" bIns="45000" anchor="t">
            <a:noAutofit/>
          </a:bodyPr>
          <a:p>
            <a:pPr>
              <a:lnSpc>
                <a:spcPct val="150000"/>
              </a:lnSpc>
              <a:buNone/>
            </a:pPr>
            <a:r>
              <a:rPr b="0" lang="en-US" sz="1800" spc="-1" strike="noStrike">
                <a:solidFill>
                  <a:srgbClr val="000000"/>
                </a:solidFill>
                <a:latin typeface="Lato"/>
              </a:rPr>
              <a:t>Maaaring magpahiwatig ng:</a:t>
            </a:r>
            <a:endParaRPr b="0" lang="en-PH" sz="1800" spc="-1" strike="noStrike">
              <a:latin typeface="Arial"/>
            </a:endParaRPr>
          </a:p>
          <a:p>
            <a:pPr marL="720000">
              <a:lnSpc>
                <a:spcPct val="150000"/>
              </a:lnSpc>
              <a:buNone/>
            </a:pPr>
            <a:r>
              <a:rPr b="0" lang="en-US" sz="1800" spc="-1" strike="noStrike">
                <a:solidFill>
                  <a:srgbClr val="000000"/>
                </a:solidFill>
                <a:latin typeface="Lato"/>
              </a:rPr>
              <a:t>• </a:t>
            </a:r>
            <a:r>
              <a:rPr b="1" lang="en-US" sz="1800" spc="-1" strike="noStrike">
                <a:solidFill>
                  <a:srgbClr val="000000"/>
                </a:solidFill>
                <a:latin typeface="Lato"/>
              </a:rPr>
              <a:t>Magkaparehong diwa –</a:t>
            </a:r>
            <a:r>
              <a:rPr b="0" lang="en-US" sz="1800" spc="-1" strike="noStrike">
                <a:solidFill>
                  <a:srgbClr val="000000"/>
                </a:solidFill>
                <a:latin typeface="Lato"/>
              </a:rPr>
              <a:t> kaparehong kahulugan o diwa ng isang salita</a:t>
            </a:r>
            <a:endParaRPr b="0" lang="en-PH" sz="1800" spc="-1" strike="noStrike">
              <a:latin typeface="Arial"/>
            </a:endParaRPr>
          </a:p>
          <a:p>
            <a:pPr marL="1440000">
              <a:lnSpc>
                <a:spcPct val="150000"/>
              </a:lnSpc>
              <a:buNone/>
            </a:pPr>
            <a:r>
              <a:rPr b="1" lang="en-US" sz="1800" spc="-1" strike="noStrike">
                <a:solidFill>
                  <a:srgbClr val="000000"/>
                </a:solidFill>
                <a:latin typeface="Lato"/>
              </a:rPr>
              <a:t>Halimbawa:</a:t>
            </a:r>
            <a:endParaRPr b="0" lang="en-PH" sz="1800" spc="-1" strike="noStrike">
              <a:latin typeface="Arial"/>
            </a:endParaRPr>
          </a:p>
          <a:p>
            <a:pPr marL="1440000">
              <a:lnSpc>
                <a:spcPct val="150000"/>
              </a:lnSpc>
              <a:buNone/>
            </a:pPr>
            <a:endParaRPr b="0" lang="en-PH" sz="1800" spc="-1" strike="noStrike">
              <a:latin typeface="Arial"/>
            </a:endParaRPr>
          </a:p>
          <a:p>
            <a:pPr marL="1440000">
              <a:lnSpc>
                <a:spcPct val="150000"/>
              </a:lnSpc>
              <a:buNone/>
            </a:pPr>
            <a:r>
              <a:rPr b="0" lang="en-US" sz="1800" spc="-1" strike="noStrike">
                <a:solidFill>
                  <a:srgbClr val="000000"/>
                </a:solidFill>
                <a:latin typeface="Lato"/>
                <a:ea typeface="PingFang SC"/>
              </a:rPr>
              <a:t>Matalino si James dahil marunong siya sa lahat ng asignatura.</a:t>
            </a:r>
            <a:endParaRPr b="0" lang="en-PH" sz="1800" spc="-1" strike="noStrike">
              <a:latin typeface="Arial"/>
            </a:endParaRPr>
          </a:p>
          <a:p>
            <a:pPr marL="1440000">
              <a:lnSpc>
                <a:spcPct val="150000"/>
              </a:lnSpc>
              <a:buNone/>
            </a:pPr>
            <a:endParaRPr b="0" lang="en-PH" sz="1800" spc="-1" strike="noStrike">
              <a:latin typeface="Arial"/>
            </a:endParaRPr>
          </a:p>
          <a:p>
            <a:pPr marL="720000">
              <a:lnSpc>
                <a:spcPct val="150000"/>
              </a:lnSpc>
              <a:buNone/>
            </a:pPr>
            <a:r>
              <a:rPr b="0" lang="en-US" sz="1800" spc="-1" strike="noStrike">
                <a:solidFill>
                  <a:srgbClr val="000000"/>
                </a:solidFill>
                <a:latin typeface="Lato"/>
                <a:ea typeface="PingFang SC"/>
              </a:rPr>
              <a:t>• </a:t>
            </a:r>
            <a:r>
              <a:rPr b="1" lang="en-US" sz="1800" spc="-1" strike="noStrike">
                <a:solidFill>
                  <a:srgbClr val="000000"/>
                </a:solidFill>
                <a:latin typeface="Lato"/>
                <a:ea typeface="PingFang SC"/>
              </a:rPr>
              <a:t>Hindi magkaparehong diwa –</a:t>
            </a:r>
            <a:r>
              <a:rPr b="0" lang="en-US" sz="1800" spc="-1" strike="noStrike">
                <a:solidFill>
                  <a:srgbClr val="000000"/>
                </a:solidFill>
                <a:latin typeface="Lato"/>
                <a:ea typeface="PingFang SC"/>
              </a:rPr>
              <a:t> kabaliktaran o kasalungat ng kahulugan o diwa ng isang salita</a:t>
            </a:r>
            <a:endParaRPr b="0" lang="en-PH" sz="1800" spc="-1" strike="noStrike">
              <a:latin typeface="Arial"/>
            </a:endParaRPr>
          </a:p>
          <a:p>
            <a:pPr marL="1440000">
              <a:lnSpc>
                <a:spcPct val="150000"/>
              </a:lnSpc>
              <a:buNone/>
            </a:pPr>
            <a:r>
              <a:rPr b="1" lang="en-US" sz="1800" spc="-1" strike="noStrike">
                <a:solidFill>
                  <a:srgbClr val="000000"/>
                </a:solidFill>
                <a:latin typeface="Lato"/>
                <a:ea typeface="PingFang SC"/>
              </a:rPr>
              <a:t>Halimbawa:</a:t>
            </a:r>
            <a:endParaRPr b="0" lang="en-PH" sz="1800" spc="-1" strike="noStrike">
              <a:latin typeface="Arial"/>
            </a:endParaRPr>
          </a:p>
          <a:p>
            <a:pPr marL="1440000">
              <a:lnSpc>
                <a:spcPct val="150000"/>
              </a:lnSpc>
              <a:buNone/>
            </a:pPr>
            <a:endParaRPr b="0" lang="en-PH" sz="1800" spc="-1" strike="noStrike">
              <a:latin typeface="Arial"/>
            </a:endParaRPr>
          </a:p>
          <a:p>
            <a:pPr marL="1440000">
              <a:lnSpc>
                <a:spcPct val="150000"/>
              </a:lnSpc>
              <a:buNone/>
            </a:pPr>
            <a:r>
              <a:rPr b="0" lang="en-US" sz="1800" spc="-1" strike="noStrike">
                <a:solidFill>
                  <a:srgbClr val="000000"/>
                </a:solidFill>
                <a:latin typeface="Lato"/>
                <a:ea typeface="PingFang SC"/>
              </a:rPr>
              <a:t>Malungkot si Lola kaya hindi niya makuhang ngumiti.</a:t>
            </a:r>
            <a:endParaRPr b="0" lang="en-PH" sz="1800" spc="-1" strike="noStrike">
              <a:latin typeface="Arial"/>
            </a:endParaRPr>
          </a:p>
        </p:txBody>
      </p:sp>
      <p:sp>
        <p:nvSpPr>
          <p:cNvPr id="131" name=""/>
          <p:cNvSpPr/>
          <p:nvPr/>
        </p:nvSpPr>
        <p:spPr>
          <a:xfrm>
            <a:off x="11160000" y="4043160"/>
            <a:ext cx="360" cy="360"/>
          </a:xfrm>
          <a:prstGeom prst="curvedConnector3">
            <a:avLst>
              <a:gd name="adj1" fmla="val 50000"/>
            </a:avLst>
          </a:prstGeom>
          <a:noFill/>
          <a:ln w="0">
            <a:solidFill>
              <a:srgbClr val="000000"/>
            </a:solidFill>
            <a:tailEnd len="med" type="triangle" w="med"/>
          </a:ln>
        </p:spPr>
        <p:style>
          <a:lnRef idx="0"/>
          <a:fillRef idx="0"/>
          <a:effectRef idx="0"/>
          <a:fontRef idx="minor"/>
        </p:style>
      </p:sp>
      <p:sp>
        <p:nvSpPr>
          <p:cNvPr id="132" name=""/>
          <p:cNvSpPr/>
          <p:nvPr/>
        </p:nvSpPr>
        <p:spPr>
          <a:xfrm>
            <a:off x="11160000" y="4043160"/>
            <a:ext cx="360" cy="360"/>
          </a:xfrm>
          <a:prstGeom prst="curvedConnector3">
            <a:avLst>
              <a:gd name="adj1" fmla="val 50000"/>
            </a:avLst>
          </a:prstGeom>
          <a:noFill/>
          <a:ln w="0">
            <a:solidFill>
              <a:srgbClr val="000000"/>
            </a:solidFill>
            <a:tailEnd len="med" type="triangle" w="med"/>
          </a:ln>
        </p:spPr>
        <p:style>
          <a:lnRef idx="0"/>
          <a:fillRef idx="0"/>
          <a:effectRef idx="0"/>
          <a:fontRef idx="minor"/>
        </p:style>
      </p:sp>
      <p:sp>
        <p:nvSpPr>
          <p:cNvPr id="133" name=""/>
          <p:cNvSpPr/>
          <p:nvPr/>
        </p:nvSpPr>
        <p:spPr>
          <a:xfrm>
            <a:off x="1800000" y="3060000"/>
            <a:ext cx="1079280" cy="359280"/>
          </a:xfrm>
          <a:prstGeom prst="ellipse">
            <a:avLst/>
          </a:prstGeom>
          <a:noFill/>
          <a:ln w="0">
            <a:solidFill>
              <a:srgbClr val="000000"/>
            </a:solidFill>
          </a:ln>
        </p:spPr>
        <p:style>
          <a:lnRef idx="0"/>
          <a:fillRef idx="0"/>
          <a:effectRef idx="0"/>
          <a:fontRef idx="minor"/>
        </p:style>
      </p:sp>
      <p:sp>
        <p:nvSpPr>
          <p:cNvPr id="134" name=""/>
          <p:cNvSpPr/>
          <p:nvPr/>
        </p:nvSpPr>
        <p:spPr>
          <a:xfrm>
            <a:off x="4140000" y="3060000"/>
            <a:ext cx="1259280" cy="359280"/>
          </a:xfrm>
          <a:prstGeom prst="ellipse">
            <a:avLst/>
          </a:prstGeom>
          <a:noFill/>
          <a:ln w="0">
            <a:solidFill>
              <a:srgbClr val="000000"/>
            </a:solidFill>
          </a:ln>
        </p:spPr>
        <p:style>
          <a:lnRef idx="0"/>
          <a:fillRef idx="0"/>
          <a:effectRef idx="0"/>
          <a:fontRef idx="minor"/>
        </p:style>
      </p:sp>
      <p:sp>
        <p:nvSpPr>
          <p:cNvPr id="135" name=""/>
          <p:cNvSpPr/>
          <p:nvPr/>
        </p:nvSpPr>
        <p:spPr>
          <a:xfrm>
            <a:off x="1656000" y="5076000"/>
            <a:ext cx="1439280" cy="359280"/>
          </a:xfrm>
          <a:prstGeom prst="ellipse">
            <a:avLst/>
          </a:prstGeom>
          <a:noFill/>
          <a:ln w="0">
            <a:solidFill>
              <a:srgbClr val="000000"/>
            </a:solidFill>
          </a:ln>
        </p:spPr>
        <p:style>
          <a:lnRef idx="0"/>
          <a:fillRef idx="0"/>
          <a:effectRef idx="0"/>
          <a:fontRef idx="minor"/>
        </p:style>
      </p:sp>
      <p:sp>
        <p:nvSpPr>
          <p:cNvPr id="136" name=""/>
          <p:cNvSpPr/>
          <p:nvPr/>
        </p:nvSpPr>
        <p:spPr>
          <a:xfrm>
            <a:off x="6192000" y="5076000"/>
            <a:ext cx="1079280" cy="359280"/>
          </a:xfrm>
          <a:prstGeom prst="ellipse">
            <a:avLst/>
          </a:prstGeom>
          <a:no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6"/>
          <p:cNvSpPr/>
          <p:nvPr/>
        </p:nvSpPr>
        <p:spPr>
          <a:xfrm>
            <a:off x="647280" y="193320"/>
            <a:ext cx="10332000" cy="340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1" lang="en-US" sz="1800" spc="-1" strike="noStrike">
                <a:solidFill>
                  <a:srgbClr val="000000"/>
                </a:solidFill>
                <a:latin typeface="Lato"/>
                <a:ea typeface="DejaVu Sans"/>
              </a:rPr>
              <a:t>B. DIKSIYONARYO -</a:t>
            </a:r>
            <a:r>
              <a:rPr b="0" lang="en-US" sz="1800" spc="-1" strike="noStrike">
                <a:solidFill>
                  <a:srgbClr val="000000"/>
                </a:solidFill>
                <a:latin typeface="Lato"/>
                <a:ea typeface="DejaVu Sans"/>
              </a:rPr>
              <a:t> ito ay isang aklat na naglalaman ng mga kahulugan ng mga salita. May mga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diksiyonaryo rin na naglalaman ng kasalungat ng mga salita.</a:t>
            </a:r>
            <a:br/>
            <a:endParaRPr b="0" lang="en-PH" sz="1800" spc="-1" strike="noStrike">
              <a:latin typeface="Arial"/>
            </a:endParaRPr>
          </a:p>
          <a:p>
            <a:pPr>
              <a:lnSpc>
                <a:spcPct val="100000"/>
              </a:lnSpc>
              <a:buNone/>
            </a:pPr>
            <a:r>
              <a:rPr b="1" lang="en-US" sz="1800" spc="-1" strike="noStrike">
                <a:solidFill>
                  <a:srgbClr val="000000"/>
                </a:solidFill>
                <a:latin typeface="Lato"/>
                <a:ea typeface="DejaVu Sans"/>
              </a:rPr>
              <a:t>Sa loob ng diksiyunaryo matatagpuan ang sumusunod na bahagi:</a:t>
            </a:r>
            <a:br/>
            <a:endParaRPr b="0" lang="en-PH" sz="1800" spc="-1" strike="noStrike">
              <a:latin typeface="Arial"/>
            </a:endParaRPr>
          </a:p>
          <a:p>
            <a:pPr>
              <a:lnSpc>
                <a:spcPct val="100000"/>
              </a:lnSpc>
              <a:buNone/>
            </a:pPr>
            <a:endParaRPr b="0" lang="en-PH" sz="1800" spc="-1" strike="noStrike">
              <a:latin typeface="Arial"/>
            </a:endParaRPr>
          </a:p>
        </p:txBody>
      </p:sp>
      <p:sp>
        <p:nvSpPr>
          <p:cNvPr id="138" name=""/>
          <p:cNvSpPr/>
          <p:nvPr/>
        </p:nvSpPr>
        <p:spPr>
          <a:xfrm>
            <a:off x="10980000" y="1896480"/>
            <a:ext cx="360" cy="360"/>
          </a:xfrm>
          <a:prstGeom prst="curvedConnector3">
            <a:avLst>
              <a:gd name="adj1" fmla="val 50000"/>
            </a:avLst>
          </a:prstGeom>
          <a:noFill/>
          <a:ln w="0">
            <a:solidFill>
              <a:srgbClr val="000000"/>
            </a:solidFill>
            <a:tailEnd len="med" type="triangle" w="med"/>
          </a:ln>
        </p:spPr>
        <p:style>
          <a:lnRef idx="0"/>
          <a:fillRef idx="0"/>
          <a:effectRef idx="0"/>
          <a:fontRef idx="minor"/>
        </p:style>
      </p:sp>
      <p:sp>
        <p:nvSpPr>
          <p:cNvPr id="139" name=""/>
          <p:cNvSpPr/>
          <p:nvPr/>
        </p:nvSpPr>
        <p:spPr>
          <a:xfrm>
            <a:off x="10980000" y="1896480"/>
            <a:ext cx="360" cy="360"/>
          </a:xfrm>
          <a:prstGeom prst="curvedConnector3">
            <a:avLst>
              <a:gd name="adj1" fmla="val 50000"/>
            </a:avLst>
          </a:prstGeom>
          <a:noFill/>
          <a:ln w="0">
            <a:solidFill>
              <a:srgbClr val="000000"/>
            </a:solidFill>
            <a:tailEnd len="med" type="triangle" w="med"/>
          </a:ln>
        </p:spPr>
        <p:style>
          <a:lnRef idx="0"/>
          <a:fillRef idx="0"/>
          <a:effectRef idx="0"/>
          <a:fontRef idx="minor"/>
        </p:style>
      </p:sp>
      <p:sp>
        <p:nvSpPr>
          <p:cNvPr id="140" name="PlaceHolder 5"/>
          <p:cNvSpPr/>
          <p:nvPr/>
        </p:nvSpPr>
        <p:spPr>
          <a:xfrm>
            <a:off x="1620000" y="2491560"/>
            <a:ext cx="8278560" cy="2727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Pamatnubay –</a:t>
            </a:r>
            <a:r>
              <a:rPr b="0" lang="en-PH" sz="1800" spc="-1" strike="noStrike">
                <a:solidFill>
                  <a:srgbClr val="000000"/>
                </a:solidFill>
                <a:latin typeface="Lato"/>
                <a:ea typeface="DejaVu Sans"/>
              </a:rPr>
              <a:t> may dalawang pamatnubay na salita sa bawat pahina.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Matatagpuan ito sa itaas na bahagi ng aklat. Ito ang magiging gabay mo sa paghahanap ng salita at ng kahulugan nito. Mabilis mong mahahanap ang salita dahil nakaayos ito nang paalpabeto (A–Z).</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Bahagi ng Pananalita – </a:t>
            </a:r>
            <a:r>
              <a:rPr b="0" lang="en-PH" sz="1800" spc="-1" strike="noStrike">
                <a:solidFill>
                  <a:srgbClr val="000000"/>
                </a:solidFill>
                <a:latin typeface="Lato"/>
                <a:ea typeface="DejaVu Sans"/>
              </a:rPr>
              <a:t>ito ang kategorya na kinabibilangan ng mga salita.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Maaari itong pangngalan (png), panghalip (ph), pandiwa (pd), pang-uri (pu), pang-abay (pa), pang-ukol (pl), pangatnig (ptg), at pantukoy (pty).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0980000" y="1896480"/>
            <a:ext cx="360" cy="360"/>
          </a:xfrm>
          <a:prstGeom prst="curvedConnector3">
            <a:avLst>
              <a:gd name="adj1" fmla="val 50000"/>
            </a:avLst>
          </a:prstGeom>
          <a:noFill/>
          <a:ln w="0">
            <a:solidFill>
              <a:srgbClr val="000000"/>
            </a:solidFill>
            <a:tailEnd len="med" type="triangle" w="med"/>
          </a:ln>
        </p:spPr>
        <p:style>
          <a:lnRef idx="0"/>
          <a:fillRef idx="0"/>
          <a:effectRef idx="0"/>
          <a:fontRef idx="minor"/>
        </p:style>
      </p:sp>
      <p:sp>
        <p:nvSpPr>
          <p:cNvPr id="142" name=""/>
          <p:cNvSpPr/>
          <p:nvPr/>
        </p:nvSpPr>
        <p:spPr>
          <a:xfrm>
            <a:off x="10980000" y="1896480"/>
            <a:ext cx="360" cy="360"/>
          </a:xfrm>
          <a:prstGeom prst="curvedConnector3">
            <a:avLst>
              <a:gd name="adj1" fmla="val 50000"/>
            </a:avLst>
          </a:prstGeom>
          <a:noFill/>
          <a:ln w="0">
            <a:solidFill>
              <a:srgbClr val="000000"/>
            </a:solidFill>
            <a:tailEnd len="med" type="triangle" w="med"/>
          </a:ln>
        </p:spPr>
        <p:style>
          <a:lnRef idx="0"/>
          <a:fillRef idx="0"/>
          <a:effectRef idx="0"/>
          <a:fontRef idx="minor"/>
        </p:style>
      </p:sp>
      <p:pic>
        <p:nvPicPr>
          <p:cNvPr id="143" name="" descr=""/>
          <p:cNvPicPr/>
          <p:nvPr/>
        </p:nvPicPr>
        <p:blipFill>
          <a:blip r:embed="rId1"/>
          <a:stretch/>
        </p:blipFill>
        <p:spPr>
          <a:xfrm>
            <a:off x="2340000" y="2160000"/>
            <a:ext cx="7606800" cy="2369160"/>
          </a:xfrm>
          <a:prstGeom prst="rect">
            <a:avLst/>
          </a:prstGeom>
          <a:ln w="0">
            <a:noFill/>
          </a:ln>
        </p:spPr>
      </p:pic>
      <p:sp>
        <p:nvSpPr>
          <p:cNvPr id="144" name="Title 1"/>
          <p:cNvSpPr/>
          <p:nvPr/>
        </p:nvSpPr>
        <p:spPr>
          <a:xfrm>
            <a:off x="0" y="180000"/>
            <a:ext cx="12191400" cy="23839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MGA BAHAGI NG DIKSYUNARYO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itle 7"/>
          <p:cNvSpPr/>
          <p:nvPr/>
        </p:nvSpPr>
        <p:spPr>
          <a:xfrm>
            <a:off x="1523880" y="1799640"/>
            <a:ext cx="9140400" cy="23839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612000" y="1771560"/>
            <a:ext cx="10979280" cy="4347720"/>
          </a:xfrm>
          <a:prstGeom prst="rect">
            <a:avLst/>
          </a:prstGeom>
          <a:noFill/>
          <a:ln w="0">
            <a:noFill/>
          </a:ln>
        </p:spPr>
        <p:txBody>
          <a:bodyPr lIns="90000" rIns="90000" tIns="45000" bIns="45000" anchor="t">
            <a:noAutofit/>
          </a:bodyPr>
          <a:p>
            <a:pPr>
              <a:lnSpc>
                <a:spcPct val="115000"/>
              </a:lnSpc>
              <a:buNone/>
            </a:pPr>
            <a:r>
              <a:rPr b="0" lang="en-PH" sz="1800" spc="-1" strike="noStrike">
                <a:solidFill>
                  <a:srgbClr val="000000"/>
                </a:solidFill>
                <a:latin typeface="Lato"/>
                <a:ea typeface="Arial;Arial"/>
              </a:rPr>
              <a:t>_____________1. Katiting ang dalang mangga ni Lolo, kasi kaunti ang bunga ng puno.</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rial;Arial"/>
              </a:rPr>
              <a:t>_____________2. Mataba ang asong si Bulak, hindi payat ang kaniyang katawan.</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rial;Arial"/>
              </a:rPr>
              <a:t>_____________3. Hindi ka kasi gastador, kaya natitipid mo ang baon mo.</a:t>
            </a:r>
            <a:endParaRPr b="0" lang="en-PH" sz="1800" spc="-1" strike="noStrike">
              <a:latin typeface="Arial"/>
            </a:endParaRPr>
          </a:p>
        </p:txBody>
      </p:sp>
      <p:sp>
        <p:nvSpPr>
          <p:cNvPr id="147" name="Title 2"/>
          <p:cNvSpPr/>
          <p:nvPr/>
        </p:nvSpPr>
        <p:spPr>
          <a:xfrm>
            <a:off x="578880" y="315360"/>
            <a:ext cx="10040400" cy="13039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1800" spc="-1" strike="noStrike">
                <a:solidFill>
                  <a:srgbClr val="000000"/>
                </a:solidFill>
                <a:latin typeface="Lato"/>
                <a:ea typeface="DejaVu Sans"/>
              </a:rPr>
              <a:t>I. PANUTO: </a:t>
            </a:r>
            <a:r>
              <a:rPr b="0" lang="en-US" sz="1800" spc="-1" strike="noStrike">
                <a:solidFill>
                  <a:srgbClr val="000000"/>
                </a:solidFill>
                <a:latin typeface="Lato"/>
                <a:ea typeface="DejaVu Sans"/>
              </a:rPr>
              <a:t>Isulat ang </a:t>
            </a:r>
            <a:r>
              <a:rPr b="1" lang="en-US" sz="1800" spc="-1" strike="noStrike" u="sng">
                <a:solidFill>
                  <a:srgbClr val="000000"/>
                </a:solidFill>
                <a:uFillTx/>
                <a:latin typeface="Lato"/>
                <a:ea typeface="DejaVu Sans"/>
              </a:rPr>
              <a:t>MD</a:t>
            </a:r>
            <a:r>
              <a:rPr b="0" lang="en-US" sz="1800" spc="-1" strike="noStrike">
                <a:solidFill>
                  <a:srgbClr val="000000"/>
                </a:solidFill>
                <a:latin typeface="Lato"/>
                <a:ea typeface="DejaVu Sans"/>
              </a:rPr>
              <a:t> kung ito ay magkaparehong diwa at </a:t>
            </a:r>
            <a:r>
              <a:rPr b="1" lang="en-US" sz="1800" spc="-1" strike="noStrike" u="sng">
                <a:solidFill>
                  <a:srgbClr val="000000"/>
                </a:solidFill>
                <a:uFillTx/>
                <a:latin typeface="Lato"/>
                <a:ea typeface="DejaVu Sans"/>
              </a:rPr>
              <a:t>DMD</a:t>
            </a:r>
            <a:r>
              <a:rPr b="0" lang="en-US" sz="1800" spc="-1" strike="noStrike">
                <a:solidFill>
                  <a:srgbClr val="000000"/>
                </a:solidFill>
                <a:latin typeface="Lato"/>
                <a:ea typeface="DejaVu Sans"/>
              </a:rPr>
              <a:t> naman kung hindi magkapareho ang diwa. Isulat sa kuwaderno ang iyong mga sagot. </a:t>
            </a:r>
            <a:endParaRPr b="0" lang="en-PH" sz="1800" spc="-1" strike="noStrike">
              <a:latin typeface="Arial"/>
            </a:endParaRPr>
          </a:p>
        </p:txBody>
      </p:sp>
      <p:sp>
        <p:nvSpPr>
          <p:cNvPr id="148" name=""/>
          <p:cNvSpPr/>
          <p:nvPr/>
        </p:nvSpPr>
        <p:spPr>
          <a:xfrm>
            <a:off x="2268000" y="1800000"/>
            <a:ext cx="899280" cy="359280"/>
          </a:xfrm>
          <a:prstGeom prst="ellipse">
            <a:avLst/>
          </a:prstGeom>
          <a:noFill/>
          <a:ln w="0">
            <a:solidFill>
              <a:srgbClr val="000000"/>
            </a:solidFill>
          </a:ln>
        </p:spPr>
        <p:style>
          <a:lnRef idx="0"/>
          <a:fillRef idx="0"/>
          <a:effectRef idx="0"/>
          <a:fontRef idx="minor"/>
        </p:style>
      </p:sp>
      <p:sp>
        <p:nvSpPr>
          <p:cNvPr id="149" name=""/>
          <p:cNvSpPr/>
          <p:nvPr/>
        </p:nvSpPr>
        <p:spPr>
          <a:xfrm>
            <a:off x="6300000" y="1843560"/>
            <a:ext cx="719280" cy="359280"/>
          </a:xfrm>
          <a:prstGeom prst="ellipse">
            <a:avLst/>
          </a:prstGeom>
          <a:noFill/>
          <a:ln w="0">
            <a:solidFill>
              <a:srgbClr val="000000"/>
            </a:solidFill>
          </a:ln>
        </p:spPr>
        <p:style>
          <a:lnRef idx="0"/>
          <a:fillRef idx="0"/>
          <a:effectRef idx="0"/>
          <a:fontRef idx="minor"/>
        </p:style>
      </p:sp>
      <p:sp>
        <p:nvSpPr>
          <p:cNvPr id="150" name=""/>
          <p:cNvSpPr/>
          <p:nvPr/>
        </p:nvSpPr>
        <p:spPr>
          <a:xfrm>
            <a:off x="2228040" y="2434680"/>
            <a:ext cx="899280" cy="359280"/>
          </a:xfrm>
          <a:prstGeom prst="ellipse">
            <a:avLst/>
          </a:prstGeom>
          <a:noFill/>
          <a:ln w="0">
            <a:solidFill>
              <a:srgbClr val="000000"/>
            </a:solidFill>
          </a:ln>
        </p:spPr>
        <p:style>
          <a:lnRef idx="0"/>
          <a:fillRef idx="0"/>
          <a:effectRef idx="0"/>
          <a:fontRef idx="minor"/>
        </p:style>
      </p:sp>
      <p:sp>
        <p:nvSpPr>
          <p:cNvPr id="151" name=""/>
          <p:cNvSpPr/>
          <p:nvPr/>
        </p:nvSpPr>
        <p:spPr>
          <a:xfrm>
            <a:off x="5544000" y="2484000"/>
            <a:ext cx="719280" cy="359280"/>
          </a:xfrm>
          <a:prstGeom prst="ellipse">
            <a:avLst/>
          </a:prstGeom>
          <a:noFill/>
          <a:ln w="0">
            <a:solidFill>
              <a:srgbClr val="000000"/>
            </a:solidFill>
          </a:ln>
        </p:spPr>
        <p:style>
          <a:lnRef idx="0"/>
          <a:fillRef idx="0"/>
          <a:effectRef idx="0"/>
          <a:fontRef idx="minor"/>
        </p:style>
      </p:sp>
      <p:sp>
        <p:nvSpPr>
          <p:cNvPr id="152" name=""/>
          <p:cNvSpPr/>
          <p:nvPr/>
        </p:nvSpPr>
        <p:spPr>
          <a:xfrm>
            <a:off x="2124000" y="3096000"/>
            <a:ext cx="2339280" cy="359280"/>
          </a:xfrm>
          <a:prstGeom prst="ellipse">
            <a:avLst/>
          </a:prstGeom>
          <a:noFill/>
          <a:ln w="0">
            <a:solidFill>
              <a:srgbClr val="000000"/>
            </a:solidFill>
          </a:ln>
        </p:spPr>
        <p:style>
          <a:lnRef idx="0"/>
          <a:fillRef idx="0"/>
          <a:effectRef idx="0"/>
          <a:fontRef idx="minor"/>
        </p:style>
      </p:sp>
      <p:sp>
        <p:nvSpPr>
          <p:cNvPr id="153" name=""/>
          <p:cNvSpPr/>
          <p:nvPr/>
        </p:nvSpPr>
        <p:spPr>
          <a:xfrm>
            <a:off x="5004000" y="3096000"/>
            <a:ext cx="1079280" cy="359280"/>
          </a:xfrm>
          <a:prstGeom prst="ellipse">
            <a:avLst/>
          </a:prstGeom>
          <a:noFill/>
          <a:ln w="0">
            <a:solidFill>
              <a:srgbClr val="000000"/>
            </a:solidFill>
          </a:ln>
        </p:spPr>
        <p:style>
          <a:lnRef idx="0"/>
          <a:fillRef idx="0"/>
          <a:effectRef idx="0"/>
          <a:fontRef idx="minor"/>
        </p:style>
      </p:sp>
      <p:sp>
        <p:nvSpPr>
          <p:cNvPr id="154" name=""/>
          <p:cNvSpPr/>
          <p:nvPr/>
        </p:nvSpPr>
        <p:spPr>
          <a:xfrm>
            <a:off x="564840" y="3960000"/>
            <a:ext cx="8794440" cy="1735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1800" spc="-1" strike="noStrike">
                <a:solidFill>
                  <a:srgbClr val="000000"/>
                </a:solidFill>
                <a:latin typeface="Lato"/>
                <a:ea typeface="DejaVu Sans"/>
              </a:rPr>
              <a:t>II. PANUTO: </a:t>
            </a:r>
            <a:r>
              <a:rPr b="0" lang="en-US" sz="1800" spc="-1" strike="noStrike">
                <a:solidFill>
                  <a:srgbClr val="000000"/>
                </a:solidFill>
                <a:latin typeface="Lato"/>
                <a:ea typeface="DejaVu Sans"/>
              </a:rPr>
              <a:t>Tingnan mo ang pahina ng isang diksiyonaryo sa kanan. Hanapin ang kahulugan ng mga salita sa bawat bilang. Magpatulong sa kasamang nakatatanda sa paghahanap ng mga salita. Isulat ang kahulugang natagpuan sa iyong kuwaderno.</a:t>
            </a:r>
            <a:endParaRPr b="0" lang="en-PH" sz="1800" spc="-1" strike="noStrike">
              <a:latin typeface="Arial"/>
            </a:endParaRPr>
          </a:p>
          <a:p>
            <a:pPr>
              <a:lnSpc>
                <a:spcPct val="100000"/>
              </a:lnSpc>
              <a:buNone/>
            </a:pPr>
            <a:endParaRPr b="0" lang="en-PH" sz="1800" spc="-1" strike="noStrike">
              <a:latin typeface="Arial"/>
            </a:endParaRPr>
          </a:p>
          <a:p>
            <a:pPr marL="720000">
              <a:lnSpc>
                <a:spcPct val="100000"/>
              </a:lnSpc>
              <a:buNone/>
            </a:pPr>
            <a:r>
              <a:rPr b="0" lang="en-US" sz="1800" spc="-1" strike="noStrike">
                <a:solidFill>
                  <a:srgbClr val="000000"/>
                </a:solidFill>
                <a:latin typeface="Lato"/>
                <a:ea typeface="DejaVu Sans"/>
              </a:rPr>
              <a:t>4. usbong</a:t>
            </a:r>
            <a:endParaRPr b="0" lang="en-PH" sz="1800" spc="-1" strike="noStrike">
              <a:latin typeface="Arial"/>
            </a:endParaRPr>
          </a:p>
          <a:p>
            <a:pPr marL="720000">
              <a:lnSpc>
                <a:spcPct val="100000"/>
              </a:lnSpc>
              <a:buNone/>
            </a:pPr>
            <a:r>
              <a:rPr b="0" lang="en-US" sz="1800" spc="-1" strike="noStrike">
                <a:solidFill>
                  <a:srgbClr val="000000"/>
                </a:solidFill>
                <a:latin typeface="Lato"/>
                <a:ea typeface="DejaVu Sans"/>
              </a:rPr>
              <a:t>5. uyayi</a:t>
            </a:r>
            <a:endParaRPr b="0" lang="en-PH" sz="1800" spc="-1" strike="noStrike">
              <a:latin typeface="Arial"/>
            </a:endParaRPr>
          </a:p>
        </p:txBody>
      </p:sp>
      <p:pic>
        <p:nvPicPr>
          <p:cNvPr id="155" name="" descr=""/>
          <p:cNvPicPr/>
          <p:nvPr/>
        </p:nvPicPr>
        <p:blipFill>
          <a:blip r:embed="rId1"/>
          <a:stretch/>
        </p:blipFill>
        <p:spPr>
          <a:xfrm>
            <a:off x="8974080" y="3060000"/>
            <a:ext cx="3152160" cy="3029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itle 3"/>
          <p:cNvSpPr/>
          <p:nvPr/>
        </p:nvSpPr>
        <p:spPr>
          <a:xfrm>
            <a:off x="-1620000" y="0"/>
            <a:ext cx="9140400" cy="23839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SUSI SA PAGWAWASTO:</a:t>
            </a:r>
            <a:endParaRPr b="0" lang="en-PH" sz="3600" spc="-1" strike="noStrike">
              <a:latin typeface="Arial"/>
            </a:endParaRPr>
          </a:p>
        </p:txBody>
      </p:sp>
      <p:sp>
        <p:nvSpPr>
          <p:cNvPr id="157" name="Title 4"/>
          <p:cNvSpPr/>
          <p:nvPr/>
        </p:nvSpPr>
        <p:spPr>
          <a:xfrm>
            <a:off x="-1620000" y="1440000"/>
            <a:ext cx="11339280" cy="2159280"/>
          </a:xfrm>
          <a:prstGeom prst="rect">
            <a:avLst/>
          </a:prstGeom>
          <a:noFill/>
          <a:ln w="0">
            <a:noFill/>
          </a:ln>
        </p:spPr>
        <p:style>
          <a:lnRef idx="0"/>
          <a:fillRef idx="0"/>
          <a:effectRef idx="0"/>
          <a:fontRef idx="minor"/>
        </p:style>
        <p:txBody>
          <a:bodyPr lIns="90000" rIns="90000" tIns="45000" bIns="45000" anchor="ctr">
            <a:normAutofit/>
          </a:bodyPr>
          <a:p>
            <a:pPr marL="4680000">
              <a:lnSpc>
                <a:spcPct val="90000"/>
              </a:lnSpc>
              <a:buNone/>
            </a:pPr>
            <a:r>
              <a:rPr b="0" lang="en-US" sz="1800" spc="-1" strike="noStrike">
                <a:solidFill>
                  <a:srgbClr val="000000"/>
                </a:solidFill>
                <a:latin typeface="Lato"/>
                <a:ea typeface="DejaVu Sans"/>
              </a:rPr>
              <a:t>1. MD </a:t>
            </a:r>
            <a:endParaRPr b="0" lang="en-PH" sz="1800" spc="-1" strike="noStrike">
              <a:latin typeface="Arial"/>
            </a:endParaRPr>
          </a:p>
          <a:p>
            <a:pPr marL="4680000">
              <a:lnSpc>
                <a:spcPct val="90000"/>
              </a:lnSpc>
              <a:buNone/>
            </a:pPr>
            <a:r>
              <a:rPr b="0" lang="en-US" sz="1800" spc="-1" strike="noStrike">
                <a:solidFill>
                  <a:srgbClr val="000000"/>
                </a:solidFill>
                <a:latin typeface="Lato"/>
                <a:ea typeface="DejaVu Sans"/>
              </a:rPr>
              <a:t>2. DMD</a:t>
            </a:r>
            <a:endParaRPr b="0" lang="en-PH" sz="1800" spc="-1" strike="noStrike">
              <a:latin typeface="Arial"/>
            </a:endParaRPr>
          </a:p>
          <a:p>
            <a:pPr marL="4680000">
              <a:lnSpc>
                <a:spcPct val="90000"/>
              </a:lnSpc>
              <a:buNone/>
            </a:pPr>
            <a:r>
              <a:rPr b="0" lang="en-US" sz="1800" spc="-1" strike="noStrike">
                <a:solidFill>
                  <a:srgbClr val="000000"/>
                </a:solidFill>
                <a:latin typeface="Lato"/>
                <a:ea typeface="DejaVu Sans"/>
              </a:rPr>
              <a:t>3. MD</a:t>
            </a:r>
            <a:endParaRPr b="0" lang="en-PH" sz="1800" spc="-1" strike="noStrike">
              <a:latin typeface="Arial"/>
            </a:endParaRPr>
          </a:p>
          <a:p>
            <a:pPr marL="4680000">
              <a:lnSpc>
                <a:spcPct val="90000"/>
              </a:lnSpc>
              <a:buNone/>
            </a:pPr>
            <a:r>
              <a:rPr b="0" lang="en-US" sz="1800" spc="-1" strike="noStrike">
                <a:solidFill>
                  <a:srgbClr val="000000"/>
                </a:solidFill>
                <a:latin typeface="Lato"/>
                <a:ea typeface="DejaVu Sans"/>
              </a:rPr>
              <a:t>4. talbos, buko, sibol, suwi, murang dahon</a:t>
            </a:r>
            <a:endParaRPr b="0" lang="en-PH" sz="1800" spc="-1" strike="noStrike">
              <a:latin typeface="Arial"/>
            </a:endParaRPr>
          </a:p>
          <a:p>
            <a:pPr marL="4680000">
              <a:lnSpc>
                <a:spcPct val="100000"/>
              </a:lnSpc>
              <a:buNone/>
            </a:pPr>
            <a:r>
              <a:rPr b="0" lang="en-US" sz="1800" spc="-1" strike="noStrike">
                <a:solidFill>
                  <a:srgbClr val="000000"/>
                </a:solidFill>
                <a:latin typeface="Lato"/>
                <a:ea typeface="DejaVu Sans"/>
              </a:rPr>
              <a:t>5. paghele sa bata, pagpapatulog ng sanggol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943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2023-07-10T12:54:40Z</dcterms:modified>
  <cp:revision>59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