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2760" cy="68486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9640" cy="27896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5080" cy="38530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5080" cy="3747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2760" cy="6256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1200" cy="9612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5280" cy="10252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2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3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7080" cy="337536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3600000" y="2702880"/>
            <a:ext cx="8110800" cy="39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Ž_x005F_x0010_éþ"/>
              </a:rPr>
              <a:t>Personal Pronouns in Sentences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Box 7"/>
          <p:cNvSpPr/>
          <p:nvPr/>
        </p:nvSpPr>
        <p:spPr>
          <a:xfrm>
            <a:off x="1008000" y="648000"/>
            <a:ext cx="9898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Ž_x005F_x0010_éþ"/>
              </a:rPr>
              <a:t>Personal Pronouns in Sentences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1260000" y="1620000"/>
            <a:ext cx="9451800" cy="141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Example 3: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Gresha went with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her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2160000" y="2376000"/>
            <a:ext cx="8818920" cy="141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The personal pronoun her is the object of the preposition  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 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with.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1260000" y="3629160"/>
            <a:ext cx="9718920" cy="389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An important point to remember when using pronouns is to make sure the pronoun matches its antecedent. An </a:t>
            </a:r>
            <a:r>
              <a:rPr b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antecedent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is a word used earlier in a sentence. It is what a pronoun refers to.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Box 8"/>
          <p:cNvSpPr/>
          <p:nvPr/>
        </p:nvSpPr>
        <p:spPr>
          <a:xfrm>
            <a:off x="1081080" y="621720"/>
            <a:ext cx="9898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Ž_x005F_x0010_éþ"/>
              </a:rPr>
              <a:t>Personal Pronouns in Sentences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1080000" y="1620000"/>
            <a:ext cx="10078920" cy="186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 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The pronoun should match the gender and the number of the noun you are replacing.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1080000" y="2880000"/>
            <a:ext cx="10079640" cy="541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If the word the pronoun refers to is singular, the pronoun must be singular; if the word is plural, the pronoun must be plural. Furthermore, if the word is masculine in gender, the pronoun must be masculine; if the word is feminine, the pronoun must be feminine. This will ensure that what you are communicating is clear and exact.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9"/>
          <p:cNvSpPr/>
          <p:nvPr/>
        </p:nvSpPr>
        <p:spPr>
          <a:xfrm>
            <a:off x="1441080" y="540000"/>
            <a:ext cx="9898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Ž_x005F_x0010_éþ"/>
              </a:rPr>
              <a:t>Personal Pronouns in Sentences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2160000" y="2395080"/>
            <a:ext cx="8458920" cy="141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Maria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has not been to Bulacan, but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she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will be going there soon.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1260000" y="1626120"/>
            <a:ext cx="4138920" cy="53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Example: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1261800" y="3679560"/>
            <a:ext cx="9717120" cy="190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In the sentence,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she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is the personal pronoun.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Maria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is its antecedent. The pronoun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she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refers to Maria. Since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Maria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is a singular, female noun, then the appropriate pronoun to replace it with is she.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11"/>
          <p:cNvSpPr/>
          <p:nvPr/>
        </p:nvSpPr>
        <p:spPr>
          <a:xfrm>
            <a:off x="1261080" y="288000"/>
            <a:ext cx="9898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Ž_x005F_x0010_éþ"/>
              </a:rPr>
              <a:t>Personal Pronouns in Sentences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68" name=""/>
          <p:cNvSpPr/>
          <p:nvPr/>
        </p:nvSpPr>
        <p:spPr>
          <a:xfrm>
            <a:off x="900000" y="1152000"/>
            <a:ext cx="10439640" cy="275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c9211e"/>
                </a:solidFill>
                <a:latin typeface="Lato"/>
                <a:ea typeface="DejaVu Sans"/>
              </a:rPr>
              <a:t>Activity 1</a:t>
            </a:r>
            <a:endParaRPr b="0" lang="en-PH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A. Read each sentence. Give the correct pronoun that can replace the underlined noun. See the given example for your answers.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69" name=""/>
          <p:cNvSpPr/>
          <p:nvPr/>
        </p:nvSpPr>
        <p:spPr>
          <a:xfrm>
            <a:off x="1380240" y="2520000"/>
            <a:ext cx="8303400" cy="186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Example: </a:t>
            </a:r>
            <a:r>
              <a:rPr b="0" lang="en-PH" sz="26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Lucy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is preparing for her exams tomorrow.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Answer:   She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70" name=""/>
          <p:cNvSpPr/>
          <p:nvPr/>
        </p:nvSpPr>
        <p:spPr>
          <a:xfrm>
            <a:off x="864000" y="3564000"/>
            <a:ext cx="9421920" cy="230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0" lang="en-PH" sz="26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Martin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decided to join the fundraising drive.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0" lang="en-PH" sz="26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Mr. and Mrs. Ramos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went to the festival instead.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0" lang="en-PH" sz="26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Jennie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cannot decide where to go.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4. What can make </a:t>
            </a:r>
            <a:r>
              <a:rPr b="0" lang="en-PH" sz="26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your heart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happy?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5. Is it the fun at the festival or sharing time with the </a:t>
            </a:r>
            <a:r>
              <a:rPr b="0" lang="en-PH" sz="26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children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?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"/>
          <p:cNvSpPr/>
          <p:nvPr/>
        </p:nvSpPr>
        <p:spPr>
          <a:xfrm>
            <a:off x="1341360" y="1800000"/>
            <a:ext cx="5318280" cy="703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c9211e"/>
                </a:solidFill>
                <a:latin typeface="Lato"/>
                <a:ea typeface="DejaVu Sans"/>
              </a:rPr>
              <a:t>Answer Key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1. He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2. They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3. She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4. it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5. them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72" name="TextBox 10"/>
          <p:cNvSpPr/>
          <p:nvPr/>
        </p:nvSpPr>
        <p:spPr>
          <a:xfrm>
            <a:off x="1260000" y="720000"/>
            <a:ext cx="9898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Ž_x005F_x0010_éþ"/>
              </a:rPr>
              <a:t>Personal Pronouns in Sentences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900000" y="3868200"/>
            <a:ext cx="10279440" cy="13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1009080" y="4140000"/>
            <a:ext cx="10170360" cy="243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Personal pronouns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NWàþ"/>
              </a:rPr>
              <a:t>represent specific people and things. Awkward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repetitions of nouns in sentences are avoided through them.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956880" y="1980000"/>
            <a:ext cx="10222560" cy="205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The word that can be used as a substitute for a noun is called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pronoun.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The proper use of pronouns respects people’s identities and genders. Pronouns can make the message in sentences clearer.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8" name="TextBox 2"/>
          <p:cNvSpPr/>
          <p:nvPr/>
        </p:nvSpPr>
        <p:spPr>
          <a:xfrm>
            <a:off x="1116360" y="806760"/>
            <a:ext cx="9898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Ž_x005F_x0010_éþ"/>
              </a:rPr>
              <a:t>Personal Pronouns in Sentences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"/>
          <p:cNvSpPr/>
          <p:nvPr/>
        </p:nvSpPr>
        <p:spPr>
          <a:xfrm>
            <a:off x="900360" y="1080000"/>
            <a:ext cx="9898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Ž_x005F_x0010_éþ"/>
              </a:rPr>
              <a:t>Personal Pronouns in Sentences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900000" y="3825000"/>
            <a:ext cx="10262880" cy="319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The challenge in dealing with personal pronouns is that they change depending on how they are used in sentences. The given table shows the different personal pronouns.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900000" y="2275560"/>
            <a:ext cx="10258920" cy="186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Personal pronouns take the place of the name of a person, place,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or thing.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"/>
          <p:cNvGraphicFramePr/>
          <p:nvPr/>
        </p:nvGraphicFramePr>
        <p:xfrm>
          <a:off x="1200600" y="1279800"/>
          <a:ext cx="9741960" cy="5335200"/>
        </p:xfrm>
        <a:graphic>
          <a:graphicData uri="http://schemas.openxmlformats.org/drawingml/2006/table">
            <a:tbl>
              <a:tblPr/>
              <a:tblGrid>
                <a:gridCol w="1873440"/>
                <a:gridCol w="2049480"/>
                <a:gridCol w="3147120"/>
                <a:gridCol w="1265040"/>
                <a:gridCol w="1407240"/>
              </a:tblGrid>
              <a:tr h="1098360">
                <a:tc rowSpan="2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283"/>
                        </a:spcBef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Number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3"/>
                        </a:spcBef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(How many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3"/>
                        </a:spcBef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people are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3"/>
                        </a:spcBef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talking?)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283"/>
                        </a:spcBef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Person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3"/>
                        </a:spcBef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(Who is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3"/>
                        </a:spcBef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talking?)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Gender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283"/>
                        </a:spcBef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Case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3"/>
                        </a:spcBef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(How is the pronoun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3"/>
                        </a:spcBef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used in the sentence?)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988200">
                <a:tc vMerge="1"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283"/>
                        </a:spcBef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Subject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283"/>
                        </a:spcBef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Object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5000">
                <a:tc rowSpan="5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Singular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1st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masculine/feminine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I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me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1400">
                <a:tc vMerge="1"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2nd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masculine/feminine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you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you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0320">
                <a:tc vMerge="1"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 rowSpan="3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3rd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masculine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he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him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0320">
                <a:tc vMerge="1"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feminine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she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her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0320">
                <a:tc vMerge="1"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neuter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it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it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3" name="TextBox 12"/>
          <p:cNvSpPr/>
          <p:nvPr/>
        </p:nvSpPr>
        <p:spPr>
          <a:xfrm>
            <a:off x="1080000" y="360000"/>
            <a:ext cx="9898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Ž_x005F_x0010_éþ"/>
              </a:rPr>
              <a:t>Personal Pronouns in Sentences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3"/>
          <p:cNvSpPr/>
          <p:nvPr/>
        </p:nvSpPr>
        <p:spPr>
          <a:xfrm>
            <a:off x="1260000" y="801720"/>
            <a:ext cx="9898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Ž_x005F_x0010_éþ"/>
              </a:rPr>
              <a:t>Personal Pronouns in Sentences</a:t>
            </a:r>
            <a:endParaRPr b="0" lang="en-PH" sz="3600" spc="-1" strike="noStrike">
              <a:latin typeface="Arial"/>
            </a:endParaRPr>
          </a:p>
        </p:txBody>
      </p:sp>
      <p:graphicFrame>
        <p:nvGraphicFramePr>
          <p:cNvPr id="135" name=""/>
          <p:cNvGraphicFramePr/>
          <p:nvPr/>
        </p:nvGraphicFramePr>
        <p:xfrm>
          <a:off x="1051200" y="2296800"/>
          <a:ext cx="9856800" cy="2743200"/>
        </p:xfrm>
        <a:graphic>
          <a:graphicData uri="http://schemas.openxmlformats.org/drawingml/2006/table">
            <a:tbl>
              <a:tblPr/>
              <a:tblGrid>
                <a:gridCol w="1970640"/>
                <a:gridCol w="1970640"/>
                <a:gridCol w="2989080"/>
                <a:gridCol w="1164960"/>
                <a:gridCol w="1761480"/>
              </a:tblGrid>
              <a:tr h="914040">
                <a:tc rowSpan="3"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Plural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1st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masculine/feminine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we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us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14040">
                <a:tc vMerge="1"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2nd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masculine/feminine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marL="216000" indent="-21600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PH" sz="1800" spc="-1" strike="noStrike">
                          <a:latin typeface="Lato"/>
                        </a:rPr>
                        <a:t>you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marL="216000" indent="-21600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PH" sz="1800" spc="-1" strike="noStrike">
                          <a:latin typeface="Lato"/>
                        </a:rPr>
                        <a:t>you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15120">
                <a:tc vMerge="1"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3rd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masculine/feminine/neuter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marL="216000" indent="-21600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PH" sz="1800" spc="-1" strike="noStrike">
                          <a:latin typeface="Lato"/>
                        </a:rPr>
                        <a:t>they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marL="216000" indent="-21600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PH" sz="1800" spc="-1" strike="noStrike">
                          <a:latin typeface="Lato"/>
                        </a:rPr>
                        <a:t>them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3"/>
          <p:cNvSpPr/>
          <p:nvPr/>
        </p:nvSpPr>
        <p:spPr>
          <a:xfrm>
            <a:off x="1261080" y="502920"/>
            <a:ext cx="98985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Personal Pronouns in Sentences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1268640" y="1423080"/>
            <a:ext cx="9530280" cy="141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Based on the table, personal pronouns can be: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6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1268640" y="2196000"/>
            <a:ext cx="4026600" cy="56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1. Singular or Plural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1711440" y="2844000"/>
            <a:ext cx="9267480" cy="452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a. Singular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I am alone.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Dana invited </a:t>
            </a:r>
            <a:r>
              <a:rPr b="0" lang="en-PH" sz="26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me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to the festival.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You helped a lot.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She danced at the celebration.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4500000" y="4428000"/>
            <a:ext cx="540000" cy="3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"/>
          <p:cNvSpPr/>
          <p:nvPr/>
        </p:nvSpPr>
        <p:spPr>
          <a:xfrm>
            <a:off x="4500000" y="4680000"/>
            <a:ext cx="540000" cy="3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"/>
          <p:cNvSpPr/>
          <p:nvPr/>
        </p:nvSpPr>
        <p:spPr>
          <a:xfrm>
            <a:off x="1711440" y="4788000"/>
            <a:ext cx="7287480" cy="230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b. Plural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We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will work on this.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They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came to help.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4"/>
          <p:cNvSpPr/>
          <p:nvPr/>
        </p:nvSpPr>
        <p:spPr>
          <a:xfrm>
            <a:off x="1080000" y="540000"/>
            <a:ext cx="98985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Personal Pronouns in Sentences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1080000" y="1446480"/>
            <a:ext cx="10078920" cy="99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2. Categorized by Person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1548000" y="2160000"/>
            <a:ext cx="9538920" cy="275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a.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Second Person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personal pronoun you (singular/plural)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represents those to whom the message is addressed.</a:t>
            </a:r>
            <a:endParaRPr b="0" lang="en-PH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b.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First Person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personal pronouns I and we represent the       </a:t>
            </a:r>
            <a:endParaRPr b="0" lang="en-PH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speakers or those who are speaking.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1584000" y="4140000"/>
            <a:ext cx="9718920" cy="319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c.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Third Person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personal pronouns he, she, it, and they 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represent everybody else who is not speaking or those who 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are not being addressed.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5"/>
          <p:cNvSpPr/>
          <p:nvPr/>
        </p:nvSpPr>
        <p:spPr>
          <a:xfrm>
            <a:off x="1080360" y="360000"/>
            <a:ext cx="98985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Personal Pronouns in Sentences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1080000" y="1279080"/>
            <a:ext cx="9898920" cy="141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3. Used as Subjects of Verbs or Objects of the Verb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1512000" y="1881000"/>
            <a:ext cx="9466920" cy="319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a.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Subjective personal pronouns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or subjects of the verbs     are: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I, you, he, she, it, we,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and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they.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Example: </a:t>
            </a:r>
            <a:r>
              <a:rPr b="0" lang="en-PH" sz="26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It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is a fun event!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6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They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enjoyed the activities.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1512000" y="4304160"/>
            <a:ext cx="9646920" cy="275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b.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Objective personal pronouns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are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me, you, him, her, it,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    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 us,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and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them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. They are usually found in the predicate part of       the sentence.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6"/>
          <p:cNvSpPr/>
          <p:nvPr/>
        </p:nvSpPr>
        <p:spPr>
          <a:xfrm>
            <a:off x="1080360" y="648000"/>
            <a:ext cx="98985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Personal Pronouns in Sentences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1150920" y="1440000"/>
            <a:ext cx="10008000" cy="12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Example 1: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Joey helped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him.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1800000" y="2340000"/>
            <a:ext cx="9178920" cy="146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The personal pronoun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him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is used as a direct object.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The    direct object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answers the question,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whom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did Joey       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 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help?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1188000" y="3979080"/>
            <a:ext cx="10618920" cy="55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Example 2: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Mother gave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them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the donation.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1836000" y="4699080"/>
            <a:ext cx="8998920" cy="141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The personal pronoun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them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is the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indirect object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. It       answers the question,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for whom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or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to whom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?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2023-07-19T17:30:13Z</dcterms:modified>
  <cp:revision>73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