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2.png" ContentType="image/png"/>
  <Override PartName="/ppt/media/image7.png" ContentType="image/png"/>
  <Override PartName="/ppt/media/image10.png" ContentType="image/png"/>
  <Override PartName="/ppt/media/image9.png" ContentType="image/png"/>
  <Override PartName="/ppt/media/image8.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0520" cy="683640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7400" cy="2777400"/>
          </a:xfrm>
          <a:prstGeom prst="rect">
            <a:avLst/>
          </a:prstGeom>
          <a:ln w="0">
            <a:noFill/>
          </a:ln>
        </p:spPr>
      </p:pic>
      <p:sp>
        <p:nvSpPr>
          <p:cNvPr id="2" name="Rectangle 5"/>
          <p:cNvSpPr/>
          <p:nvPr/>
        </p:nvSpPr>
        <p:spPr>
          <a:xfrm>
            <a:off x="3487320" y="1475280"/>
            <a:ext cx="8682840" cy="384084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2840" cy="36252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0520" cy="613440"/>
          </a:xfrm>
          <a:prstGeom prst="rect">
            <a:avLst/>
          </a:prstGeom>
          <a:ln w="0">
            <a:noFill/>
          </a:ln>
        </p:spPr>
      </p:pic>
      <p:sp>
        <p:nvSpPr>
          <p:cNvPr id="43" name="Rectangle 7"/>
          <p:cNvSpPr/>
          <p:nvPr/>
        </p:nvSpPr>
        <p:spPr>
          <a:xfrm>
            <a:off x="10868760" y="0"/>
            <a:ext cx="948960" cy="94896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3040" cy="1013040"/>
          </a:xfrm>
          <a:prstGeom prst="rect">
            <a:avLst/>
          </a:prstGeom>
          <a:ln w="0">
            <a:noFill/>
          </a:ln>
        </p:spPr>
      </p:pic>
      <p:sp>
        <p:nvSpPr>
          <p:cNvPr id="45" name="TextBox 9"/>
          <p:cNvSpPr/>
          <p:nvPr/>
        </p:nvSpPr>
        <p:spPr>
          <a:xfrm>
            <a:off x="185400" y="6362280"/>
            <a:ext cx="4670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17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4840" cy="33631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hyperlink" Target="http://www.hawaii.edu/lipino/Related%20Material%20Pages/Pamilyang%20Pilipino/Pamilyang%20Pilipino.html" TargetMode="External"/><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755800"/>
            <a:ext cx="827892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Arial"/>
              </a:rPr>
              <a:t>Matatag Na Pamilya</a:t>
            </a:r>
            <a:endParaRPr b="0" lang="en-PH" sz="3600" spc="-1" strike="noStrike">
              <a:latin typeface="Arial"/>
            </a:endParaRPr>
          </a:p>
          <a:p>
            <a:pPr algn="ctr">
              <a:lnSpc>
                <a:spcPct val="100000"/>
              </a:lnSpc>
              <a:buNone/>
            </a:pPr>
            <a:r>
              <a:rPr b="0" lang="en-US" sz="3600" spc="-1" strike="noStrike">
                <a:solidFill>
                  <a:srgbClr val="ffffff"/>
                </a:solidFill>
                <a:latin typeface="Montserrat"/>
                <a:ea typeface="Arial;Arial"/>
              </a:rPr>
              <a:t>(Panghalip Panao)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360000" y="485640"/>
            <a:ext cx="5327280" cy="7736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Narito ang maikling halimbawa:</a:t>
            </a:r>
            <a:endParaRPr b="0" lang="en-PH" sz="2800" spc="-1" strike="noStrike">
              <a:latin typeface="Arial"/>
            </a:endParaRPr>
          </a:p>
        </p:txBody>
      </p:sp>
      <p:graphicFrame>
        <p:nvGraphicFramePr>
          <p:cNvPr id="139" name=""/>
          <p:cNvGraphicFramePr/>
          <p:nvPr/>
        </p:nvGraphicFramePr>
        <p:xfrm>
          <a:off x="552240" y="1721520"/>
          <a:ext cx="10831680" cy="2550240"/>
        </p:xfrm>
        <a:graphic>
          <a:graphicData uri="http://schemas.openxmlformats.org/drawingml/2006/table">
            <a:tbl>
              <a:tblPr/>
              <a:tblGrid>
                <a:gridCol w="10832040"/>
              </a:tblGrid>
              <a:tr h="567360">
                <a:tc>
                  <a:txBody>
                    <a:bodyPr lIns="90000" rIns="90000" anchor="t">
                      <a:noAutofit/>
                    </a:bodyPr>
                    <a:p>
                      <a:pPr>
                        <a:lnSpc>
                          <a:spcPct val="100000"/>
                        </a:lnSpc>
                        <a:buNone/>
                      </a:pPr>
                      <a:r>
                        <a:rPr b="0" lang="en-PH" sz="2600" spc="-1" strike="noStrike">
                          <a:latin typeface="Lato"/>
                        </a:rPr>
                        <a:t>Paksa: Estruktura ng Pamilyang Pilipino</a:t>
                      </a:r>
                      <a:endParaRPr b="0" lang="en-PH" sz="26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de7"/>
                    </a:solidFill>
                  </a:tcPr>
                </a:tc>
              </a:tr>
              <a:tr h="557640">
                <a:tc>
                  <a:txBody>
                    <a:bodyPr lIns="90000" rIns="90000" anchor="t">
                      <a:noAutofit/>
                    </a:bodyPr>
                    <a:p>
                      <a:pPr algn="ctr">
                        <a:lnSpc>
                          <a:spcPct val="100000"/>
                        </a:lnSpc>
                        <a:buNone/>
                      </a:pPr>
                      <a:r>
                        <a:rPr b="1" lang="en-PH" sz="2600" spc="-1" strike="noStrike">
                          <a:latin typeface="Lato"/>
                        </a:rPr>
                        <a:t>Pormal</a:t>
                      </a:r>
                      <a:endParaRPr b="0" lang="en-PH" sz="26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de7"/>
                    </a:solidFill>
                  </a:tcPr>
                </a:tc>
              </a:tr>
              <a:tr h="1425600">
                <a:tc>
                  <a:txBody>
                    <a:bodyPr lIns="90000" rIns="90000" anchor="t">
                      <a:noAutofit/>
                    </a:bodyPr>
                    <a:p>
                      <a:pPr algn="just">
                        <a:lnSpc>
                          <a:spcPct val="100000"/>
                        </a:lnSpc>
                        <a:buNone/>
                      </a:pPr>
                      <a:r>
                        <a:rPr b="0" lang="en-PH" sz="2600" spc="-1" strike="noStrike">
                          <a:latin typeface="Lato"/>
                        </a:rPr>
                        <a:t>Malaking porsiyento ng populasyon ng pamilyang Pilipino sa kasalukuyan ay sumasailalim sa kategoryang </a:t>
                      </a:r>
                      <a:r>
                        <a:rPr b="0" i="1" lang="en-PH" sz="2600" spc="-1" strike="noStrike">
                          <a:latin typeface="Lato"/>
                        </a:rPr>
                        <a:t>dual-wage earning nuclear family  </a:t>
                      </a:r>
                      <a:r>
                        <a:rPr b="0" lang="en-PH" sz="2600" spc="-1" strike="noStrike">
                          <a:latin typeface="Lato"/>
                        </a:rPr>
                        <a:t>(Parrenas). Sa kategoryang ito, kapuwa naghahanapbuhay ang ama at ina ng tahanan. Isa itong modelo ng pamilya na unang lumaganap sa mga kanluraning bansa, partikular sa Amerika.</a:t>
                      </a:r>
                      <a:endParaRPr b="0" lang="en-PH" sz="26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de7"/>
                    </a:solidFill>
                  </a:tcPr>
                </a:tc>
              </a:tr>
            </a:tbl>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360000" y="485640"/>
            <a:ext cx="5327280" cy="7736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Narito ang maikling halimbawa:</a:t>
            </a:r>
            <a:endParaRPr b="0" lang="en-PH" sz="2800" spc="-1" strike="noStrike">
              <a:latin typeface="Arial"/>
            </a:endParaRPr>
          </a:p>
        </p:txBody>
      </p:sp>
      <p:graphicFrame>
        <p:nvGraphicFramePr>
          <p:cNvPr id="141" name=""/>
          <p:cNvGraphicFramePr/>
          <p:nvPr/>
        </p:nvGraphicFramePr>
        <p:xfrm>
          <a:off x="552240" y="1721520"/>
          <a:ext cx="10831680" cy="2550240"/>
        </p:xfrm>
        <a:graphic>
          <a:graphicData uri="http://schemas.openxmlformats.org/drawingml/2006/table">
            <a:tbl>
              <a:tblPr/>
              <a:tblGrid>
                <a:gridCol w="10832040"/>
              </a:tblGrid>
              <a:tr h="567360">
                <a:tc>
                  <a:txBody>
                    <a:bodyPr lIns="90000" rIns="90000" anchor="t">
                      <a:noAutofit/>
                    </a:bodyPr>
                    <a:p>
                      <a:pPr>
                        <a:lnSpc>
                          <a:spcPct val="100000"/>
                        </a:lnSpc>
                        <a:buNone/>
                      </a:pPr>
                      <a:r>
                        <a:rPr b="1" lang="en-PH" sz="2600" spc="-1" strike="noStrike">
                          <a:latin typeface="Lato"/>
                        </a:rPr>
                        <a:t>Paksa: </a:t>
                      </a:r>
                      <a:r>
                        <a:rPr b="0" lang="en-PH" sz="2600" spc="-1" strike="noStrike">
                          <a:latin typeface="Lato"/>
                        </a:rPr>
                        <a:t>Estruktura ng Pamilyang Pilipino</a:t>
                      </a:r>
                      <a:endParaRPr b="0" lang="en-PH" sz="26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de7"/>
                    </a:solidFill>
                  </a:tcPr>
                </a:tc>
              </a:tr>
              <a:tr h="557640">
                <a:tc>
                  <a:txBody>
                    <a:bodyPr lIns="90000" rIns="90000" anchor="t">
                      <a:noAutofit/>
                    </a:bodyPr>
                    <a:p>
                      <a:pPr algn="ctr">
                        <a:lnSpc>
                          <a:spcPct val="100000"/>
                        </a:lnSpc>
                        <a:buNone/>
                      </a:pPr>
                      <a:r>
                        <a:rPr b="1" lang="en-PH" sz="2600" spc="-1" strike="noStrike">
                          <a:latin typeface="Lato"/>
                        </a:rPr>
                        <a:t>Di-Pormal</a:t>
                      </a:r>
                      <a:endParaRPr b="0" lang="en-PH" sz="26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de7"/>
                    </a:solidFill>
                  </a:tcPr>
                </a:tc>
              </a:tr>
              <a:tr h="1425600">
                <a:tc>
                  <a:txBody>
                    <a:bodyPr lIns="90000" rIns="90000" anchor="t">
                      <a:noAutofit/>
                    </a:bodyPr>
                    <a:p>
                      <a:pPr algn="just">
                        <a:lnSpc>
                          <a:spcPct val="100000"/>
                        </a:lnSpc>
                        <a:buNone/>
                      </a:pPr>
                      <a:r>
                        <a:rPr b="0" lang="en-PH" sz="2600" spc="-1" strike="noStrike">
                          <a:latin typeface="Lato"/>
                        </a:rPr>
                        <a:t>Kasabay ng modernong panahon ang ilang pagbabago sa katangian ng pamilyang Pilipino. Noon, kadalasang ang ama lamang ang inaasahang maghahanapbuhay. Ang ina ay siyang nag-aalaga sa pamilya at sa tahanan. Sa kasalukuyan, karaniwang kapwa nagtatrabaho na ang ama at ina. Marahil dahil na rin ito sa hirap ng panahon. Hindi na sumasapat sa pangangailangan ng pamilya ang kinikita ng iisang magulang lamang.</a:t>
                      </a:r>
                      <a:endParaRPr b="0" lang="en-PH" sz="26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de7"/>
                    </a:solidFill>
                  </a:tcPr>
                </a:tc>
              </a:tr>
            </a:tbl>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3060000" y="1993680"/>
            <a:ext cx="6119640" cy="1605960"/>
          </a:xfrm>
          <a:prstGeom prst="rect">
            <a:avLst/>
          </a:prstGeom>
          <a:solidFill>
            <a:srgbClr val="fffde7"/>
          </a:solidFill>
          <a:ln w="76320">
            <a:solidFill>
              <a:srgbClr val="000000"/>
            </a:solidFill>
            <a:round/>
          </a:ln>
        </p:spPr>
        <p:style>
          <a:lnRef idx="0"/>
          <a:fillRef idx="0"/>
          <a:effectRef idx="0"/>
          <a:fontRef idx="minor"/>
        </p:style>
      </p:sp>
      <p:sp>
        <p:nvSpPr>
          <p:cNvPr id="143" name=""/>
          <p:cNvSpPr/>
          <p:nvPr/>
        </p:nvSpPr>
        <p:spPr>
          <a:xfrm>
            <a:off x="3708000" y="2389680"/>
            <a:ext cx="4974480" cy="885960"/>
          </a:xfrm>
          <a:prstGeom prst="rect">
            <a:avLst/>
          </a:prstGeom>
          <a:solidFill>
            <a:srgbClr val="76ff03">
              <a:alpha val="44000"/>
            </a:srgbClr>
          </a:solidFill>
          <a:ln w="76320">
            <a:solidFill>
              <a:srgbClr val="f44336"/>
            </a:solidFill>
            <a:round/>
          </a:ln>
        </p:spPr>
        <p:style>
          <a:lnRef idx="0"/>
          <a:fillRef idx="0"/>
          <a:effectRef idx="0"/>
          <a:fontRef idx="minor"/>
        </p:style>
        <p:txBody>
          <a:bodyPr lIns="128160" rIns="128160" tIns="83160" bIns="83160" anchor="t">
            <a:noAutofit/>
          </a:bodyPr>
          <a:p>
            <a:pPr algn="ctr">
              <a:lnSpc>
                <a:spcPct val="100000"/>
              </a:lnSpc>
              <a:buNone/>
            </a:pPr>
            <a:r>
              <a:rPr b="0" lang="en-PH" sz="3600" spc="-1" strike="noStrike">
                <a:solidFill>
                  <a:srgbClr val="000000"/>
                </a:solidFill>
                <a:latin typeface="Lato"/>
                <a:ea typeface="DejaVu Sans"/>
              </a:rPr>
              <a:t>Panghalip Panao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238680" y="481320"/>
            <a:ext cx="9300600" cy="705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600" spc="-1" strike="noStrike">
                <a:solidFill>
                  <a:srgbClr val="000000"/>
                </a:solidFill>
                <a:latin typeface="Lato"/>
                <a:ea typeface="DejaVu Sans"/>
              </a:rPr>
              <a:t>Pag-aralan ang talahanayan ng mga panghalip.</a:t>
            </a:r>
            <a:endParaRPr b="0" lang="en-PH" sz="2600" spc="-1" strike="noStrike">
              <a:latin typeface="Arial"/>
            </a:endParaRPr>
          </a:p>
        </p:txBody>
      </p:sp>
      <p:graphicFrame>
        <p:nvGraphicFramePr>
          <p:cNvPr id="145" name=""/>
          <p:cNvGraphicFramePr/>
          <p:nvPr/>
        </p:nvGraphicFramePr>
        <p:xfrm>
          <a:off x="650160" y="1382400"/>
          <a:ext cx="10801800" cy="4053600"/>
        </p:xfrm>
        <a:graphic>
          <a:graphicData uri="http://schemas.openxmlformats.org/drawingml/2006/table">
            <a:tbl>
              <a:tblPr/>
              <a:tblGrid>
                <a:gridCol w="1552680"/>
                <a:gridCol w="3036600"/>
                <a:gridCol w="6212880"/>
              </a:tblGrid>
              <a:tr h="516600">
                <a:tc>
                  <a:txBody>
                    <a:bodyPr lIns="90000" rIns="90000" anchor="ctr">
                      <a:noAutofit/>
                    </a:bodyPr>
                    <a:p>
                      <a:pPr algn="ctr">
                        <a:lnSpc>
                          <a:spcPct val="100000"/>
                        </a:lnSpc>
                        <a:buNone/>
                      </a:pPr>
                      <a:r>
                        <a:rPr b="1" lang="en-PH" sz="2400" spc="-1" strike="noStrike">
                          <a:latin typeface="Lato"/>
                        </a:rPr>
                        <a:t>Panghalip</a:t>
                      </a:r>
                      <a:endParaRPr b="0" lang="en-PH" sz="2400" spc="-1" strike="noStrike">
                        <a:latin typeface="Arial"/>
                      </a:endParaRPr>
                    </a:p>
                  </a:txBody>
                  <a:tcPr anchor="ctr" marL="90000" marR="90000">
                    <a:lnL w="720">
                      <a:solidFill>
                        <a:srgbClr val="f44336"/>
                      </a:solidFill>
                    </a:lnL>
                    <a:lnR w="720">
                      <a:solidFill>
                        <a:srgbClr val="f44336"/>
                      </a:solidFill>
                    </a:lnR>
                    <a:lnT w="720">
                      <a:solidFill>
                        <a:srgbClr val="f44336"/>
                      </a:solidFill>
                    </a:lnT>
                    <a:lnB w="720">
                      <a:solidFill>
                        <a:srgbClr val="f44336"/>
                      </a:solidFill>
                    </a:lnB>
                    <a:solidFill>
                      <a:srgbClr val="fffde7"/>
                    </a:solidFill>
                  </a:tcPr>
                </a:tc>
                <a:tc>
                  <a:txBody>
                    <a:bodyPr lIns="90000" rIns="90000" anchor="ctr">
                      <a:noAutofit/>
                    </a:bodyPr>
                    <a:p>
                      <a:pPr algn="ctr">
                        <a:lnSpc>
                          <a:spcPct val="100000"/>
                        </a:lnSpc>
                        <a:buNone/>
                      </a:pPr>
                      <a:r>
                        <a:rPr b="1" lang="en-PH" sz="2400" spc="-1" strike="noStrike">
                          <a:latin typeface="Lato"/>
                        </a:rPr>
                        <a:t>Ilan ang tinutukoy</a:t>
                      </a:r>
                      <a:endParaRPr b="0" lang="en-PH" sz="2400" spc="-1" strike="noStrike">
                        <a:latin typeface="Arial"/>
                      </a:endParaRPr>
                    </a:p>
                  </a:txBody>
                  <a:tcPr anchor="ctr" marL="90000" marR="90000">
                    <a:lnL w="720">
                      <a:solidFill>
                        <a:srgbClr val="f44336"/>
                      </a:solidFill>
                    </a:lnL>
                    <a:lnR w="720">
                      <a:solidFill>
                        <a:srgbClr val="f44336"/>
                      </a:solidFill>
                    </a:lnR>
                    <a:lnT w="720">
                      <a:solidFill>
                        <a:srgbClr val="f44336"/>
                      </a:solidFill>
                    </a:lnT>
                    <a:lnB w="720">
                      <a:solidFill>
                        <a:srgbClr val="f44336"/>
                      </a:solidFill>
                    </a:lnB>
                    <a:solidFill>
                      <a:srgbClr val="fffde7"/>
                    </a:solidFill>
                  </a:tcPr>
                </a:tc>
                <a:tc>
                  <a:txBody>
                    <a:bodyPr lIns="90000" rIns="90000" anchor="ctr">
                      <a:noAutofit/>
                    </a:bodyPr>
                    <a:p>
                      <a:pPr algn="ctr">
                        <a:lnSpc>
                          <a:spcPct val="100000"/>
                        </a:lnSpc>
                        <a:buNone/>
                      </a:pPr>
                      <a:r>
                        <a:rPr b="1" lang="en-PH" sz="2400" spc="-1" strike="noStrike">
                          <a:latin typeface="Lato"/>
                        </a:rPr>
                        <a:t>Sino ang tinutukoy</a:t>
                      </a:r>
                      <a:endParaRPr b="0" lang="en-PH" sz="2400" spc="-1" strike="noStrike">
                        <a:latin typeface="Arial"/>
                      </a:endParaRPr>
                    </a:p>
                  </a:txBody>
                  <a:tcPr anchor="ctr" marL="90000" marR="90000">
                    <a:lnL w="720">
                      <a:solidFill>
                        <a:srgbClr val="f44336"/>
                      </a:solidFill>
                    </a:lnL>
                    <a:lnR w="720">
                      <a:solidFill>
                        <a:srgbClr val="f44336"/>
                      </a:solidFill>
                    </a:lnR>
                    <a:lnT w="720">
                      <a:solidFill>
                        <a:srgbClr val="f44336"/>
                      </a:solidFill>
                    </a:lnT>
                    <a:lnB w="720">
                      <a:solidFill>
                        <a:srgbClr val="f44336"/>
                      </a:solidFill>
                    </a:lnB>
                    <a:solidFill>
                      <a:srgbClr val="fffde7"/>
                    </a:solidFill>
                  </a:tcPr>
                </a:tc>
              </a:tr>
              <a:tr h="468360">
                <a:tc>
                  <a:txBody>
                    <a:bodyPr lIns="90000" rIns="90000" anchor="t">
                      <a:noAutofit/>
                    </a:bodyPr>
                    <a:p>
                      <a:pPr algn="ctr">
                        <a:lnSpc>
                          <a:spcPct val="100000"/>
                        </a:lnSpc>
                        <a:buNone/>
                      </a:pPr>
                      <a:r>
                        <a:rPr b="0" lang="en-PH" sz="2400" spc="-1" strike="noStrike">
                          <a:latin typeface="Lato"/>
                        </a:rPr>
                        <a:t>ako</a:t>
                      </a:r>
                      <a:endParaRPr b="0" lang="en-PH" sz="2400" spc="-1" strike="noStrike">
                        <a:latin typeface="Arial"/>
                      </a:endParaRPr>
                    </a:p>
                  </a:txBody>
                  <a:tcPr anchor="t" marL="90000" marR="90000">
                    <a:lnL w="720">
                      <a:solidFill>
                        <a:srgbClr val="f44336"/>
                      </a:solidFill>
                    </a:lnL>
                    <a:lnR w="720">
                      <a:solidFill>
                        <a:srgbClr val="f44336"/>
                      </a:solidFill>
                    </a:lnR>
                    <a:lnT w="720">
                      <a:solidFill>
                        <a:srgbClr val="f44336"/>
                      </a:solidFill>
                    </a:lnT>
                    <a:lnB w="720">
                      <a:solidFill>
                        <a:srgbClr val="f44336"/>
                      </a:solidFill>
                    </a:lnB>
                    <a:solidFill>
                      <a:srgbClr val="f8bbd0"/>
                    </a:solidFill>
                  </a:tcPr>
                </a:tc>
                <a:tc>
                  <a:txBody>
                    <a:bodyPr lIns="90000" rIns="90000" anchor="t">
                      <a:noAutofit/>
                    </a:bodyPr>
                    <a:p>
                      <a:pPr algn="ctr">
                        <a:lnSpc>
                          <a:spcPct val="100000"/>
                        </a:lnSpc>
                        <a:buNone/>
                      </a:pPr>
                      <a:r>
                        <a:rPr b="0" lang="en-PH" sz="2400" spc="-1" strike="noStrike">
                          <a:latin typeface="Lato"/>
                        </a:rPr>
                        <a:t>isa</a:t>
                      </a:r>
                      <a:endParaRPr b="0" lang="en-PH" sz="2400" spc="-1" strike="noStrike">
                        <a:latin typeface="Arial"/>
                      </a:endParaRPr>
                    </a:p>
                  </a:txBody>
                  <a:tcPr anchor="t" marL="90000" marR="90000">
                    <a:lnL w="720">
                      <a:solidFill>
                        <a:srgbClr val="f44336"/>
                      </a:solidFill>
                    </a:lnL>
                    <a:lnR w="720">
                      <a:solidFill>
                        <a:srgbClr val="f44336"/>
                      </a:solidFill>
                    </a:lnR>
                    <a:lnT w="720">
                      <a:solidFill>
                        <a:srgbClr val="f44336"/>
                      </a:solidFill>
                    </a:lnT>
                    <a:lnB w="720">
                      <a:solidFill>
                        <a:srgbClr val="f44336"/>
                      </a:solidFill>
                    </a:lnB>
                    <a:solidFill>
                      <a:srgbClr val="f8bbd0"/>
                    </a:solidFill>
                  </a:tcPr>
                </a:tc>
                <a:tc>
                  <a:txBody>
                    <a:bodyPr lIns="90000" rIns="90000" anchor="t">
                      <a:noAutofit/>
                    </a:bodyPr>
                    <a:p>
                      <a:pPr>
                        <a:lnSpc>
                          <a:spcPct val="100000"/>
                        </a:lnSpc>
                        <a:buNone/>
                      </a:pPr>
                      <a:r>
                        <a:rPr b="0" lang="en-PH" sz="2400" spc="-1" strike="noStrike">
                          <a:latin typeface="Lato"/>
                        </a:rPr>
                        <a:t>ang nagsasalita</a:t>
                      </a:r>
                      <a:endParaRPr b="0" lang="en-PH" sz="2400" spc="-1" strike="noStrike">
                        <a:latin typeface="Arial"/>
                      </a:endParaRPr>
                    </a:p>
                  </a:txBody>
                  <a:tcPr anchor="t" marL="90000" marR="90000">
                    <a:lnL w="720">
                      <a:solidFill>
                        <a:srgbClr val="f44336"/>
                      </a:solidFill>
                    </a:lnL>
                    <a:lnR w="720">
                      <a:solidFill>
                        <a:srgbClr val="f44336"/>
                      </a:solidFill>
                    </a:lnR>
                    <a:lnT w="720">
                      <a:solidFill>
                        <a:srgbClr val="f44336"/>
                      </a:solidFill>
                    </a:lnT>
                    <a:lnB w="720">
                      <a:solidFill>
                        <a:srgbClr val="f44336"/>
                      </a:solidFill>
                    </a:lnB>
                    <a:solidFill>
                      <a:srgbClr val="f8bbd0"/>
                    </a:solidFill>
                  </a:tcPr>
                </a:tc>
              </a:tr>
              <a:tr h="480240">
                <a:tc>
                  <a:txBody>
                    <a:bodyPr lIns="90000" rIns="90000" anchor="t">
                      <a:noAutofit/>
                    </a:bodyPr>
                    <a:p>
                      <a:pPr algn="ctr">
                        <a:lnSpc>
                          <a:spcPct val="100000"/>
                        </a:lnSpc>
                        <a:buNone/>
                      </a:pPr>
                      <a:r>
                        <a:rPr b="0" lang="en-PH" sz="2400" spc="-1" strike="noStrike">
                          <a:latin typeface="Lato"/>
                        </a:rPr>
                        <a:t>ikaw</a:t>
                      </a:r>
                      <a:endParaRPr b="0" lang="en-PH" sz="2400" spc="-1" strike="noStrike">
                        <a:latin typeface="Arial"/>
                      </a:endParaRPr>
                    </a:p>
                  </a:txBody>
                  <a:tcPr anchor="t" marL="90000" marR="90000">
                    <a:lnL w="720">
                      <a:solidFill>
                        <a:srgbClr val="f44336"/>
                      </a:solidFill>
                    </a:lnL>
                    <a:lnR w="720">
                      <a:solidFill>
                        <a:srgbClr val="f44336"/>
                      </a:solidFill>
                    </a:lnR>
                    <a:lnT w="720">
                      <a:solidFill>
                        <a:srgbClr val="f44336"/>
                      </a:solidFill>
                    </a:lnT>
                    <a:lnB w="720">
                      <a:solidFill>
                        <a:srgbClr val="f44336"/>
                      </a:solidFill>
                    </a:lnB>
                    <a:solidFill>
                      <a:srgbClr val="fffde7"/>
                    </a:solidFill>
                  </a:tcPr>
                </a:tc>
                <a:tc>
                  <a:txBody>
                    <a:bodyPr lIns="90000" rIns="90000" anchor="t">
                      <a:noAutofit/>
                    </a:bodyPr>
                    <a:p>
                      <a:pPr algn="ctr">
                        <a:lnSpc>
                          <a:spcPct val="100000"/>
                        </a:lnSpc>
                        <a:buNone/>
                      </a:pPr>
                      <a:r>
                        <a:rPr b="0" lang="en-PH" sz="2400" spc="-1" strike="noStrike">
                          <a:latin typeface="Lato"/>
                        </a:rPr>
                        <a:t>isa</a:t>
                      </a:r>
                      <a:endParaRPr b="0" lang="en-PH" sz="2400" spc="-1" strike="noStrike">
                        <a:latin typeface="Arial"/>
                      </a:endParaRPr>
                    </a:p>
                  </a:txBody>
                  <a:tcPr anchor="t" marL="90000" marR="90000">
                    <a:lnL w="720">
                      <a:solidFill>
                        <a:srgbClr val="f44336"/>
                      </a:solidFill>
                    </a:lnL>
                    <a:lnR w="720">
                      <a:solidFill>
                        <a:srgbClr val="f44336"/>
                      </a:solidFill>
                    </a:lnR>
                    <a:lnT w="720">
                      <a:solidFill>
                        <a:srgbClr val="f44336"/>
                      </a:solidFill>
                    </a:lnT>
                    <a:lnB w="720">
                      <a:solidFill>
                        <a:srgbClr val="f44336"/>
                      </a:solidFill>
                    </a:lnB>
                    <a:solidFill>
                      <a:srgbClr val="fffde7"/>
                    </a:solidFill>
                  </a:tcPr>
                </a:tc>
                <a:tc>
                  <a:txBody>
                    <a:bodyPr lIns="90000" rIns="90000" anchor="t">
                      <a:noAutofit/>
                    </a:bodyPr>
                    <a:p>
                      <a:pPr>
                        <a:lnSpc>
                          <a:spcPct val="100000"/>
                        </a:lnSpc>
                        <a:buNone/>
                      </a:pPr>
                      <a:r>
                        <a:rPr b="0" lang="en-PH" sz="2400" spc="-1" strike="noStrike">
                          <a:latin typeface="Lato"/>
                        </a:rPr>
                        <a:t>ang kausap ng nagsasalita</a:t>
                      </a:r>
                      <a:endParaRPr b="0" lang="en-PH" sz="2400" spc="-1" strike="noStrike">
                        <a:latin typeface="Arial"/>
                      </a:endParaRPr>
                    </a:p>
                  </a:txBody>
                  <a:tcPr anchor="t" marL="90000" marR="90000">
                    <a:lnL w="720">
                      <a:solidFill>
                        <a:srgbClr val="f44336"/>
                      </a:solidFill>
                    </a:lnL>
                    <a:lnR w="720">
                      <a:solidFill>
                        <a:srgbClr val="f44336"/>
                      </a:solidFill>
                    </a:lnR>
                    <a:lnT w="720">
                      <a:solidFill>
                        <a:srgbClr val="f44336"/>
                      </a:solidFill>
                    </a:lnT>
                    <a:lnB w="720">
                      <a:solidFill>
                        <a:srgbClr val="f44336"/>
                      </a:solidFill>
                    </a:lnB>
                    <a:solidFill>
                      <a:srgbClr val="fffde7"/>
                    </a:solidFill>
                  </a:tcPr>
                </a:tc>
              </a:tr>
              <a:tr h="600480">
                <a:tc>
                  <a:txBody>
                    <a:bodyPr lIns="90000" rIns="90000" anchor="t">
                      <a:noAutofit/>
                    </a:bodyPr>
                    <a:p>
                      <a:pPr algn="ctr">
                        <a:lnSpc>
                          <a:spcPct val="100000"/>
                        </a:lnSpc>
                        <a:buNone/>
                      </a:pPr>
                      <a:r>
                        <a:rPr b="0" lang="en-PH" sz="2400" spc="-1" strike="noStrike">
                          <a:latin typeface="Lato"/>
                        </a:rPr>
                        <a:t>tayo</a:t>
                      </a:r>
                      <a:endParaRPr b="0" lang="en-PH" sz="2400" spc="-1" strike="noStrike">
                        <a:latin typeface="Arial"/>
                      </a:endParaRPr>
                    </a:p>
                  </a:txBody>
                  <a:tcPr anchor="t" marL="90000" marR="90000">
                    <a:lnL w="720">
                      <a:solidFill>
                        <a:srgbClr val="f44336"/>
                      </a:solidFill>
                    </a:lnL>
                    <a:lnR w="720">
                      <a:solidFill>
                        <a:srgbClr val="f44336"/>
                      </a:solidFill>
                    </a:lnR>
                    <a:lnT w="720">
                      <a:solidFill>
                        <a:srgbClr val="f44336"/>
                      </a:solidFill>
                    </a:lnT>
                    <a:lnB w="720">
                      <a:solidFill>
                        <a:srgbClr val="f44336"/>
                      </a:solidFill>
                    </a:lnB>
                    <a:solidFill>
                      <a:srgbClr val="f8bbd0"/>
                    </a:solidFill>
                  </a:tcPr>
                </a:tc>
                <a:tc>
                  <a:txBody>
                    <a:bodyPr lIns="90000" rIns="90000" anchor="t">
                      <a:noAutofit/>
                    </a:bodyPr>
                    <a:p>
                      <a:pPr algn="ctr">
                        <a:lnSpc>
                          <a:spcPct val="100000"/>
                        </a:lnSpc>
                        <a:buNone/>
                      </a:pPr>
                      <a:r>
                        <a:rPr b="0" lang="en-PH" sz="2400" spc="-1" strike="noStrike">
                          <a:latin typeface="Lato"/>
                        </a:rPr>
                        <a:t>maramihan</a:t>
                      </a:r>
                      <a:endParaRPr b="0" lang="en-PH" sz="2400" spc="-1" strike="noStrike">
                        <a:latin typeface="Arial"/>
                      </a:endParaRPr>
                    </a:p>
                  </a:txBody>
                  <a:tcPr anchor="t" marL="90000" marR="90000">
                    <a:lnL w="720">
                      <a:solidFill>
                        <a:srgbClr val="f44336"/>
                      </a:solidFill>
                    </a:lnL>
                    <a:lnR w="720">
                      <a:solidFill>
                        <a:srgbClr val="f44336"/>
                      </a:solidFill>
                    </a:lnR>
                    <a:lnT w="720">
                      <a:solidFill>
                        <a:srgbClr val="f44336"/>
                      </a:solidFill>
                    </a:lnT>
                    <a:lnB w="720">
                      <a:solidFill>
                        <a:srgbClr val="f44336"/>
                      </a:solidFill>
                    </a:lnB>
                    <a:solidFill>
                      <a:srgbClr val="f8bbd0"/>
                    </a:solidFill>
                  </a:tcPr>
                </a:tc>
                <a:tc>
                  <a:txBody>
                    <a:bodyPr lIns="90000" rIns="90000" anchor="t">
                      <a:noAutofit/>
                    </a:bodyPr>
                    <a:p>
                      <a:pPr>
                        <a:lnSpc>
                          <a:spcPct val="100000"/>
                        </a:lnSpc>
                        <a:buNone/>
                      </a:pPr>
                      <a:r>
                        <a:rPr b="0" lang="en-PH" sz="2400" spc="-1" strike="noStrike">
                          <a:latin typeface="Lato"/>
                        </a:rPr>
                        <a:t>ang mga kausap at ang nagsasalita</a:t>
                      </a:r>
                      <a:endParaRPr b="0" lang="en-PH" sz="2400" spc="-1" strike="noStrike">
                        <a:latin typeface="Arial"/>
                      </a:endParaRPr>
                    </a:p>
                  </a:txBody>
                  <a:tcPr anchor="t" marL="90000" marR="90000">
                    <a:lnL w="720">
                      <a:solidFill>
                        <a:srgbClr val="f44336"/>
                      </a:solidFill>
                    </a:lnL>
                    <a:lnR w="720">
                      <a:solidFill>
                        <a:srgbClr val="f44336"/>
                      </a:solidFill>
                    </a:lnR>
                    <a:lnT w="720">
                      <a:solidFill>
                        <a:srgbClr val="f44336"/>
                      </a:solidFill>
                    </a:lnT>
                    <a:lnB w="720">
                      <a:solidFill>
                        <a:srgbClr val="f44336"/>
                      </a:solidFill>
                    </a:lnB>
                    <a:solidFill>
                      <a:srgbClr val="f8bbd0"/>
                    </a:solidFill>
                  </a:tcPr>
                </a:tc>
              </a:tr>
              <a:tr h="719640">
                <a:tc>
                  <a:txBody>
                    <a:bodyPr lIns="90000" rIns="90000" anchor="t">
                      <a:noAutofit/>
                    </a:bodyPr>
                    <a:p>
                      <a:pPr algn="ctr">
                        <a:lnSpc>
                          <a:spcPct val="100000"/>
                        </a:lnSpc>
                        <a:buNone/>
                      </a:pPr>
                      <a:r>
                        <a:rPr b="0" lang="en-PH" sz="2400" spc="-1" strike="noStrike">
                          <a:latin typeface="Lato"/>
                        </a:rPr>
                        <a:t>sila</a:t>
                      </a:r>
                      <a:endParaRPr b="0" lang="en-PH" sz="2400" spc="-1" strike="noStrike">
                        <a:latin typeface="Arial"/>
                      </a:endParaRPr>
                    </a:p>
                  </a:txBody>
                  <a:tcPr anchor="t" marL="90000" marR="90000">
                    <a:lnL w="720">
                      <a:solidFill>
                        <a:srgbClr val="f44336"/>
                      </a:solidFill>
                    </a:lnL>
                    <a:lnR w="720">
                      <a:solidFill>
                        <a:srgbClr val="f44336"/>
                      </a:solidFill>
                    </a:lnR>
                    <a:lnT w="720">
                      <a:solidFill>
                        <a:srgbClr val="f44336"/>
                      </a:solidFill>
                    </a:lnT>
                    <a:lnB w="720">
                      <a:solidFill>
                        <a:srgbClr val="f44336"/>
                      </a:solidFill>
                    </a:lnB>
                    <a:solidFill>
                      <a:srgbClr val="fffde7"/>
                    </a:solidFill>
                  </a:tcPr>
                </a:tc>
                <a:tc>
                  <a:txBody>
                    <a:bodyPr lIns="90000" rIns="90000" anchor="t">
                      <a:noAutofit/>
                    </a:bodyPr>
                    <a:p>
                      <a:pPr algn="ctr">
                        <a:lnSpc>
                          <a:spcPct val="100000"/>
                        </a:lnSpc>
                        <a:buNone/>
                      </a:pPr>
                      <a:r>
                        <a:rPr b="0" lang="en-PH" sz="2400" spc="-1" strike="noStrike">
                          <a:latin typeface="Lato"/>
                        </a:rPr>
                        <a:t>maramihan</a:t>
                      </a:r>
                      <a:endParaRPr b="0" lang="en-PH" sz="2400" spc="-1" strike="noStrike">
                        <a:latin typeface="Arial"/>
                      </a:endParaRPr>
                    </a:p>
                  </a:txBody>
                  <a:tcPr anchor="t" marL="90000" marR="90000">
                    <a:lnL w="720">
                      <a:solidFill>
                        <a:srgbClr val="f44336"/>
                      </a:solidFill>
                    </a:lnL>
                    <a:lnR w="720">
                      <a:solidFill>
                        <a:srgbClr val="f44336"/>
                      </a:solidFill>
                    </a:lnR>
                    <a:lnT w="720">
                      <a:solidFill>
                        <a:srgbClr val="f44336"/>
                      </a:solidFill>
                    </a:lnT>
                    <a:lnB w="720">
                      <a:solidFill>
                        <a:srgbClr val="f44336"/>
                      </a:solidFill>
                    </a:lnB>
                    <a:solidFill>
                      <a:srgbClr val="fffde7"/>
                    </a:solidFill>
                  </a:tcPr>
                </a:tc>
                <a:tc>
                  <a:txBody>
                    <a:bodyPr lIns="90000" rIns="90000" anchor="t">
                      <a:noAutofit/>
                    </a:bodyPr>
                    <a:p>
                      <a:pPr>
                        <a:lnSpc>
                          <a:spcPct val="100000"/>
                        </a:lnSpc>
                        <a:buNone/>
                      </a:pPr>
                      <a:r>
                        <a:rPr b="0" lang="en-PH" sz="2400" spc="-1" strike="noStrike">
                          <a:latin typeface="Lato"/>
                        </a:rPr>
                        <a:t>ibang mga tao; hindi kasama ang kausap at nagsasalita at ang nagsasalita</a:t>
                      </a:r>
                      <a:endParaRPr b="0" lang="en-PH" sz="2400" spc="-1" strike="noStrike">
                        <a:latin typeface="Arial"/>
                      </a:endParaRPr>
                    </a:p>
                  </a:txBody>
                  <a:tcPr anchor="t" marL="90000" marR="90000">
                    <a:lnL w="720">
                      <a:solidFill>
                        <a:srgbClr val="f44336"/>
                      </a:solidFill>
                    </a:lnL>
                    <a:lnR w="720">
                      <a:solidFill>
                        <a:srgbClr val="f44336"/>
                      </a:solidFill>
                    </a:lnR>
                    <a:lnT w="720">
                      <a:solidFill>
                        <a:srgbClr val="f44336"/>
                      </a:solidFill>
                    </a:lnT>
                    <a:lnB w="720">
                      <a:solidFill>
                        <a:srgbClr val="f44336"/>
                      </a:solidFill>
                    </a:lnB>
                    <a:solidFill>
                      <a:srgbClr val="fffde7"/>
                    </a:solidFill>
                  </a:tcPr>
                </a:tc>
              </a:tr>
              <a:tr h="546840">
                <a:tc>
                  <a:txBody>
                    <a:bodyPr lIns="90000" rIns="90000" anchor="t">
                      <a:noAutofit/>
                    </a:bodyPr>
                    <a:p>
                      <a:pPr algn="ctr">
                        <a:lnSpc>
                          <a:spcPct val="100000"/>
                        </a:lnSpc>
                        <a:buNone/>
                      </a:pPr>
                      <a:r>
                        <a:rPr b="0" lang="en-PH" sz="2400" spc="-1" strike="noStrike">
                          <a:latin typeface="Lato"/>
                        </a:rPr>
                        <a:t>kayo</a:t>
                      </a:r>
                      <a:endParaRPr b="0" lang="en-PH" sz="2400" spc="-1" strike="noStrike">
                        <a:latin typeface="Arial"/>
                      </a:endParaRPr>
                    </a:p>
                  </a:txBody>
                  <a:tcPr anchor="t" marL="90000" marR="90000">
                    <a:lnL w="720">
                      <a:solidFill>
                        <a:srgbClr val="f44336"/>
                      </a:solidFill>
                    </a:lnL>
                    <a:lnR w="720">
                      <a:solidFill>
                        <a:srgbClr val="f44336"/>
                      </a:solidFill>
                    </a:lnR>
                    <a:lnT w="720">
                      <a:solidFill>
                        <a:srgbClr val="f44336"/>
                      </a:solidFill>
                    </a:lnT>
                    <a:lnB w="720">
                      <a:solidFill>
                        <a:srgbClr val="f44336"/>
                      </a:solidFill>
                    </a:lnB>
                    <a:solidFill>
                      <a:srgbClr val="f8bbd0"/>
                    </a:solidFill>
                  </a:tcPr>
                </a:tc>
                <a:tc>
                  <a:txBody>
                    <a:bodyPr lIns="90000" rIns="90000" anchor="t">
                      <a:noAutofit/>
                    </a:bodyPr>
                    <a:p>
                      <a:pPr algn="ctr">
                        <a:lnSpc>
                          <a:spcPct val="100000"/>
                        </a:lnSpc>
                        <a:buNone/>
                      </a:pPr>
                      <a:r>
                        <a:rPr b="0" lang="en-PH" sz="2400" spc="-1" strike="noStrike">
                          <a:latin typeface="Lato"/>
                        </a:rPr>
                        <a:t>maramihan</a:t>
                      </a:r>
                      <a:endParaRPr b="0" lang="en-PH" sz="2400" spc="-1" strike="noStrike">
                        <a:latin typeface="Arial"/>
                      </a:endParaRPr>
                    </a:p>
                  </a:txBody>
                  <a:tcPr anchor="t" marL="90000" marR="90000">
                    <a:lnL w="720">
                      <a:solidFill>
                        <a:srgbClr val="f44336"/>
                      </a:solidFill>
                    </a:lnL>
                    <a:lnR w="720">
                      <a:solidFill>
                        <a:srgbClr val="f44336"/>
                      </a:solidFill>
                    </a:lnR>
                    <a:lnT w="720">
                      <a:solidFill>
                        <a:srgbClr val="f44336"/>
                      </a:solidFill>
                    </a:lnT>
                    <a:lnB w="720">
                      <a:solidFill>
                        <a:srgbClr val="f44336"/>
                      </a:solidFill>
                    </a:lnB>
                    <a:solidFill>
                      <a:srgbClr val="f8bbd0"/>
                    </a:solidFill>
                  </a:tcPr>
                </a:tc>
                <a:tc>
                  <a:txBody>
                    <a:bodyPr lIns="90000" rIns="90000" anchor="t">
                      <a:noAutofit/>
                    </a:bodyPr>
                    <a:p>
                      <a:pPr>
                        <a:lnSpc>
                          <a:spcPct val="100000"/>
                        </a:lnSpc>
                        <a:buNone/>
                      </a:pPr>
                      <a:r>
                        <a:rPr b="0" lang="en-PH" sz="2400" spc="-1" strike="noStrike">
                          <a:latin typeface="Lato"/>
                        </a:rPr>
                        <a:t>ibang mga tao at ang (ang mga) kausap</a:t>
                      </a:r>
                      <a:endParaRPr b="0" lang="en-PH" sz="2400" spc="-1" strike="noStrike">
                        <a:latin typeface="Arial"/>
                      </a:endParaRPr>
                    </a:p>
                  </a:txBody>
                  <a:tcPr anchor="t" marL="90000" marR="90000">
                    <a:lnL w="720">
                      <a:solidFill>
                        <a:srgbClr val="f44336"/>
                      </a:solidFill>
                    </a:lnL>
                    <a:lnR w="720">
                      <a:solidFill>
                        <a:srgbClr val="f44336"/>
                      </a:solidFill>
                    </a:lnR>
                    <a:lnT w="720">
                      <a:solidFill>
                        <a:srgbClr val="f44336"/>
                      </a:solidFill>
                    </a:lnT>
                    <a:lnB w="720">
                      <a:solidFill>
                        <a:srgbClr val="f44336"/>
                      </a:solidFill>
                    </a:lnB>
                    <a:solidFill>
                      <a:srgbClr val="f8bbd0"/>
                    </a:solidFill>
                  </a:tcPr>
                </a:tc>
              </a:tr>
              <a:tr h="721800">
                <a:tc>
                  <a:txBody>
                    <a:bodyPr lIns="90000" rIns="90000" anchor="t">
                      <a:noAutofit/>
                    </a:bodyPr>
                    <a:p>
                      <a:pPr algn="ctr">
                        <a:lnSpc>
                          <a:spcPct val="100000"/>
                        </a:lnSpc>
                        <a:buNone/>
                      </a:pPr>
                      <a:r>
                        <a:rPr b="0" lang="en-PH" sz="2400" spc="-1" strike="noStrike">
                          <a:latin typeface="Lato"/>
                        </a:rPr>
                        <a:t>kami</a:t>
                      </a:r>
                      <a:endParaRPr b="0" lang="en-PH" sz="2400" spc="-1" strike="noStrike">
                        <a:latin typeface="Arial"/>
                      </a:endParaRPr>
                    </a:p>
                  </a:txBody>
                  <a:tcPr anchor="t" marL="90000" marR="90000">
                    <a:lnL w="720">
                      <a:solidFill>
                        <a:srgbClr val="f44336"/>
                      </a:solidFill>
                    </a:lnL>
                    <a:lnR w="720">
                      <a:solidFill>
                        <a:srgbClr val="f44336"/>
                      </a:solidFill>
                    </a:lnR>
                    <a:lnT w="720">
                      <a:solidFill>
                        <a:srgbClr val="f44336"/>
                      </a:solidFill>
                    </a:lnT>
                    <a:lnB w="720">
                      <a:solidFill>
                        <a:srgbClr val="f44336"/>
                      </a:solidFill>
                    </a:lnB>
                    <a:solidFill>
                      <a:srgbClr val="fffde7"/>
                    </a:solidFill>
                  </a:tcPr>
                </a:tc>
                <a:tc>
                  <a:txBody>
                    <a:bodyPr lIns="90000" rIns="90000" anchor="t">
                      <a:noAutofit/>
                    </a:bodyPr>
                    <a:p>
                      <a:pPr algn="ctr">
                        <a:lnSpc>
                          <a:spcPct val="100000"/>
                        </a:lnSpc>
                        <a:buNone/>
                      </a:pPr>
                      <a:r>
                        <a:rPr b="0" lang="en-PH" sz="2400" spc="-1" strike="noStrike">
                          <a:latin typeface="Lato"/>
                        </a:rPr>
                        <a:t>maramihan</a:t>
                      </a:r>
                      <a:endParaRPr b="0" lang="en-PH" sz="2400" spc="-1" strike="noStrike">
                        <a:latin typeface="Arial"/>
                      </a:endParaRPr>
                    </a:p>
                  </a:txBody>
                  <a:tcPr anchor="t" marL="90000" marR="90000">
                    <a:lnL w="720">
                      <a:solidFill>
                        <a:srgbClr val="f44336"/>
                      </a:solidFill>
                    </a:lnL>
                    <a:lnR w="720">
                      <a:solidFill>
                        <a:srgbClr val="f44336"/>
                      </a:solidFill>
                    </a:lnR>
                    <a:lnT w="720">
                      <a:solidFill>
                        <a:srgbClr val="f44336"/>
                      </a:solidFill>
                    </a:lnT>
                    <a:lnB w="720">
                      <a:solidFill>
                        <a:srgbClr val="f44336"/>
                      </a:solidFill>
                    </a:lnB>
                    <a:solidFill>
                      <a:srgbClr val="fffde7"/>
                    </a:solidFill>
                  </a:tcPr>
                </a:tc>
                <a:tc>
                  <a:txBody>
                    <a:bodyPr lIns="90000" rIns="90000" anchor="t">
                      <a:noAutofit/>
                    </a:bodyPr>
                    <a:p>
                      <a:pPr>
                        <a:lnSpc>
                          <a:spcPct val="100000"/>
                        </a:lnSpc>
                        <a:buNone/>
                      </a:pPr>
                      <a:r>
                        <a:rPr b="0" lang="en-PH" sz="2400" spc="-1" strike="noStrike">
                          <a:latin typeface="Lato"/>
                        </a:rPr>
                        <a:t>ang taong nagsasalita kasama ang kanyang kinakausap</a:t>
                      </a:r>
                      <a:endParaRPr b="0" lang="en-PH" sz="2400" spc="-1" strike="noStrike">
                        <a:latin typeface="Arial"/>
                      </a:endParaRPr>
                    </a:p>
                  </a:txBody>
                  <a:tcPr anchor="t" marL="90000" marR="90000">
                    <a:lnL w="720">
                      <a:solidFill>
                        <a:srgbClr val="f44336"/>
                      </a:solidFill>
                    </a:lnL>
                    <a:lnR w="720">
                      <a:solidFill>
                        <a:srgbClr val="f44336"/>
                      </a:solidFill>
                    </a:lnR>
                    <a:lnT w="720">
                      <a:solidFill>
                        <a:srgbClr val="f44336"/>
                      </a:solidFill>
                    </a:lnT>
                    <a:lnB w="720">
                      <a:solidFill>
                        <a:srgbClr val="f44336"/>
                      </a:solidFill>
                    </a:lnB>
                    <a:solidFill>
                      <a:srgbClr val="fffde7"/>
                    </a:solidFill>
                  </a:tcPr>
                </a:tc>
              </a:tr>
            </a:tbl>
          </a:graphicData>
        </a:graphic>
      </p:graphicFrame>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1260000" y="1800000"/>
            <a:ext cx="9539280" cy="1799640"/>
          </a:xfrm>
          <a:prstGeom prst="rect">
            <a:avLst/>
          </a:prstGeom>
          <a:solidFill>
            <a:srgbClr val="ffccbc"/>
          </a:solidFill>
          <a:ln w="76320">
            <a:solidFill>
              <a:srgbClr val="1de9b6"/>
            </a:solidFill>
            <a:prstDash val="lgDash"/>
            <a:round/>
          </a:ln>
        </p:spPr>
        <p:style>
          <a:lnRef idx="0"/>
          <a:fillRef idx="0"/>
          <a:effectRef idx="0"/>
          <a:fontRef idx="minor"/>
        </p:style>
        <p:txBody>
          <a:bodyPr lIns="128160" rIns="128160" tIns="83160" bIns="83160" anchor="t">
            <a:noAutofit/>
          </a:bodyPr>
          <a:p>
            <a:pPr algn="ctr">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Tandaan na ang mga panghalip panao ay ginagamit bilang kapalit ng mga pangngalang tumutukoy sa tao.</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3060000" y="1993680"/>
            <a:ext cx="6119640" cy="1605960"/>
          </a:xfrm>
          <a:prstGeom prst="rect">
            <a:avLst/>
          </a:prstGeom>
          <a:solidFill>
            <a:srgbClr val="ff9800">
              <a:alpha val="60000"/>
            </a:srgbClr>
          </a:solidFill>
          <a:ln w="76320">
            <a:solidFill>
              <a:srgbClr val="000000"/>
            </a:solidFill>
            <a:round/>
          </a:ln>
        </p:spPr>
        <p:style>
          <a:lnRef idx="0"/>
          <a:fillRef idx="0"/>
          <a:effectRef idx="0"/>
          <a:fontRef idx="minor"/>
        </p:style>
      </p:sp>
      <p:sp>
        <p:nvSpPr>
          <p:cNvPr id="148" name=""/>
          <p:cNvSpPr/>
          <p:nvPr/>
        </p:nvSpPr>
        <p:spPr>
          <a:xfrm>
            <a:off x="3708000" y="2389680"/>
            <a:ext cx="4974480" cy="885960"/>
          </a:xfrm>
          <a:prstGeom prst="rect">
            <a:avLst/>
          </a:prstGeom>
          <a:solidFill>
            <a:srgbClr val="fce4ec">
              <a:alpha val="44000"/>
            </a:srgbClr>
          </a:solidFill>
          <a:ln w="76320">
            <a:solidFill>
              <a:srgbClr val="f44336"/>
            </a:solidFill>
            <a:round/>
          </a:ln>
        </p:spPr>
        <p:style>
          <a:lnRef idx="0"/>
          <a:fillRef idx="0"/>
          <a:effectRef idx="0"/>
          <a:fontRef idx="minor"/>
        </p:style>
        <p:txBody>
          <a:bodyPr lIns="128160" rIns="128160" tIns="83160" bIns="83160" anchor="t">
            <a:noAutofit/>
          </a:bodyPr>
          <a:p>
            <a:pPr algn="ctr">
              <a:lnSpc>
                <a:spcPct val="100000"/>
              </a:lnSpc>
              <a:buNone/>
            </a:pPr>
            <a:r>
              <a:rPr b="0" lang="en-PH" sz="3600" spc="-1" strike="noStrike">
                <a:solidFill>
                  <a:srgbClr val="000000"/>
                </a:solidFill>
                <a:latin typeface="Lato"/>
                <a:ea typeface="DejaVu Sans"/>
              </a:rPr>
              <a:t>Tawag sa Kapamilya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900000" y="1260000"/>
            <a:ext cx="10259640" cy="4649400"/>
          </a:xfrm>
          <a:prstGeom prst="rect">
            <a:avLst/>
          </a:prstGeom>
          <a:solidFill>
            <a:srgbClr val="fff59d"/>
          </a:solidFill>
          <a:ln w="76320">
            <a:solidFill>
              <a:srgbClr val="000000"/>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latin typeface="Lato"/>
              </a:rPr>
              <a:t>	</a:t>
            </a:r>
            <a:r>
              <a:rPr b="0" lang="en-PH" sz="2800" spc="-1" strike="noStrike">
                <a:latin typeface="Lato"/>
              </a:rPr>
              <a:t>Isa sa mga dahilan ng pagiging matatag ng pamilyang Pilipino ay ang hindi matatawarang respeto sa mga magulang. Patunay ng respeto at paggalang na ito ang pagkakaroon ng malawak na bokabularyo ng mga Pilipino sa pagtukoy sa mga magulang. Kabilang dito ang nanay, inang, mama, mommy, inay, at iba pa para sa mga ina; at tatay, tatang, papa, daddy, itay, at iba pa para sa ama.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936000" y="1980000"/>
            <a:ext cx="10259640" cy="2339640"/>
          </a:xfrm>
          <a:prstGeom prst="rect">
            <a:avLst/>
          </a:prstGeom>
          <a:solidFill>
            <a:srgbClr val="fff59d"/>
          </a:solidFill>
          <a:ln w="76320">
            <a:solidFill>
              <a:srgbClr val="000000"/>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latin typeface="Lato"/>
              </a:rPr>
              <a:t>Sa Katagalugan may iba’t ibang tawag para sa iba’t ibang miyembro ng pamilya. </a:t>
            </a:r>
            <a:endParaRPr b="0" lang="en-PH" sz="2800" spc="-1" strike="noStrike">
              <a:latin typeface="Arial"/>
            </a:endParaRPr>
          </a:p>
          <a:p>
            <a:pPr algn="ctr">
              <a:lnSpc>
                <a:spcPct val="150000"/>
              </a:lnSpc>
              <a:buNone/>
            </a:pPr>
            <a:r>
              <a:rPr b="0" lang="en-PH" sz="2800" spc="-1" strike="noStrike">
                <a:latin typeface="Lato"/>
              </a:rPr>
              <a:t>Tingnan sa talahanayan ang iba’t ibang katawagan.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51" name=""/>
          <p:cNvGraphicFramePr/>
          <p:nvPr/>
        </p:nvGraphicFramePr>
        <p:xfrm>
          <a:off x="1239840" y="1095120"/>
          <a:ext cx="10050120" cy="4508280"/>
        </p:xfrm>
        <a:graphic>
          <a:graphicData uri="http://schemas.openxmlformats.org/drawingml/2006/table">
            <a:tbl>
              <a:tblPr/>
              <a:tblGrid>
                <a:gridCol w="5754960"/>
                <a:gridCol w="4295520"/>
              </a:tblGrid>
              <a:tr h="526320">
                <a:tc>
                  <a:txBody>
                    <a:bodyPr lIns="90000" rIns="90000" anchor="t">
                      <a:noAutofit/>
                    </a:bodyPr>
                    <a:p>
                      <a:pPr algn="ctr">
                        <a:lnSpc>
                          <a:spcPct val="100000"/>
                        </a:lnSpc>
                        <a:buNone/>
                      </a:pPr>
                      <a:r>
                        <a:rPr b="0" lang="en-PH" sz="3200" spc="-1" strike="noStrike">
                          <a:latin typeface="Lato"/>
                        </a:rPr>
                        <a:t>Kaugnayan</a:t>
                      </a:r>
                      <a:endParaRPr b="0" lang="en-PH" sz="3200" spc="-1" strike="noStrike">
                        <a:latin typeface="Arial"/>
                      </a:endParaRPr>
                    </a:p>
                  </a:txBody>
                  <a:tcPr anchor="t" marL="90000" marR="90000">
                    <a:lnL w="720">
                      <a:solidFill>
                        <a:srgbClr val="f50057"/>
                      </a:solidFill>
                    </a:lnL>
                    <a:lnR w="720">
                      <a:solidFill>
                        <a:srgbClr val="f50057"/>
                      </a:solidFill>
                    </a:lnR>
                    <a:lnT w="720">
                      <a:solidFill>
                        <a:srgbClr val="f50057"/>
                      </a:solidFill>
                    </a:lnT>
                    <a:lnB w="720">
                      <a:solidFill>
                        <a:srgbClr val="f50057"/>
                      </a:solidFill>
                    </a:lnB>
                    <a:solidFill>
                      <a:srgbClr val="fffde7"/>
                    </a:solidFill>
                  </a:tcPr>
                </a:tc>
                <a:tc>
                  <a:txBody>
                    <a:bodyPr lIns="90000" rIns="90000" anchor="t">
                      <a:noAutofit/>
                    </a:bodyPr>
                    <a:p>
                      <a:pPr algn="ctr">
                        <a:lnSpc>
                          <a:spcPct val="100000"/>
                        </a:lnSpc>
                        <a:buNone/>
                      </a:pPr>
                      <a:r>
                        <a:rPr b="0" lang="en-PH" sz="3200" spc="-1" strike="noStrike">
                          <a:latin typeface="Lato"/>
                        </a:rPr>
                        <a:t>Katawagan</a:t>
                      </a:r>
                      <a:endParaRPr b="0" lang="en-PH" sz="3200" spc="-1" strike="noStrike">
                        <a:latin typeface="Arial"/>
                      </a:endParaRPr>
                    </a:p>
                  </a:txBody>
                  <a:tcPr anchor="t" marL="90000" marR="90000">
                    <a:lnL w="720">
                      <a:solidFill>
                        <a:srgbClr val="f50057"/>
                      </a:solidFill>
                    </a:lnL>
                    <a:lnR w="720">
                      <a:solidFill>
                        <a:srgbClr val="f50057"/>
                      </a:solidFill>
                    </a:lnR>
                    <a:lnT w="720">
                      <a:solidFill>
                        <a:srgbClr val="f50057"/>
                      </a:solidFill>
                    </a:lnT>
                    <a:lnB w="720">
                      <a:solidFill>
                        <a:srgbClr val="f50057"/>
                      </a:solidFill>
                    </a:lnB>
                    <a:solidFill>
                      <a:srgbClr val="fffde7"/>
                    </a:solidFill>
                  </a:tcPr>
                </a:tc>
              </a:tr>
              <a:tr h="425880">
                <a:tc>
                  <a:txBody>
                    <a:bodyPr lIns="90000" rIns="90000" anchor="t">
                      <a:noAutofit/>
                    </a:bodyPr>
                    <a:p>
                      <a:pPr>
                        <a:lnSpc>
                          <a:spcPct val="100000"/>
                        </a:lnSpc>
                        <a:buNone/>
                      </a:pPr>
                      <a:r>
                        <a:rPr b="0" lang="en-PH" sz="2500" spc="-1" strike="noStrike">
                          <a:latin typeface="Lato"/>
                        </a:rPr>
                        <a:t>Babaeng kapatid ng magulang mo</a:t>
                      </a:r>
                      <a:endParaRPr b="0" lang="en-PH" sz="2500" spc="-1" strike="noStrike">
                        <a:latin typeface="Arial"/>
                      </a:endParaRPr>
                    </a:p>
                  </a:txBody>
                  <a:tcPr anchor="t" marL="90000" marR="90000">
                    <a:lnL w="720">
                      <a:solidFill>
                        <a:srgbClr val="f50057"/>
                      </a:solidFill>
                    </a:lnL>
                    <a:lnR w="720">
                      <a:solidFill>
                        <a:srgbClr val="f50057"/>
                      </a:solidFill>
                    </a:lnR>
                    <a:lnT w="720">
                      <a:solidFill>
                        <a:srgbClr val="f50057"/>
                      </a:solidFill>
                    </a:lnT>
                    <a:lnB w="720">
                      <a:solidFill>
                        <a:srgbClr val="f50057"/>
                      </a:solidFill>
                    </a:lnB>
                    <a:solidFill>
                      <a:srgbClr val="ffebee"/>
                    </a:solidFill>
                  </a:tcPr>
                </a:tc>
                <a:tc>
                  <a:txBody>
                    <a:bodyPr lIns="90000" rIns="90000" anchor="t">
                      <a:noAutofit/>
                    </a:bodyPr>
                    <a:p>
                      <a:pPr>
                        <a:lnSpc>
                          <a:spcPct val="100000"/>
                        </a:lnSpc>
                        <a:buNone/>
                      </a:pPr>
                      <a:r>
                        <a:rPr b="0" lang="en-PH" sz="2500" spc="-1" strike="noStrike">
                          <a:latin typeface="Lato"/>
                        </a:rPr>
                        <a:t>Tiyahin/tiya</a:t>
                      </a:r>
                      <a:endParaRPr b="0" lang="en-PH" sz="2500" spc="-1" strike="noStrike">
                        <a:latin typeface="Arial"/>
                      </a:endParaRPr>
                    </a:p>
                  </a:txBody>
                  <a:tcPr anchor="t" marL="90000" marR="90000">
                    <a:lnL w="720">
                      <a:solidFill>
                        <a:srgbClr val="f50057"/>
                      </a:solidFill>
                    </a:lnL>
                    <a:lnR w="720">
                      <a:solidFill>
                        <a:srgbClr val="f50057"/>
                      </a:solidFill>
                    </a:lnR>
                    <a:lnT w="720">
                      <a:solidFill>
                        <a:srgbClr val="f50057"/>
                      </a:solidFill>
                    </a:lnT>
                    <a:lnB w="720">
                      <a:solidFill>
                        <a:srgbClr val="f50057"/>
                      </a:solidFill>
                    </a:lnB>
                    <a:solidFill>
                      <a:srgbClr val="ffebee"/>
                    </a:solidFill>
                  </a:tcPr>
                </a:tc>
              </a:tr>
              <a:tr h="438840">
                <a:tc>
                  <a:txBody>
                    <a:bodyPr lIns="90000" rIns="90000" anchor="t">
                      <a:noAutofit/>
                    </a:bodyPr>
                    <a:p>
                      <a:pPr>
                        <a:lnSpc>
                          <a:spcPct val="100000"/>
                        </a:lnSpc>
                        <a:buNone/>
                      </a:pPr>
                      <a:r>
                        <a:rPr b="0" lang="en-PH" sz="2500" spc="-1" strike="noStrike">
                          <a:latin typeface="Lato"/>
                          <a:ea typeface="PingFang SC"/>
                        </a:rPr>
                        <a:t>Lalaking kapatid ng magulang mo</a:t>
                      </a:r>
                      <a:endParaRPr b="0" lang="en-PH" sz="2500" spc="-1" strike="noStrike">
                        <a:latin typeface="Arial"/>
                      </a:endParaRPr>
                    </a:p>
                  </a:txBody>
                  <a:tcPr anchor="t" marL="90000" marR="90000">
                    <a:lnL w="720">
                      <a:solidFill>
                        <a:srgbClr val="f50057"/>
                      </a:solidFill>
                    </a:lnL>
                    <a:lnR w="720">
                      <a:solidFill>
                        <a:srgbClr val="f50057"/>
                      </a:solidFill>
                    </a:lnR>
                    <a:lnT w="720">
                      <a:solidFill>
                        <a:srgbClr val="f50057"/>
                      </a:solidFill>
                    </a:lnT>
                    <a:lnB w="720">
                      <a:solidFill>
                        <a:srgbClr val="f50057"/>
                      </a:solidFill>
                    </a:lnB>
                    <a:solidFill>
                      <a:srgbClr val="fffde7"/>
                    </a:solidFill>
                  </a:tcPr>
                </a:tc>
                <a:tc>
                  <a:txBody>
                    <a:bodyPr lIns="90000" rIns="90000" anchor="t">
                      <a:noAutofit/>
                    </a:bodyPr>
                    <a:p>
                      <a:pPr>
                        <a:lnSpc>
                          <a:spcPct val="100000"/>
                        </a:lnSpc>
                        <a:buNone/>
                      </a:pPr>
                      <a:r>
                        <a:rPr b="0" lang="en-PH" sz="2500" spc="-1" strike="noStrike">
                          <a:latin typeface="Lato"/>
                        </a:rPr>
                        <a:t>Tiyuhin/tiyo</a:t>
                      </a:r>
                      <a:endParaRPr b="0" lang="en-PH" sz="2500" spc="-1" strike="noStrike">
                        <a:latin typeface="Arial"/>
                      </a:endParaRPr>
                    </a:p>
                  </a:txBody>
                  <a:tcPr anchor="t" marL="90000" marR="90000">
                    <a:lnL w="720">
                      <a:solidFill>
                        <a:srgbClr val="f50057"/>
                      </a:solidFill>
                    </a:lnL>
                    <a:lnR w="720">
                      <a:solidFill>
                        <a:srgbClr val="f50057"/>
                      </a:solidFill>
                    </a:lnR>
                    <a:lnT w="720">
                      <a:solidFill>
                        <a:srgbClr val="f50057"/>
                      </a:solidFill>
                    </a:lnT>
                    <a:lnB w="720">
                      <a:solidFill>
                        <a:srgbClr val="f50057"/>
                      </a:solidFill>
                    </a:lnB>
                    <a:solidFill>
                      <a:srgbClr val="fffde7"/>
                    </a:solidFill>
                  </a:tcPr>
                </a:tc>
              </a:tr>
              <a:tr h="472320">
                <a:tc>
                  <a:txBody>
                    <a:bodyPr lIns="90000" rIns="90000" anchor="t">
                      <a:noAutofit/>
                    </a:bodyPr>
                    <a:p>
                      <a:pPr>
                        <a:lnSpc>
                          <a:spcPct val="100000"/>
                        </a:lnSpc>
                        <a:buNone/>
                      </a:pPr>
                      <a:r>
                        <a:rPr b="0" lang="en-PH" sz="2500" spc="-1" strike="noStrike">
                          <a:latin typeface="Lato"/>
                        </a:rPr>
                        <a:t>Anak ng kapatid mo</a:t>
                      </a:r>
                      <a:endParaRPr b="0" lang="en-PH" sz="2500" spc="-1" strike="noStrike">
                        <a:latin typeface="Arial"/>
                      </a:endParaRPr>
                    </a:p>
                  </a:txBody>
                  <a:tcPr anchor="t" marL="90000" marR="90000">
                    <a:lnL w="720">
                      <a:solidFill>
                        <a:srgbClr val="f50057"/>
                      </a:solidFill>
                    </a:lnL>
                    <a:lnR w="720">
                      <a:solidFill>
                        <a:srgbClr val="f50057"/>
                      </a:solidFill>
                    </a:lnR>
                    <a:lnT w="720">
                      <a:solidFill>
                        <a:srgbClr val="f50057"/>
                      </a:solidFill>
                    </a:lnT>
                    <a:lnB w="720">
                      <a:solidFill>
                        <a:srgbClr val="f50057"/>
                      </a:solidFill>
                    </a:lnB>
                    <a:solidFill>
                      <a:srgbClr val="ffebee"/>
                    </a:solidFill>
                  </a:tcPr>
                </a:tc>
                <a:tc>
                  <a:txBody>
                    <a:bodyPr lIns="90000" rIns="90000" anchor="t">
                      <a:noAutofit/>
                    </a:bodyPr>
                    <a:p>
                      <a:pPr>
                        <a:lnSpc>
                          <a:spcPct val="100000"/>
                        </a:lnSpc>
                        <a:buNone/>
                      </a:pPr>
                      <a:r>
                        <a:rPr b="0" lang="en-PH" sz="2500" spc="-1" strike="noStrike">
                          <a:latin typeface="Lato"/>
                        </a:rPr>
                        <a:t>pamangkin</a:t>
                      </a:r>
                      <a:endParaRPr b="0" lang="en-PH" sz="2500" spc="-1" strike="noStrike">
                        <a:latin typeface="Arial"/>
                      </a:endParaRPr>
                    </a:p>
                  </a:txBody>
                  <a:tcPr anchor="t" marL="90000" marR="90000">
                    <a:lnL w="720">
                      <a:solidFill>
                        <a:srgbClr val="f50057"/>
                      </a:solidFill>
                    </a:lnL>
                    <a:lnR w="720">
                      <a:solidFill>
                        <a:srgbClr val="f50057"/>
                      </a:solidFill>
                    </a:lnR>
                    <a:lnT w="720">
                      <a:solidFill>
                        <a:srgbClr val="f50057"/>
                      </a:solidFill>
                    </a:lnT>
                    <a:lnB w="720">
                      <a:solidFill>
                        <a:srgbClr val="f50057"/>
                      </a:solidFill>
                    </a:lnB>
                    <a:solidFill>
                      <a:srgbClr val="ffebee"/>
                    </a:solidFill>
                  </a:tcPr>
                </a:tc>
              </a:tr>
              <a:tr h="444960">
                <a:tc>
                  <a:txBody>
                    <a:bodyPr lIns="90000" rIns="90000" anchor="t">
                      <a:noAutofit/>
                    </a:bodyPr>
                    <a:p>
                      <a:pPr>
                        <a:lnSpc>
                          <a:spcPct val="100000"/>
                        </a:lnSpc>
                        <a:buNone/>
                      </a:pPr>
                      <a:r>
                        <a:rPr b="0" lang="en-PH" sz="2500" spc="-1" strike="noStrike">
                          <a:latin typeface="Lato"/>
                        </a:rPr>
                        <a:t>Asawa ng kapatid mong babae</a:t>
                      </a:r>
                      <a:endParaRPr b="0" lang="en-PH" sz="2500" spc="-1" strike="noStrike">
                        <a:latin typeface="Arial"/>
                      </a:endParaRPr>
                    </a:p>
                  </a:txBody>
                  <a:tcPr anchor="t" marL="90000" marR="90000">
                    <a:lnL w="720">
                      <a:solidFill>
                        <a:srgbClr val="f50057"/>
                      </a:solidFill>
                    </a:lnL>
                    <a:lnR w="720">
                      <a:solidFill>
                        <a:srgbClr val="f50057"/>
                      </a:solidFill>
                    </a:lnR>
                    <a:lnT w="720">
                      <a:solidFill>
                        <a:srgbClr val="f50057"/>
                      </a:solidFill>
                    </a:lnT>
                    <a:lnB w="720">
                      <a:solidFill>
                        <a:srgbClr val="f50057"/>
                      </a:solidFill>
                    </a:lnB>
                    <a:solidFill>
                      <a:srgbClr val="fffde7"/>
                    </a:solidFill>
                  </a:tcPr>
                </a:tc>
                <a:tc>
                  <a:txBody>
                    <a:bodyPr lIns="90000" rIns="90000" anchor="t">
                      <a:noAutofit/>
                    </a:bodyPr>
                    <a:p>
                      <a:pPr>
                        <a:lnSpc>
                          <a:spcPct val="100000"/>
                        </a:lnSpc>
                        <a:buNone/>
                      </a:pPr>
                      <a:r>
                        <a:rPr b="0" lang="en-PH" sz="2500" spc="-1" strike="noStrike">
                          <a:latin typeface="Lato"/>
                        </a:rPr>
                        <a:t>bayaw</a:t>
                      </a:r>
                      <a:endParaRPr b="0" lang="en-PH" sz="2500" spc="-1" strike="noStrike">
                        <a:latin typeface="Arial"/>
                      </a:endParaRPr>
                    </a:p>
                  </a:txBody>
                  <a:tcPr anchor="t" marL="90000" marR="90000">
                    <a:lnL w="720">
                      <a:solidFill>
                        <a:srgbClr val="f50057"/>
                      </a:solidFill>
                    </a:lnL>
                    <a:lnR w="720">
                      <a:solidFill>
                        <a:srgbClr val="f50057"/>
                      </a:solidFill>
                    </a:lnR>
                    <a:lnT w="720">
                      <a:solidFill>
                        <a:srgbClr val="f50057"/>
                      </a:solidFill>
                    </a:lnT>
                    <a:lnB w="720">
                      <a:solidFill>
                        <a:srgbClr val="f50057"/>
                      </a:solidFill>
                    </a:lnB>
                    <a:solidFill>
                      <a:srgbClr val="fffde7"/>
                    </a:solidFill>
                  </a:tcPr>
                </a:tc>
              </a:tr>
              <a:tr h="458280">
                <a:tc>
                  <a:txBody>
                    <a:bodyPr lIns="90000" rIns="90000" anchor="t">
                      <a:noAutofit/>
                    </a:bodyPr>
                    <a:p>
                      <a:pPr>
                        <a:lnSpc>
                          <a:spcPct val="100000"/>
                        </a:lnSpc>
                        <a:buNone/>
                      </a:pPr>
                      <a:r>
                        <a:rPr b="0" lang="en-PH" sz="2500" spc="-1" strike="noStrike">
                          <a:latin typeface="Lato"/>
                        </a:rPr>
                        <a:t>Asawa ng kapatid mong lalake</a:t>
                      </a:r>
                      <a:endParaRPr b="0" lang="en-PH" sz="2500" spc="-1" strike="noStrike">
                        <a:latin typeface="Arial"/>
                      </a:endParaRPr>
                    </a:p>
                  </a:txBody>
                  <a:tcPr anchor="t" marL="90000" marR="90000">
                    <a:lnL w="720">
                      <a:solidFill>
                        <a:srgbClr val="f50057"/>
                      </a:solidFill>
                    </a:lnL>
                    <a:lnR w="720">
                      <a:solidFill>
                        <a:srgbClr val="f50057"/>
                      </a:solidFill>
                    </a:lnR>
                    <a:lnT w="720">
                      <a:solidFill>
                        <a:srgbClr val="f50057"/>
                      </a:solidFill>
                    </a:lnT>
                    <a:lnB w="720">
                      <a:solidFill>
                        <a:srgbClr val="f50057"/>
                      </a:solidFill>
                    </a:lnB>
                    <a:solidFill>
                      <a:srgbClr val="ffebee"/>
                    </a:solidFill>
                  </a:tcPr>
                </a:tc>
                <a:tc>
                  <a:txBody>
                    <a:bodyPr lIns="90000" rIns="90000" anchor="t">
                      <a:noAutofit/>
                    </a:bodyPr>
                    <a:p>
                      <a:pPr>
                        <a:lnSpc>
                          <a:spcPct val="100000"/>
                        </a:lnSpc>
                        <a:buNone/>
                      </a:pPr>
                      <a:r>
                        <a:rPr b="0" lang="en-PH" sz="2500" spc="-1" strike="noStrike">
                          <a:latin typeface="Lato"/>
                        </a:rPr>
                        <a:t>hipag</a:t>
                      </a:r>
                      <a:endParaRPr b="0" lang="en-PH" sz="2500" spc="-1" strike="noStrike">
                        <a:latin typeface="Arial"/>
                      </a:endParaRPr>
                    </a:p>
                  </a:txBody>
                  <a:tcPr anchor="t" marL="90000" marR="90000">
                    <a:lnL w="720">
                      <a:solidFill>
                        <a:srgbClr val="f50057"/>
                      </a:solidFill>
                    </a:lnL>
                    <a:lnR w="720">
                      <a:solidFill>
                        <a:srgbClr val="f50057"/>
                      </a:solidFill>
                    </a:lnR>
                    <a:lnT w="720">
                      <a:solidFill>
                        <a:srgbClr val="f50057"/>
                      </a:solidFill>
                    </a:lnT>
                    <a:lnB w="720">
                      <a:solidFill>
                        <a:srgbClr val="f50057"/>
                      </a:solidFill>
                    </a:lnB>
                    <a:solidFill>
                      <a:srgbClr val="ffebee"/>
                    </a:solidFill>
                  </a:tcPr>
                </a:tc>
              </a:tr>
              <a:tr h="390240">
                <a:tc>
                  <a:txBody>
                    <a:bodyPr lIns="90000" rIns="90000" anchor="t">
                      <a:noAutofit/>
                    </a:bodyPr>
                    <a:p>
                      <a:pPr>
                        <a:lnSpc>
                          <a:spcPct val="100000"/>
                        </a:lnSpc>
                        <a:buNone/>
                      </a:pPr>
                      <a:r>
                        <a:rPr b="0" lang="en-PH" sz="2500" spc="-1" strike="noStrike">
                          <a:latin typeface="Lato"/>
                        </a:rPr>
                        <a:t>Relasyon ng asawa ng magkapatid</a:t>
                      </a:r>
                      <a:endParaRPr b="0" lang="en-PH" sz="2500" spc="-1" strike="noStrike">
                        <a:latin typeface="Arial"/>
                      </a:endParaRPr>
                    </a:p>
                  </a:txBody>
                  <a:tcPr anchor="t" marL="90000" marR="90000">
                    <a:lnL w="720">
                      <a:solidFill>
                        <a:srgbClr val="f50057"/>
                      </a:solidFill>
                    </a:lnL>
                    <a:lnR w="720">
                      <a:solidFill>
                        <a:srgbClr val="f50057"/>
                      </a:solidFill>
                    </a:lnR>
                    <a:lnT w="720">
                      <a:solidFill>
                        <a:srgbClr val="f50057"/>
                      </a:solidFill>
                    </a:lnT>
                    <a:lnB w="720">
                      <a:solidFill>
                        <a:srgbClr val="f50057"/>
                      </a:solidFill>
                    </a:lnB>
                    <a:solidFill>
                      <a:srgbClr val="fffde7"/>
                    </a:solidFill>
                  </a:tcPr>
                </a:tc>
                <a:tc>
                  <a:txBody>
                    <a:bodyPr lIns="90000" rIns="90000" anchor="t">
                      <a:noAutofit/>
                    </a:bodyPr>
                    <a:p>
                      <a:pPr>
                        <a:lnSpc>
                          <a:spcPct val="100000"/>
                        </a:lnSpc>
                        <a:buNone/>
                      </a:pPr>
                      <a:r>
                        <a:rPr b="0" lang="en-PH" sz="2500" spc="-1" strike="noStrike">
                          <a:latin typeface="Lato"/>
                        </a:rPr>
                        <a:t>magbilas</a:t>
                      </a:r>
                      <a:endParaRPr b="0" lang="en-PH" sz="2500" spc="-1" strike="noStrike">
                        <a:latin typeface="Arial"/>
                      </a:endParaRPr>
                    </a:p>
                  </a:txBody>
                  <a:tcPr anchor="t" marL="90000" marR="90000">
                    <a:lnL w="720">
                      <a:solidFill>
                        <a:srgbClr val="f50057"/>
                      </a:solidFill>
                    </a:lnL>
                    <a:lnR w="720">
                      <a:solidFill>
                        <a:srgbClr val="f50057"/>
                      </a:solidFill>
                    </a:lnR>
                    <a:lnT w="720">
                      <a:solidFill>
                        <a:srgbClr val="f50057"/>
                      </a:solidFill>
                    </a:lnT>
                    <a:lnB w="720">
                      <a:solidFill>
                        <a:srgbClr val="f50057"/>
                      </a:solidFill>
                    </a:lnB>
                    <a:solidFill>
                      <a:srgbClr val="fffde7"/>
                    </a:solidFill>
                  </a:tcPr>
                </a:tc>
              </a:tr>
              <a:tr h="444240">
                <a:tc>
                  <a:txBody>
                    <a:bodyPr lIns="90000" rIns="90000" anchor="t">
                      <a:noAutofit/>
                    </a:bodyPr>
                    <a:p>
                      <a:pPr>
                        <a:lnSpc>
                          <a:spcPct val="100000"/>
                        </a:lnSpc>
                        <a:buNone/>
                      </a:pPr>
                      <a:r>
                        <a:rPr b="0" lang="en-PH" sz="2500" spc="-1" strike="noStrike">
                          <a:latin typeface="Lato"/>
                        </a:rPr>
                        <a:t>Magulang ng asawa</a:t>
                      </a:r>
                      <a:endParaRPr b="0" lang="en-PH" sz="2500" spc="-1" strike="noStrike">
                        <a:latin typeface="Arial"/>
                      </a:endParaRPr>
                    </a:p>
                  </a:txBody>
                  <a:tcPr anchor="t" marL="90000" marR="90000">
                    <a:lnL w="720">
                      <a:solidFill>
                        <a:srgbClr val="f50057"/>
                      </a:solidFill>
                    </a:lnL>
                    <a:lnR w="720">
                      <a:solidFill>
                        <a:srgbClr val="f50057"/>
                      </a:solidFill>
                    </a:lnR>
                    <a:lnT w="720">
                      <a:solidFill>
                        <a:srgbClr val="f50057"/>
                      </a:solidFill>
                    </a:lnT>
                    <a:lnB w="720">
                      <a:solidFill>
                        <a:srgbClr val="f50057"/>
                      </a:solidFill>
                    </a:lnB>
                    <a:solidFill>
                      <a:srgbClr val="ffebee"/>
                    </a:solidFill>
                  </a:tcPr>
                </a:tc>
                <a:tc>
                  <a:txBody>
                    <a:bodyPr lIns="90000" rIns="90000" anchor="t">
                      <a:noAutofit/>
                    </a:bodyPr>
                    <a:p>
                      <a:pPr>
                        <a:lnSpc>
                          <a:spcPct val="100000"/>
                        </a:lnSpc>
                        <a:buNone/>
                      </a:pPr>
                      <a:r>
                        <a:rPr b="0" lang="en-PH" sz="2500" spc="-1" strike="noStrike">
                          <a:latin typeface="Lato"/>
                        </a:rPr>
                        <a:t>biyenan</a:t>
                      </a:r>
                      <a:endParaRPr b="0" lang="en-PH" sz="2500" spc="-1" strike="noStrike">
                        <a:latin typeface="Arial"/>
                      </a:endParaRPr>
                    </a:p>
                  </a:txBody>
                  <a:tcPr anchor="t" marL="90000" marR="90000">
                    <a:lnL w="720">
                      <a:solidFill>
                        <a:srgbClr val="f50057"/>
                      </a:solidFill>
                    </a:lnL>
                    <a:lnR w="720">
                      <a:solidFill>
                        <a:srgbClr val="f50057"/>
                      </a:solidFill>
                    </a:lnR>
                    <a:lnT w="720">
                      <a:solidFill>
                        <a:srgbClr val="f50057"/>
                      </a:solidFill>
                    </a:lnT>
                    <a:lnB w="720">
                      <a:solidFill>
                        <a:srgbClr val="f50057"/>
                      </a:solidFill>
                    </a:lnB>
                    <a:solidFill>
                      <a:srgbClr val="ffebee"/>
                    </a:solidFill>
                  </a:tcPr>
                </a:tc>
              </a:tr>
              <a:tr h="457200">
                <a:tc>
                  <a:txBody>
                    <a:bodyPr lIns="90000" rIns="90000" anchor="t">
                      <a:noAutofit/>
                    </a:bodyPr>
                    <a:p>
                      <a:pPr>
                        <a:lnSpc>
                          <a:spcPct val="100000"/>
                        </a:lnSpc>
                        <a:buNone/>
                      </a:pPr>
                      <a:r>
                        <a:rPr b="0" lang="en-PH" sz="2500" spc="-1" strike="noStrike">
                          <a:latin typeface="Lato"/>
                        </a:rPr>
                        <a:t>Magulang ng mag-asawa</a:t>
                      </a:r>
                      <a:endParaRPr b="0" lang="en-PH" sz="2500" spc="-1" strike="noStrike">
                        <a:latin typeface="Arial"/>
                      </a:endParaRPr>
                    </a:p>
                  </a:txBody>
                  <a:tcPr anchor="t" marL="90000" marR="90000">
                    <a:lnL w="720">
                      <a:solidFill>
                        <a:srgbClr val="f50057"/>
                      </a:solidFill>
                    </a:lnL>
                    <a:lnR w="720">
                      <a:solidFill>
                        <a:srgbClr val="f50057"/>
                      </a:solidFill>
                    </a:lnR>
                    <a:lnT w="720">
                      <a:solidFill>
                        <a:srgbClr val="f50057"/>
                      </a:solidFill>
                    </a:lnT>
                    <a:lnB w="720">
                      <a:solidFill>
                        <a:srgbClr val="f50057"/>
                      </a:solidFill>
                    </a:lnB>
                    <a:solidFill>
                      <a:srgbClr val="fffde7"/>
                    </a:solidFill>
                  </a:tcPr>
                </a:tc>
                <a:tc>
                  <a:txBody>
                    <a:bodyPr lIns="90000" rIns="90000" anchor="t">
                      <a:noAutofit/>
                    </a:bodyPr>
                    <a:p>
                      <a:pPr>
                        <a:lnSpc>
                          <a:spcPct val="100000"/>
                        </a:lnSpc>
                        <a:buNone/>
                      </a:pPr>
                      <a:r>
                        <a:rPr b="0" lang="en-PH" sz="2500" spc="-1" strike="noStrike">
                          <a:latin typeface="Lato"/>
                        </a:rPr>
                        <a:t>magbalae</a:t>
                      </a:r>
                      <a:endParaRPr b="0" lang="en-PH" sz="2500" spc="-1" strike="noStrike">
                        <a:latin typeface="Arial"/>
                      </a:endParaRPr>
                    </a:p>
                  </a:txBody>
                  <a:tcPr anchor="t" marL="90000" marR="90000">
                    <a:lnL w="720">
                      <a:solidFill>
                        <a:srgbClr val="f50057"/>
                      </a:solidFill>
                    </a:lnL>
                    <a:lnR w="720">
                      <a:solidFill>
                        <a:srgbClr val="f50057"/>
                      </a:solidFill>
                    </a:lnR>
                    <a:lnT w="720">
                      <a:solidFill>
                        <a:srgbClr val="f50057"/>
                      </a:solidFill>
                    </a:lnT>
                    <a:lnB w="720">
                      <a:solidFill>
                        <a:srgbClr val="f50057"/>
                      </a:solidFill>
                    </a:lnB>
                    <a:solidFill>
                      <a:srgbClr val="fffde7"/>
                    </a:solidFill>
                  </a:tcPr>
                </a:tc>
              </a:tr>
              <a:tr h="450360">
                <a:tc>
                  <a:txBody>
                    <a:bodyPr lIns="90000" rIns="90000" anchor="t">
                      <a:noAutofit/>
                    </a:bodyPr>
                    <a:p>
                      <a:pPr>
                        <a:lnSpc>
                          <a:spcPct val="100000"/>
                        </a:lnSpc>
                        <a:buNone/>
                      </a:pPr>
                      <a:r>
                        <a:rPr b="0" lang="en-PH" sz="2500" spc="-1" strike="noStrike">
                          <a:latin typeface="Lato"/>
                        </a:rPr>
                        <a:t>Anak ng tiyo at tiya mo</a:t>
                      </a:r>
                      <a:endParaRPr b="0" lang="en-PH" sz="2500" spc="-1" strike="noStrike">
                        <a:latin typeface="Arial"/>
                      </a:endParaRPr>
                    </a:p>
                  </a:txBody>
                  <a:tcPr anchor="t" marL="90000" marR="90000">
                    <a:lnL w="720">
                      <a:solidFill>
                        <a:srgbClr val="f50057"/>
                      </a:solidFill>
                    </a:lnL>
                    <a:lnR w="720">
                      <a:solidFill>
                        <a:srgbClr val="f50057"/>
                      </a:solidFill>
                    </a:lnR>
                    <a:lnT w="720">
                      <a:solidFill>
                        <a:srgbClr val="f50057"/>
                      </a:solidFill>
                    </a:lnT>
                    <a:lnB w="720">
                      <a:solidFill>
                        <a:srgbClr val="f50057"/>
                      </a:solidFill>
                    </a:lnB>
                    <a:solidFill>
                      <a:srgbClr val="ffebee"/>
                    </a:solidFill>
                  </a:tcPr>
                </a:tc>
                <a:tc>
                  <a:txBody>
                    <a:bodyPr lIns="90000" rIns="90000" anchor="t">
                      <a:noAutofit/>
                    </a:bodyPr>
                    <a:p>
                      <a:pPr>
                        <a:lnSpc>
                          <a:spcPct val="100000"/>
                        </a:lnSpc>
                        <a:buNone/>
                      </a:pPr>
                      <a:r>
                        <a:rPr b="0" lang="en-PH" sz="2500" spc="-1" strike="noStrike">
                          <a:latin typeface="Lato"/>
                        </a:rPr>
                        <a:t>pinsan</a:t>
                      </a:r>
                      <a:endParaRPr b="0" lang="en-PH" sz="2500" spc="-1" strike="noStrike">
                        <a:latin typeface="Arial"/>
                      </a:endParaRPr>
                    </a:p>
                  </a:txBody>
                  <a:tcPr anchor="t" marL="90000" marR="90000">
                    <a:lnL w="720">
                      <a:solidFill>
                        <a:srgbClr val="f50057"/>
                      </a:solidFill>
                    </a:lnL>
                    <a:lnR w="720">
                      <a:solidFill>
                        <a:srgbClr val="f50057"/>
                      </a:solidFill>
                    </a:lnR>
                    <a:lnT w="720">
                      <a:solidFill>
                        <a:srgbClr val="f50057"/>
                      </a:solidFill>
                    </a:lnT>
                    <a:lnB w="720">
                      <a:solidFill>
                        <a:srgbClr val="f50057"/>
                      </a:solidFill>
                    </a:lnB>
                    <a:solidFill>
                      <a:srgbClr val="ffebee"/>
                    </a:solidFill>
                  </a:tcPr>
                </a:tc>
              </a:tr>
            </a:tbl>
          </a:graphicData>
        </a:graphic>
      </p:graphicFrame>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txBox="1"/>
          <p:nvPr/>
        </p:nvSpPr>
        <p:spPr>
          <a:xfrm>
            <a:off x="180000" y="180000"/>
            <a:ext cx="10440000" cy="1440000"/>
          </a:xfrm>
          <a:prstGeom prst="rect">
            <a:avLst/>
          </a:prstGeom>
          <a:noFill/>
          <a:ln w="0">
            <a:noFill/>
          </a:ln>
        </p:spPr>
        <p:txBody>
          <a:bodyPr lIns="90000" rIns="90000" tIns="45000" bIns="45000" anchor="t">
            <a:noAutofit/>
          </a:bodyPr>
          <a:p>
            <a:pPr algn="just">
              <a:buNone/>
            </a:pPr>
            <a:r>
              <a:rPr b="1" lang="en-PH" sz="2000" spc="-1" strike="noStrike">
                <a:latin typeface="Lato"/>
              </a:rPr>
              <a:t>Panuto: </a:t>
            </a:r>
            <a:r>
              <a:rPr b="0" lang="en-PH" sz="2000" spc="-1" strike="noStrike">
                <a:latin typeface="Lato"/>
              </a:rPr>
              <a:t>Isulat sa tapat ng gawaing bahay ang pangalan ng miyembro ng pamilya na siyang madalas gumawa ng mga ito. Maaaring higit sa isa ang pangalang isusulat. Pumili ng isa sa mga gawaing-bahay at sumulat ng dalawang pangungusap tungkol sa kapamilyang paboritong gawin ito. Alalahanin ang tamang gamit ng panghalip panao sa pagsulat ng pangunugusap.</a:t>
            </a:r>
            <a:endParaRPr b="0" lang="en-PH" sz="2000" spc="-1" strike="noStrike">
              <a:latin typeface="Lato"/>
            </a:endParaRPr>
          </a:p>
        </p:txBody>
      </p:sp>
      <p:pic>
        <p:nvPicPr>
          <p:cNvPr id="153" name="" descr=""/>
          <p:cNvPicPr/>
          <p:nvPr/>
        </p:nvPicPr>
        <p:blipFill>
          <a:blip r:embed="rId1"/>
          <a:stretch/>
        </p:blipFill>
        <p:spPr>
          <a:xfrm>
            <a:off x="451800" y="1945080"/>
            <a:ext cx="3450240" cy="1474920"/>
          </a:xfrm>
          <a:prstGeom prst="rect">
            <a:avLst/>
          </a:prstGeom>
          <a:ln w="0">
            <a:noFill/>
          </a:ln>
        </p:spPr>
      </p:pic>
      <p:pic>
        <p:nvPicPr>
          <p:cNvPr id="154" name="" descr=""/>
          <p:cNvPicPr/>
          <p:nvPr/>
        </p:nvPicPr>
        <p:blipFill>
          <a:blip r:embed="rId2"/>
          <a:stretch/>
        </p:blipFill>
        <p:spPr>
          <a:xfrm>
            <a:off x="4350960" y="1800000"/>
            <a:ext cx="3029040" cy="1682640"/>
          </a:xfrm>
          <a:prstGeom prst="rect">
            <a:avLst/>
          </a:prstGeom>
          <a:ln w="0">
            <a:noFill/>
          </a:ln>
        </p:spPr>
      </p:pic>
      <p:pic>
        <p:nvPicPr>
          <p:cNvPr id="155" name="" descr=""/>
          <p:cNvPicPr/>
          <p:nvPr/>
        </p:nvPicPr>
        <p:blipFill>
          <a:blip r:embed="rId3"/>
          <a:stretch/>
        </p:blipFill>
        <p:spPr>
          <a:xfrm>
            <a:off x="8640000" y="1652400"/>
            <a:ext cx="2520000" cy="2066760"/>
          </a:xfrm>
          <a:prstGeom prst="rect">
            <a:avLst/>
          </a:prstGeom>
          <a:ln w="0">
            <a:noFill/>
          </a:ln>
        </p:spPr>
      </p:pic>
      <p:pic>
        <p:nvPicPr>
          <p:cNvPr id="156" name="" descr=""/>
          <p:cNvPicPr/>
          <p:nvPr/>
        </p:nvPicPr>
        <p:blipFill>
          <a:blip r:embed="rId4"/>
          <a:stretch/>
        </p:blipFill>
        <p:spPr>
          <a:xfrm>
            <a:off x="762120" y="3788280"/>
            <a:ext cx="3017880" cy="2151720"/>
          </a:xfrm>
          <a:prstGeom prst="rect">
            <a:avLst/>
          </a:prstGeom>
          <a:ln w="0">
            <a:noFill/>
          </a:ln>
        </p:spPr>
      </p:pic>
      <p:pic>
        <p:nvPicPr>
          <p:cNvPr id="157" name="" descr=""/>
          <p:cNvPicPr/>
          <p:nvPr/>
        </p:nvPicPr>
        <p:blipFill>
          <a:blip r:embed="rId5"/>
          <a:stretch/>
        </p:blipFill>
        <p:spPr>
          <a:xfrm>
            <a:off x="4387320" y="4073760"/>
            <a:ext cx="3172680" cy="1866240"/>
          </a:xfrm>
          <a:prstGeom prst="rect">
            <a:avLst/>
          </a:prstGeom>
          <a:ln w="0">
            <a:noFill/>
          </a:ln>
        </p:spPr>
      </p:pic>
      <p:pic>
        <p:nvPicPr>
          <p:cNvPr id="158" name="" descr=""/>
          <p:cNvPicPr/>
          <p:nvPr/>
        </p:nvPicPr>
        <p:blipFill>
          <a:blip r:embed="rId6"/>
          <a:stretch/>
        </p:blipFill>
        <p:spPr>
          <a:xfrm>
            <a:off x="8280000" y="3719160"/>
            <a:ext cx="2919600" cy="227484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3672000" y="360000"/>
            <a:ext cx="4536360" cy="795600"/>
          </a:xfrm>
          <a:prstGeom prst="rect">
            <a:avLst/>
          </a:prstGeom>
          <a:solidFill>
            <a:srgbClr val="fff176"/>
          </a:solidFill>
          <a:ln w="76320">
            <a:solidFill>
              <a:srgbClr val="9c27b0"/>
            </a:solidFill>
            <a:round/>
          </a:ln>
        </p:spPr>
        <p:style>
          <a:lnRef idx="0"/>
          <a:fillRef idx="0"/>
          <a:effectRef idx="0"/>
          <a:fontRef idx="minor"/>
        </p:style>
        <p:txBody>
          <a:bodyPr lIns="128160" rIns="128160" tIns="83160" bIns="83160" anchor="t">
            <a:noAutofit/>
          </a:bodyPr>
          <a:p>
            <a:pPr algn="ctr">
              <a:lnSpc>
                <a:spcPct val="100000"/>
              </a:lnSpc>
              <a:buNone/>
            </a:pPr>
            <a:r>
              <a:rPr b="0" lang="en-PH" sz="2800" spc="-1" strike="noStrike">
                <a:solidFill>
                  <a:srgbClr val="000000"/>
                </a:solidFill>
                <a:latin typeface="Lato"/>
                <a:ea typeface="DejaVu Sans"/>
              </a:rPr>
              <a:t>Matatag na Pamilya</a:t>
            </a:r>
            <a:endParaRPr b="0" lang="en-PH" sz="2800" spc="-1" strike="noStrike">
              <a:latin typeface="Arial"/>
            </a:endParaRPr>
          </a:p>
        </p:txBody>
      </p:sp>
      <p:sp>
        <p:nvSpPr>
          <p:cNvPr id="126" name=""/>
          <p:cNvSpPr/>
          <p:nvPr/>
        </p:nvSpPr>
        <p:spPr>
          <a:xfrm>
            <a:off x="360000" y="1297800"/>
            <a:ext cx="11159280" cy="897480"/>
          </a:xfrm>
          <a:prstGeom prst="rect">
            <a:avLst/>
          </a:prstGeom>
          <a:solidFill>
            <a:srgbClr val="fffde7"/>
          </a:solidFill>
          <a:ln w="57240">
            <a:solidFill>
              <a:srgbClr val="1a237e"/>
            </a:solidFill>
            <a:round/>
          </a:ln>
        </p:spPr>
        <p:style>
          <a:lnRef idx="0"/>
          <a:fillRef idx="0"/>
          <a:effectRef idx="0"/>
          <a:fontRef idx="minor"/>
        </p:style>
        <p:txBody>
          <a:bodyPr lIns="118440" rIns="118440" tIns="73440" bIns="73440" anchor="t">
            <a:noAutofit/>
          </a:bodyPr>
          <a:p>
            <a:pPr algn="just">
              <a:lnSpc>
                <a:spcPct val="100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Lahat ng tao ay isinilang bilang bahagi ng isang pamilya. Lahat tayo ay may tatay at nanay. Anuman ang mangyari, hindi mababago ang katotohanang ito.</a:t>
            </a:r>
            <a:endParaRPr b="0" lang="en-PH" sz="2400" spc="-1" strike="noStrike">
              <a:latin typeface="Arial"/>
            </a:endParaRPr>
          </a:p>
        </p:txBody>
      </p:sp>
      <p:pic>
        <p:nvPicPr>
          <p:cNvPr id="127" name="" descr=""/>
          <p:cNvPicPr/>
          <p:nvPr/>
        </p:nvPicPr>
        <p:blipFill>
          <a:blip r:embed="rId1"/>
          <a:stretch/>
        </p:blipFill>
        <p:spPr>
          <a:xfrm>
            <a:off x="7560000" y="2322360"/>
            <a:ext cx="4319280" cy="3796920"/>
          </a:xfrm>
          <a:prstGeom prst="rect">
            <a:avLst/>
          </a:prstGeom>
          <a:ln w="0">
            <a:noFill/>
          </a:ln>
        </p:spPr>
      </p:pic>
      <p:sp>
        <p:nvSpPr>
          <p:cNvPr id="128" name=""/>
          <p:cNvSpPr/>
          <p:nvPr/>
        </p:nvSpPr>
        <p:spPr>
          <a:xfrm>
            <a:off x="540000" y="2448000"/>
            <a:ext cx="6839280" cy="3419280"/>
          </a:xfrm>
          <a:prstGeom prst="rect">
            <a:avLst/>
          </a:prstGeom>
          <a:solidFill>
            <a:srgbClr val="fffde7"/>
          </a:solidFill>
          <a:ln w="57240">
            <a:solidFill>
              <a:srgbClr val="1a237e"/>
            </a:solidFill>
            <a:round/>
          </a:ln>
        </p:spPr>
        <p:style>
          <a:lnRef idx="0"/>
          <a:fillRef idx="0"/>
          <a:effectRef idx="0"/>
          <a:fontRef idx="minor"/>
        </p:style>
        <p:txBody>
          <a:bodyPr lIns="118440" rIns="118440" tIns="73440" bIns="73440" anchor="t">
            <a:noAutofit/>
          </a:bodyPr>
          <a:p>
            <a:pPr algn="just">
              <a:lnSpc>
                <a:spcPct val="115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Ano nga ba ang pamilya? May ilang taong naniniwalang ang isang pamilya’y tulad ng isang magandang kahong puno ng mga bagay na gusto nila: pagmamahal, katuwaan, pagkakaroon ng kasama, at iba pang magagandang bagay. Maaari silang lumapit sa kahon, at puwede nila itong buksan kailan man nila gusto.</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432000" y="1385640"/>
            <a:ext cx="11159280" cy="4373640"/>
          </a:xfrm>
          <a:prstGeom prst="rect">
            <a:avLst/>
          </a:prstGeom>
          <a:solidFill>
            <a:srgbClr val="fffde7"/>
          </a:solidFill>
          <a:ln w="57240">
            <a:solidFill>
              <a:srgbClr val="1a237e"/>
            </a:solidFill>
            <a:round/>
          </a:ln>
        </p:spPr>
        <p:style>
          <a:lnRef idx="0"/>
          <a:fillRef idx="0"/>
          <a:effectRef idx="0"/>
          <a:fontRef idx="minor"/>
        </p:style>
        <p:txBody>
          <a:bodyPr lIns="118440" rIns="118440" tIns="73440" bIns="73440" anchor="t">
            <a:noAutofit/>
          </a:bodyPr>
          <a:p>
            <a:pPr algn="just">
              <a:lnSpc>
                <a:spcPct val="150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Ibig sabihin, kung gusto mong maging masaya, lumapit ka sa iyong pamilya. Kung gusto ng nanay mong makadama ng pagmamahal, lalapit siya sa inyong pamilya. Kung naghahanap naman ng kasama ang iyong mga kapatid, sa pamilya rin sila dapat lumapit.</a:t>
            </a:r>
            <a:endParaRPr b="0" lang="en-PH" sz="2400" spc="-1" strike="noStrike">
              <a:latin typeface="Arial"/>
            </a:endParaRPr>
          </a:p>
          <a:p>
            <a:pPr algn="just">
              <a:lnSpc>
                <a:spcPct val="150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Pero mayroon ding nagsasabi na ang pamilya ay isang kahong walang laman sa simula. Para magkaroon ito ng saya, pagmamahal, pagsasamahan, at iba pang magagandang bagay, kailangang magtulungan ang lahat ng miyembro nito.</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432000" y="1385640"/>
            <a:ext cx="11159280" cy="4373640"/>
          </a:xfrm>
          <a:prstGeom prst="rect">
            <a:avLst/>
          </a:prstGeom>
          <a:solidFill>
            <a:srgbClr val="fffde7"/>
          </a:solidFill>
          <a:ln w="57240">
            <a:solidFill>
              <a:srgbClr val="1a237e"/>
            </a:solidFill>
            <a:round/>
          </a:ln>
        </p:spPr>
        <p:style>
          <a:lnRef idx="0"/>
          <a:fillRef idx="0"/>
          <a:effectRef idx="0"/>
          <a:fontRef idx="minor"/>
        </p:style>
        <p:txBody>
          <a:bodyPr lIns="118440" rIns="118440" tIns="73440" bIns="73440" anchor="t">
            <a:noAutofit/>
          </a:bodyPr>
          <a:p>
            <a:pPr algn="just">
              <a:lnSpc>
                <a:spcPct val="150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Kung gusto ng mga magulang mo na maging mapagmahal kayong mga anak nila, kailangan nila kayong turuang magmahal. Kung gumagawa ng paraan ang bawat miyembro ng pamilya mo para mapasaya ang isa’t isa, tiyak na magiging masaya kayong lahat tuwina kung kasama ang inyong pamilya. Sa ganitong paraan, ang pamilya ninyo ay magiging tulad ng isang kahong puno ng magagandang karanasan at katangian. Ang pagsasama-sama at palagiang komunikasyon ang makapagpapatatag ng inyong pagkakaisa.</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432000" y="1385640"/>
            <a:ext cx="11159280" cy="4373640"/>
          </a:xfrm>
          <a:prstGeom prst="rect">
            <a:avLst/>
          </a:prstGeom>
          <a:solidFill>
            <a:srgbClr val="fffde7"/>
          </a:solidFill>
          <a:ln w="57240">
            <a:solidFill>
              <a:srgbClr val="1a237e"/>
            </a:solidFill>
            <a:round/>
          </a:ln>
        </p:spPr>
        <p:style>
          <a:lnRef idx="0"/>
          <a:fillRef idx="0"/>
          <a:effectRef idx="0"/>
          <a:fontRef idx="minor"/>
        </p:style>
        <p:txBody>
          <a:bodyPr lIns="118440" rIns="118440" tIns="73440" bIns="73440" anchor="t">
            <a:noAutofit/>
          </a:bodyPr>
          <a:p>
            <a:pPr algn="ctr">
              <a:lnSpc>
                <a:spcPct val="150000"/>
              </a:lnSpc>
              <a:buNone/>
            </a:pPr>
            <a:r>
              <a:rPr b="0" lang="en-PH" sz="2400" spc="-1" strike="noStrike">
                <a:solidFill>
                  <a:srgbClr val="000000"/>
                </a:solidFill>
                <a:latin typeface="Lato"/>
                <a:ea typeface="DejaVu Sans"/>
              </a:rPr>
              <a:t>Paano ka kaya makatutulong sa pagpapanatili ng katatagan ng pamilya mo?</a:t>
            </a:r>
            <a:endParaRPr b="0" lang="en-PH" sz="2400" spc="-1" strike="noStrike">
              <a:latin typeface="Arial"/>
            </a:endParaRPr>
          </a:p>
          <a:p>
            <a:pPr algn="ctr">
              <a:lnSpc>
                <a:spcPct val="150000"/>
              </a:lnSpc>
              <a:buNone/>
            </a:pPr>
            <a:endParaRPr b="0" lang="en-PH" sz="2400" spc="-1" strike="noStrike">
              <a:latin typeface="Arial"/>
            </a:endParaRPr>
          </a:p>
          <a:p>
            <a:pPr algn="ctr">
              <a:lnSpc>
                <a:spcPct val="150000"/>
              </a:lnSpc>
              <a:buNone/>
            </a:pPr>
            <a:r>
              <a:rPr b="0" lang="en-PH" sz="2400" spc="-1" strike="noStrike">
                <a:solidFill>
                  <a:srgbClr val="000000"/>
                </a:solidFill>
                <a:latin typeface="Lato"/>
                <a:ea typeface="DejaVu Sans"/>
              </a:rPr>
              <a:t>*Halaw sa salin ni Ruth Elynia S. Mabanglo sa Family Resource Kit ng UH-Manoa</a:t>
            </a:r>
            <a:endParaRPr b="0" lang="en-PH" sz="2400" spc="-1" strike="noStrike">
              <a:latin typeface="Arial"/>
            </a:endParaRPr>
          </a:p>
          <a:p>
            <a:pPr algn="ctr">
              <a:lnSpc>
                <a:spcPct val="150000"/>
              </a:lnSpc>
              <a:buNone/>
            </a:pPr>
            <a:r>
              <a:rPr b="0" lang="en-PH" sz="2400" spc="-1" strike="noStrike">
                <a:solidFill>
                  <a:srgbClr val="000000"/>
                </a:solidFill>
                <a:latin typeface="Lato"/>
                <a:ea typeface="DejaVu Sans"/>
              </a:rPr>
              <a:t>Center on the Family, na makikita sa </a:t>
            </a:r>
            <a:r>
              <a:rPr b="0" lang="en-PH" sz="2400" spc="-1" strike="noStrike" u="sng">
                <a:solidFill>
                  <a:srgbClr val="0000ff"/>
                </a:solidFill>
                <a:uFillTx/>
                <a:latin typeface="Lato"/>
                <a:ea typeface="DejaVu Sans"/>
                <a:hlinkClick r:id="rId1"/>
              </a:rPr>
              <a:t>http://www.hawaii.edu/lipino/Related%20Material%20Pages/Pamilyang%20Pilipino/Pamilyang%20Pilipino.html</a:t>
            </a:r>
            <a:r>
              <a:rPr b="0" lang="en-PH" sz="2400" spc="-1" strike="noStrike">
                <a:solidFill>
                  <a:srgbClr val="000000"/>
                </a:solidFill>
                <a:latin typeface="Lato"/>
                <a:ea typeface="DejaVu Sans"/>
              </a:rPr>
              <a:t> </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303120" y="360000"/>
            <a:ext cx="10136160" cy="821160"/>
          </a:xfrm>
          <a:prstGeom prst="rect">
            <a:avLst/>
          </a:prstGeom>
          <a:solidFill>
            <a:srgbClr val="fffde7"/>
          </a:solidFill>
          <a:ln w="57240">
            <a:solidFill>
              <a:srgbClr val="1a237e"/>
            </a:solidFill>
            <a:round/>
          </a:ln>
        </p:spPr>
        <p:style>
          <a:lnRef idx="0"/>
          <a:fillRef idx="0"/>
          <a:effectRef idx="0"/>
          <a:fontRef idx="minor"/>
        </p:style>
        <p:txBody>
          <a:bodyPr lIns="118440" rIns="118440" tIns="73440" bIns="73440" anchor="t">
            <a:noAutofit/>
          </a:bodyPr>
          <a:p>
            <a:pPr>
              <a:lnSpc>
                <a:spcPct val="100000"/>
              </a:lnSpc>
              <a:buNone/>
            </a:pPr>
            <a:r>
              <a:rPr b="0" lang="en-PH" sz="2400" spc="-1" strike="noStrike">
                <a:solidFill>
                  <a:srgbClr val="000000"/>
                </a:solidFill>
                <a:latin typeface="Lato"/>
                <a:ea typeface="DejaVu Sans"/>
              </a:rPr>
              <a:t>Magbigay ng hinuha tungkol sa maaaring mangyari sa sumusunod na pamilya:</a:t>
            </a:r>
            <a:endParaRPr b="0" lang="en-PH" sz="2400" spc="-1" strike="noStrike">
              <a:latin typeface="Arial"/>
            </a:endParaRPr>
          </a:p>
        </p:txBody>
      </p:sp>
      <p:graphicFrame>
        <p:nvGraphicFramePr>
          <p:cNvPr id="133" name=""/>
          <p:cNvGraphicFramePr/>
          <p:nvPr/>
        </p:nvGraphicFramePr>
        <p:xfrm>
          <a:off x="799200" y="1505160"/>
          <a:ext cx="10540440" cy="3826080"/>
        </p:xfrm>
        <a:graphic>
          <a:graphicData uri="http://schemas.openxmlformats.org/drawingml/2006/table">
            <a:tbl>
              <a:tblPr/>
              <a:tblGrid>
                <a:gridCol w="5269680"/>
                <a:gridCol w="5271120"/>
              </a:tblGrid>
              <a:tr h="769680">
                <a:tc>
                  <a:txBody>
                    <a:bodyPr lIns="90000" rIns="90000" anchor="ctr">
                      <a:noAutofit/>
                    </a:bodyPr>
                    <a:p>
                      <a:pPr algn="ctr">
                        <a:lnSpc>
                          <a:spcPct val="100000"/>
                        </a:lnSpc>
                        <a:buNone/>
                      </a:pPr>
                      <a:r>
                        <a:rPr b="1" lang="en-PH" sz="2400" spc="-1" strike="noStrike">
                          <a:latin typeface="Lato"/>
                        </a:rPr>
                        <a:t>Pangyayari</a:t>
                      </a:r>
                      <a:endParaRPr b="0" lang="en-PH" sz="2400" spc="-1" strike="noStrike">
                        <a:latin typeface="Arial"/>
                      </a:endParaRPr>
                    </a:p>
                  </a:txBody>
                  <a:tcPr anchor="ctr" marL="90000" marR="90000">
                    <a:lnL w="720">
                      <a:solidFill>
                        <a:srgbClr val="311b92"/>
                      </a:solidFill>
                    </a:lnL>
                    <a:lnR w="720">
                      <a:solidFill>
                        <a:srgbClr val="311b92"/>
                      </a:solidFill>
                    </a:lnR>
                    <a:lnT w="720">
                      <a:solidFill>
                        <a:srgbClr val="311b92"/>
                      </a:solidFill>
                    </a:lnT>
                    <a:lnB w="720">
                      <a:solidFill>
                        <a:srgbClr val="311b92"/>
                      </a:solidFill>
                    </a:lnB>
                    <a:solidFill>
                      <a:srgbClr val="f3e5f5"/>
                    </a:solidFill>
                  </a:tcPr>
                </a:tc>
                <a:tc>
                  <a:txBody>
                    <a:bodyPr lIns="90000" rIns="90000" anchor="ctr">
                      <a:noAutofit/>
                    </a:bodyPr>
                    <a:p>
                      <a:pPr algn="ctr">
                        <a:lnSpc>
                          <a:spcPct val="100000"/>
                        </a:lnSpc>
                        <a:buNone/>
                      </a:pPr>
                      <a:r>
                        <a:rPr b="1" lang="en-PH" sz="2400" spc="-1" strike="noStrike">
                          <a:latin typeface="Lato"/>
                        </a:rPr>
                        <a:t>Hinuha</a:t>
                      </a:r>
                      <a:endParaRPr b="0" lang="en-PH" sz="2400" spc="-1" strike="noStrike">
                        <a:latin typeface="Arial"/>
                      </a:endParaRPr>
                    </a:p>
                  </a:txBody>
                  <a:tcPr anchor="ctr" marL="90000" marR="90000">
                    <a:lnL w="720">
                      <a:solidFill>
                        <a:srgbClr val="311b92"/>
                      </a:solidFill>
                    </a:lnL>
                    <a:lnR w="720">
                      <a:solidFill>
                        <a:srgbClr val="311b92"/>
                      </a:solidFill>
                    </a:lnR>
                    <a:lnT w="720">
                      <a:solidFill>
                        <a:srgbClr val="311b92"/>
                      </a:solidFill>
                    </a:lnT>
                    <a:lnB w="720">
                      <a:solidFill>
                        <a:srgbClr val="311b92"/>
                      </a:solidFill>
                    </a:lnB>
                    <a:solidFill>
                      <a:srgbClr val="f3e5f5"/>
                    </a:solidFill>
                  </a:tcPr>
                </a:tc>
              </a:tr>
              <a:tr h="1018080">
                <a:tc>
                  <a:txBody>
                    <a:bodyPr lIns="90000" rIns="90000" anchor="t">
                      <a:noAutofit/>
                    </a:bodyPr>
                    <a:p>
                      <a:pPr algn="just">
                        <a:lnSpc>
                          <a:spcPct val="100000"/>
                        </a:lnSpc>
                        <a:buNone/>
                      </a:pPr>
                      <a:r>
                        <a:rPr b="0" lang="en-PH" sz="2400" spc="-1" strike="noStrike">
                          <a:latin typeface="Lato"/>
                        </a:rPr>
                        <a:t>Sabay-sabay kumakain ng hapunan ang lahat ng miyembro ng pamilya.</a:t>
                      </a:r>
                      <a:endParaRPr b="0" lang="en-PH" sz="2400" spc="-1" strike="noStrike">
                        <a:latin typeface="Arial"/>
                      </a:endParaRPr>
                    </a:p>
                  </a:txBody>
                  <a:tcPr anchor="t" marL="90000" marR="90000">
                    <a:lnL w="720">
                      <a:solidFill>
                        <a:srgbClr val="311b92"/>
                      </a:solidFill>
                    </a:lnL>
                    <a:lnR w="720">
                      <a:solidFill>
                        <a:srgbClr val="311b92"/>
                      </a:solidFill>
                    </a:lnR>
                    <a:lnT w="720">
                      <a:solidFill>
                        <a:srgbClr val="311b92"/>
                      </a:solidFill>
                    </a:lnT>
                    <a:lnB w="720">
                      <a:solidFill>
                        <a:srgbClr val="311b92"/>
                      </a:solidFill>
                    </a:lnB>
                    <a:solidFill>
                      <a:srgbClr val="f3e5f5"/>
                    </a:solidFill>
                  </a:tcPr>
                </a:tc>
                <a:tc>
                  <a:tcPr anchor="t" marL="90000" marR="90000">
                    <a:lnL w="720">
                      <a:solidFill>
                        <a:srgbClr val="311b92"/>
                      </a:solidFill>
                    </a:lnL>
                    <a:lnR w="720">
                      <a:solidFill>
                        <a:srgbClr val="311b92"/>
                      </a:solidFill>
                    </a:lnR>
                    <a:lnT w="720">
                      <a:solidFill>
                        <a:srgbClr val="311b92"/>
                      </a:solidFill>
                    </a:lnT>
                    <a:lnB w="720">
                      <a:solidFill>
                        <a:srgbClr val="311b92"/>
                      </a:solidFill>
                    </a:lnB>
                    <a:solidFill>
                      <a:srgbClr val="f3e5f5"/>
                    </a:solidFill>
                  </a:tcPr>
                </a:tc>
              </a:tr>
              <a:tr h="1018080">
                <a:tc>
                  <a:txBody>
                    <a:bodyPr lIns="90000" rIns="90000" anchor="t">
                      <a:noAutofit/>
                    </a:bodyPr>
                    <a:p>
                      <a:pPr algn="just">
                        <a:lnSpc>
                          <a:spcPct val="100000"/>
                        </a:lnSpc>
                        <a:buNone/>
                      </a:pPr>
                      <a:r>
                        <a:rPr b="0" lang="en-PH" sz="2400" spc="-1" strike="noStrike">
                          <a:latin typeface="Lato"/>
                        </a:rPr>
                        <a:t>Hinahayaan ng mga magulang na gawin ng mga anak ang anumang nais nilang gawin.</a:t>
                      </a:r>
                      <a:endParaRPr b="0" lang="en-PH" sz="2400" spc="-1" strike="noStrike">
                        <a:latin typeface="Arial"/>
                      </a:endParaRPr>
                    </a:p>
                  </a:txBody>
                  <a:tcPr anchor="t" marL="90000" marR="90000">
                    <a:lnL w="720">
                      <a:solidFill>
                        <a:srgbClr val="311b92"/>
                      </a:solidFill>
                    </a:lnL>
                    <a:lnR w="720">
                      <a:solidFill>
                        <a:srgbClr val="311b92"/>
                      </a:solidFill>
                    </a:lnR>
                    <a:lnT w="720">
                      <a:solidFill>
                        <a:srgbClr val="311b92"/>
                      </a:solidFill>
                    </a:lnT>
                    <a:lnB w="720">
                      <a:solidFill>
                        <a:srgbClr val="311b92"/>
                      </a:solidFill>
                    </a:lnB>
                    <a:solidFill>
                      <a:srgbClr val="f3e5f5"/>
                    </a:solidFill>
                  </a:tcPr>
                </a:tc>
                <a:tc>
                  <a:tcPr anchor="t" marL="90000" marR="90000">
                    <a:lnL w="720">
                      <a:solidFill>
                        <a:srgbClr val="311b92"/>
                      </a:solidFill>
                    </a:lnL>
                    <a:lnR w="720">
                      <a:solidFill>
                        <a:srgbClr val="311b92"/>
                      </a:solidFill>
                    </a:lnR>
                    <a:lnT w="720">
                      <a:solidFill>
                        <a:srgbClr val="311b92"/>
                      </a:solidFill>
                    </a:lnT>
                    <a:lnB w="720">
                      <a:solidFill>
                        <a:srgbClr val="311b92"/>
                      </a:solidFill>
                    </a:lnB>
                    <a:solidFill>
                      <a:srgbClr val="f3e5f5"/>
                    </a:solidFill>
                  </a:tcPr>
                </a:tc>
              </a:tr>
              <a:tr h="1020600">
                <a:tc>
                  <a:txBody>
                    <a:bodyPr lIns="90000" rIns="90000" anchor="t">
                      <a:noAutofit/>
                    </a:bodyPr>
                    <a:p>
                      <a:pPr algn="just">
                        <a:lnSpc>
                          <a:spcPct val="100000"/>
                        </a:lnSpc>
                        <a:buNone/>
                      </a:pPr>
                      <a:r>
                        <a:rPr b="0" lang="en-PH" sz="2400" spc="-1" strike="noStrike">
                          <a:latin typeface="Lato"/>
                        </a:rPr>
                        <a:t>Mahal na mahal ng mga anak ang kanilang mga magulang pero nahihiya silang sabihin ito.</a:t>
                      </a:r>
                      <a:endParaRPr b="0" lang="en-PH" sz="2400" spc="-1" strike="noStrike">
                        <a:latin typeface="Arial"/>
                      </a:endParaRPr>
                    </a:p>
                  </a:txBody>
                  <a:tcPr anchor="t" marL="90000" marR="90000">
                    <a:lnL w="720">
                      <a:solidFill>
                        <a:srgbClr val="311b92"/>
                      </a:solidFill>
                    </a:lnL>
                    <a:lnR w="720">
                      <a:solidFill>
                        <a:srgbClr val="311b92"/>
                      </a:solidFill>
                    </a:lnR>
                    <a:lnT w="720">
                      <a:solidFill>
                        <a:srgbClr val="311b92"/>
                      </a:solidFill>
                    </a:lnT>
                    <a:lnB w="720">
                      <a:solidFill>
                        <a:srgbClr val="311b92"/>
                      </a:solidFill>
                    </a:lnB>
                    <a:solidFill>
                      <a:srgbClr val="f3e5f5"/>
                    </a:solidFill>
                  </a:tcPr>
                </a:tc>
                <a:tc>
                  <a:tcPr anchor="t" marL="90000" marR="90000">
                    <a:lnL w="720">
                      <a:solidFill>
                        <a:srgbClr val="311b92"/>
                      </a:solidFill>
                    </a:lnL>
                    <a:lnR w="720">
                      <a:solidFill>
                        <a:srgbClr val="311b92"/>
                      </a:solidFill>
                    </a:lnR>
                    <a:lnT w="720">
                      <a:solidFill>
                        <a:srgbClr val="311b92"/>
                      </a:solidFill>
                    </a:lnT>
                    <a:lnB w="720">
                      <a:solidFill>
                        <a:srgbClr val="311b92"/>
                      </a:solidFill>
                    </a:lnB>
                    <a:solidFill>
                      <a:srgbClr val="f3e5f5"/>
                    </a:solidFill>
                  </a:tcPr>
                </a:tc>
              </a:tr>
            </a:tbl>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2160000" y="1980000"/>
            <a:ext cx="7199640" cy="1799640"/>
          </a:xfrm>
          <a:prstGeom prst="rect">
            <a:avLst/>
          </a:prstGeom>
          <a:solidFill>
            <a:srgbClr val="fffde7"/>
          </a:solidFill>
          <a:ln w="76320">
            <a:solidFill>
              <a:srgbClr val="1a237e"/>
            </a:solidFill>
            <a:round/>
          </a:ln>
        </p:spPr>
        <p:style>
          <a:lnRef idx="0"/>
          <a:fillRef idx="0"/>
          <a:effectRef idx="0"/>
          <a:fontRef idx="minor"/>
        </p:style>
        <p:txBody>
          <a:bodyPr lIns="128160" rIns="128160" tIns="83160" bIns="83160" anchor="t">
            <a:noAutofit/>
          </a:bodyPr>
          <a:p>
            <a:pPr algn="ctr">
              <a:lnSpc>
                <a:spcPct val="150000"/>
              </a:lnSpc>
              <a:buNone/>
            </a:pPr>
            <a:r>
              <a:rPr b="0" lang="en-PH" sz="3600" spc="-1" strike="noStrike">
                <a:solidFill>
                  <a:srgbClr val="000000"/>
                </a:solidFill>
                <a:latin typeface="Lato"/>
                <a:ea typeface="DejaVu Sans"/>
              </a:rPr>
              <a:t> </a:t>
            </a:r>
            <a:endParaRPr b="0" lang="en-PH" sz="3600" spc="-1" strike="noStrike">
              <a:latin typeface="Arial"/>
            </a:endParaRPr>
          </a:p>
        </p:txBody>
      </p:sp>
      <p:sp>
        <p:nvSpPr>
          <p:cNvPr id="135" name=""/>
          <p:cNvSpPr/>
          <p:nvPr/>
        </p:nvSpPr>
        <p:spPr>
          <a:xfrm>
            <a:off x="2592360" y="2285640"/>
            <a:ext cx="6407280" cy="1133640"/>
          </a:xfrm>
          <a:prstGeom prst="rect">
            <a:avLst/>
          </a:prstGeom>
          <a:solidFill>
            <a:srgbClr val="fffde7"/>
          </a:solidFill>
          <a:ln w="76320">
            <a:solidFill>
              <a:srgbClr val="e040fb"/>
            </a:solidFill>
            <a:prstDash val="dot"/>
            <a:round/>
          </a:ln>
        </p:spPr>
        <p:style>
          <a:lnRef idx="0"/>
          <a:fillRef idx="0"/>
          <a:effectRef idx="0"/>
          <a:fontRef idx="minor"/>
        </p:style>
        <p:txBody>
          <a:bodyPr lIns="128160" rIns="128160" tIns="83160" bIns="83160" anchor="t">
            <a:noAutofit/>
          </a:bodyPr>
          <a:p>
            <a:pPr algn="ctr">
              <a:lnSpc>
                <a:spcPct val="150000"/>
              </a:lnSpc>
              <a:buNone/>
            </a:pPr>
            <a:r>
              <a:rPr b="0" lang="en-PH" sz="3600" spc="-1" strike="noStrike">
                <a:solidFill>
                  <a:srgbClr val="000000"/>
                </a:solidFill>
                <a:latin typeface="Lato"/>
                <a:ea typeface="DejaVu Sans"/>
              </a:rPr>
              <a:t>Uri ng Sanaysay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432000" y="1385640"/>
            <a:ext cx="11159280" cy="4373640"/>
          </a:xfrm>
          <a:prstGeom prst="rect">
            <a:avLst/>
          </a:prstGeom>
          <a:solidFill>
            <a:srgbClr val="76ff03">
              <a:alpha val="45000"/>
            </a:srgbClr>
          </a:solidFill>
          <a:ln w="76320">
            <a:solidFill>
              <a:srgbClr val="f44336"/>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Ang </a:t>
            </a:r>
            <a:r>
              <a:rPr b="0" lang="en-PH" sz="2800" spc="-1" strike="noStrike">
                <a:solidFill>
                  <a:srgbClr val="000000"/>
                </a:solidFill>
                <a:highlight>
                  <a:srgbClr val="ffff00"/>
                </a:highlight>
                <a:latin typeface="Lato"/>
                <a:ea typeface="DejaVu Sans"/>
              </a:rPr>
              <a:t>pormal </a:t>
            </a:r>
            <a:r>
              <a:rPr b="0" lang="en-PH" sz="2800" spc="-1" strike="noStrike">
                <a:solidFill>
                  <a:srgbClr val="000000"/>
                </a:solidFill>
                <a:latin typeface="Lato"/>
                <a:ea typeface="DejaVu Sans"/>
              </a:rPr>
              <a:t>na sanaysay ay obhetibong pagtalakay sa isang partikular na paksa. Ibig sabihin, maingat na sinaliksik ang mga impormasyong isinulat dito. Karaniwang nagtataglay ito ng mga teknikal na termino. Ito ay iyong mga salitang ginagamit lamang sa mga partikular na paksa. Dapat ay tama ang mga impormasyon at mapagkakatiwalaan ang pinagkunan ng mga ito.</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432000" y="1385640"/>
            <a:ext cx="11159280" cy="2754000"/>
          </a:xfrm>
          <a:prstGeom prst="rect">
            <a:avLst/>
          </a:prstGeom>
          <a:solidFill>
            <a:srgbClr val="76ff03">
              <a:alpha val="49000"/>
            </a:srgbClr>
          </a:solidFill>
          <a:ln w="76320">
            <a:solidFill>
              <a:srgbClr val="f44336"/>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Samantala, ang </a:t>
            </a:r>
            <a:r>
              <a:rPr b="0" lang="en-PH" sz="2800" spc="-1" strike="noStrike">
                <a:solidFill>
                  <a:srgbClr val="000000"/>
                </a:solidFill>
                <a:highlight>
                  <a:srgbClr val="ffff00"/>
                </a:highlight>
                <a:latin typeface="Lato"/>
                <a:ea typeface="DejaVu Sans"/>
              </a:rPr>
              <a:t>di-pormal </a:t>
            </a:r>
            <a:r>
              <a:rPr b="0" lang="en-PH" sz="2800" spc="-1" strike="noStrike">
                <a:solidFill>
                  <a:srgbClr val="000000"/>
                </a:solidFill>
                <a:latin typeface="Lato"/>
                <a:ea typeface="DejaVu Sans"/>
              </a:rPr>
              <a:t>na sanaysay naman ay subhetibo. Ibig sabihin, ang ideyang isinusulat sa sanaysay na ito ay personal na palagay ng may-akda tungkol sa paksa. Tinatawag din itong personal na sanaysay.</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2748</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2023-08-05T08:36:56Z</dcterms:modified>
  <cp:revision>261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