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12.png" ContentType="image/png"/>
  <Override PartName="/ppt/media/image7.png" ContentType="image/png"/>
  <Override PartName="/ppt/media/image10.png" ContentType="image/png"/>
  <Override PartName="/ppt/media/image9.png" ContentType="image/png"/>
  <Override PartName="/ppt/media/image8.png" ContentType="image/png"/>
  <Override PartName="/ppt/media/image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A78256E0-29B4-4188-8D5B-FE5FAB211D06}"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0A3C6299-0BAE-4C72-8AA9-821E3F859E08}"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3D918B28-2688-4556-9608-5641A5F45FEF}"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D869CD5D-99CA-4DB9-846C-0A5FEE7A3546}"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5CE8FFAA-D13A-4C02-BE9D-95CAD112167B}"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7DA0BA92-428F-4795-8095-AAD99225AC8F}"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7A4965EE-E496-4085-912B-623BBFD620E0}"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43B2D0EB-4517-4E6E-84FF-CD2F4E3A6B90}"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3C9DD3B0-0F41-41F1-8D39-E96DD3907476}"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5BDA87F6-B494-42A5-A3E0-4B5731330EFF}"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D6DF473F-BE79-4637-A869-4BFC7F3C0FE7}"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82B4F704-1A5A-4419-8FA6-F5EBB62F4ECF}"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40FA0B59-0BE0-4F47-A01A-42149946300C}"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E072BB71-26BF-4E60-A306-261EB8652C76}"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2E0F6C5A-88AC-4197-A686-EEE5E5CBA5BC}"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6C717004-5E72-409C-8D69-F36D765600E9}"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2AACF5A7-D8B0-48A4-ABBB-A723FEF0DC9E}"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8F505F29-09EF-4A89-B05A-DB94ABDDFB08}"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A612EAE6-6A29-4A33-8ACB-EB79B52875C0}"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EBA2C555-8176-45C3-938E-6EB957CAACC5}"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79F04E80-0FEB-4475-BFB9-DF8AEEF0F805}"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E13C2B2A-DED3-4DF7-9E84-3FB275C4679D}"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36700847-4DCE-40C7-B61D-2257AF088F9C}"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A5F919D6-A0F6-4CCF-86FD-7B0E2F6E368C}"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44882F8C-0AAC-4251-908A-457F094894D5}"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B7724AE0-C8D3-4681-965E-FBAD072A2123}"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21BAE01B-C76E-4BBE-9588-749EC74FE67E}"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5383BCBD-1A53-4AB9-B7DC-FECE4FE914F9}"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2F82EB9B-7348-491D-B143-6FD2AC66C106}"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D234520B-AAD2-4ADA-85B8-9921D5E5C7CA}"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3AD9822E-B8E5-4A45-9A36-D2E420030F56}"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75C841A4-0D22-430F-BBCB-1A27CC9EEC76}"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F9E18159-AEA1-4E37-ACDF-E4472D9DD80E}"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795C95E7-CBEE-406D-A360-7C1E87DDE81D}"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85DA487F-14DF-4BE8-ABEF-A9A16FA05BBF}"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05A71386-06BC-4A3E-8AB3-2B113D35C21B}"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5920" cy="684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2800" cy="2782800"/>
          </a:xfrm>
          <a:prstGeom prst="rect">
            <a:avLst/>
          </a:prstGeom>
          <a:ln w="0">
            <a:noFill/>
          </a:ln>
        </p:spPr>
      </p:pic>
      <p:sp>
        <p:nvSpPr>
          <p:cNvPr id="2" name="Rectangle 5"/>
          <p:cNvSpPr/>
          <p:nvPr/>
        </p:nvSpPr>
        <p:spPr>
          <a:xfrm>
            <a:off x="3487320" y="1475280"/>
            <a:ext cx="8688240" cy="38462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8240" cy="3679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518ECC81-CB77-4C9B-BE39-146B9420C10C}"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5920" cy="618840"/>
          </a:xfrm>
          <a:prstGeom prst="rect">
            <a:avLst/>
          </a:prstGeom>
          <a:ln w="0">
            <a:noFill/>
          </a:ln>
        </p:spPr>
      </p:pic>
      <p:sp>
        <p:nvSpPr>
          <p:cNvPr id="46" name="Rectangle 7"/>
          <p:cNvSpPr/>
          <p:nvPr/>
        </p:nvSpPr>
        <p:spPr>
          <a:xfrm>
            <a:off x="10868760" y="0"/>
            <a:ext cx="954360" cy="954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440" cy="1018440"/>
          </a:xfrm>
          <a:prstGeom prst="rect">
            <a:avLst/>
          </a:prstGeom>
          <a:ln w="0">
            <a:noFill/>
          </a:ln>
        </p:spPr>
      </p:pic>
      <p:sp>
        <p:nvSpPr>
          <p:cNvPr id="48" name="TextBox 9"/>
          <p:cNvSpPr/>
          <p:nvPr/>
        </p:nvSpPr>
        <p:spPr>
          <a:xfrm>
            <a:off x="185400" y="6362280"/>
            <a:ext cx="4675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7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600" cy="34884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7000" cy="34884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257A290C-A891-4BAA-85DB-3D4B1D419DCE}"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7000" cy="34884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0240" cy="3368520"/>
          </a:xfrm>
          <a:prstGeom prst="rect">
            <a:avLst/>
          </a:prstGeom>
          <a:ln w="12700">
            <a:noFill/>
          </a:ln>
        </p:spPr>
      </p:pic>
      <p:sp>
        <p:nvSpPr>
          <p:cNvPr id="92" name="PlaceHolder 1"/>
          <p:cNvSpPr>
            <a:spLocks noGrp="1"/>
          </p:cNvSpPr>
          <p:nvPr>
            <p:ph type="ftr" idx="7"/>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721C2070-E11D-41B4-9C4C-94DF0E3B9067}"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736000"/>
            <a:ext cx="6824160" cy="663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Ang Pinagmulan ng Ating Komunidad</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100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1001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Ang Pinagmulan ng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
          <p:cNvSpPr txBox="1"/>
          <p:nvPr/>
        </p:nvSpPr>
        <p:spPr>
          <a:xfrm>
            <a:off x="858240" y="1725840"/>
            <a:ext cx="4901760" cy="425628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Ayon sa kuwento ng kasaysayan, may mga taong unang nanirahan sa Pilipinas tinatayang may mahigit pitong daang libong taon na ang nakalipas.</a:t>
            </a:r>
            <a:endParaRPr b="0" lang="en-PH" sz="2200" spc="-1" strike="noStrike">
              <a:solidFill>
                <a:srgbClr val="000000"/>
              </a:solidFill>
              <a:latin typeface="Lato"/>
              <a:ea typeface="PingFang SC"/>
            </a:endParaRPr>
          </a:p>
          <a:p>
            <a:pPr algn="just">
              <a:lnSpc>
                <a:spcPct val="100000"/>
              </a:lnSpc>
              <a:spcBef>
                <a:spcPts val="567"/>
              </a:spcBef>
              <a:spcAft>
                <a:spcPts val="567"/>
              </a:spcAft>
            </a:pPr>
            <a:r>
              <a:rPr b="0" lang="en-PH" sz="2200" spc="-1" strike="noStrike">
                <a:solidFill>
                  <a:srgbClr val="000000"/>
                </a:solidFill>
                <a:latin typeface="Lato"/>
              </a:rPr>
              <a:t>Noong taong 2014, natagpuan ng mga siyentipiko sa Rizal, Kalinga ang kagamitang bato at ang mga labi ng mga kinatay na rhinoceros. Ang mga ito ay ebidensiyang nagpapatunay na ang mga unang tao sa ating bansa ay nanirahan doon.</a:t>
            </a:r>
            <a:endParaRPr b="0" lang="en-PH" sz="2200" spc="-1" strike="noStrike">
              <a:solidFill>
                <a:srgbClr val="000000"/>
              </a:solidFill>
              <a:latin typeface="Lato"/>
              <a:ea typeface="PingFang SC"/>
            </a:endParaRPr>
          </a:p>
        </p:txBody>
      </p:sp>
      <p:pic>
        <p:nvPicPr>
          <p:cNvPr id="137" name="" descr=""/>
          <p:cNvPicPr/>
          <p:nvPr/>
        </p:nvPicPr>
        <p:blipFill>
          <a:blip r:embed="rId1"/>
          <a:stretch/>
        </p:blipFill>
        <p:spPr>
          <a:xfrm>
            <a:off x="6507360" y="1440000"/>
            <a:ext cx="4292640" cy="2160000"/>
          </a:xfrm>
          <a:prstGeom prst="rect">
            <a:avLst/>
          </a:prstGeom>
          <a:ln w="0">
            <a:solidFill>
              <a:srgbClr val="3465a4"/>
            </a:solidFill>
          </a:ln>
        </p:spPr>
      </p:pic>
      <p:pic>
        <p:nvPicPr>
          <p:cNvPr id="138" name="" descr=""/>
          <p:cNvPicPr/>
          <p:nvPr/>
        </p:nvPicPr>
        <p:blipFill>
          <a:blip r:embed="rId2"/>
          <a:stretch/>
        </p:blipFill>
        <p:spPr>
          <a:xfrm>
            <a:off x="6516000" y="3780000"/>
            <a:ext cx="4284000" cy="23400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Rectangle 2"/>
          <p:cNvSpPr/>
          <p:nvPr/>
        </p:nvSpPr>
        <p:spPr>
          <a:xfrm>
            <a:off x="-113040" y="532080"/>
            <a:ext cx="51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0" name="Rectangle 4"/>
          <p:cNvSpPr/>
          <p:nvPr/>
        </p:nvSpPr>
        <p:spPr>
          <a:xfrm>
            <a:off x="426960" y="532080"/>
            <a:ext cx="1001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Tao sa Callao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1" name=""/>
          <p:cNvSpPr txBox="1"/>
          <p:nvPr/>
        </p:nvSpPr>
        <p:spPr>
          <a:xfrm>
            <a:off x="858240" y="1620000"/>
            <a:ext cx="6161760" cy="450000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Ito ay mga kagamitang bato, mga kagamitan ng mga taong nanirahan sa Kalinga. Natagpuan ang mga ito sa tabi ng mga labi ng kanilang kinatay na mga hayop tulad ng usa, bayawak, pagong, at stegodon.</a:t>
            </a:r>
            <a:endParaRPr b="0" lang="en-PH" sz="2200" spc="-1" strike="noStrike">
              <a:solidFill>
                <a:srgbClr val="000000"/>
              </a:solidFill>
              <a:latin typeface="Lato"/>
              <a:ea typeface="PingFang SC"/>
            </a:endParaRPr>
          </a:p>
          <a:p>
            <a:pPr algn="just">
              <a:lnSpc>
                <a:spcPct val="100000"/>
              </a:lnSpc>
              <a:spcBef>
                <a:spcPts val="567"/>
              </a:spcBef>
              <a:spcAft>
                <a:spcPts val="567"/>
              </a:spcAft>
            </a:pPr>
            <a:r>
              <a:rPr b="0" lang="en-PH" sz="2200" spc="-1" strike="noStrike">
                <a:solidFill>
                  <a:srgbClr val="000000"/>
                </a:solidFill>
                <a:latin typeface="Lato"/>
              </a:rPr>
              <a:t>Ayon sa mga ebidensiya, pinaniniwalaan na ang unang tao sa Kalinga ay nabuhay sa pangangalap o pagkuha ng makakain sa mga puno at halaman at pangangaso.</a:t>
            </a:r>
            <a:endParaRPr b="0" lang="en-PH" sz="2200" spc="-1" strike="noStrike">
              <a:solidFill>
                <a:srgbClr val="000000"/>
              </a:solidFill>
              <a:latin typeface="Lato"/>
              <a:ea typeface="PingFang SC"/>
            </a:endParaRPr>
          </a:p>
        </p:txBody>
      </p:sp>
      <p:pic>
        <p:nvPicPr>
          <p:cNvPr id="142" name="" descr=""/>
          <p:cNvPicPr/>
          <p:nvPr/>
        </p:nvPicPr>
        <p:blipFill>
          <a:blip r:embed="rId1"/>
          <a:stretch/>
        </p:blipFill>
        <p:spPr>
          <a:xfrm>
            <a:off x="7200000" y="1800000"/>
            <a:ext cx="4195800" cy="32400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Rectangle 9"/>
          <p:cNvSpPr/>
          <p:nvPr/>
        </p:nvSpPr>
        <p:spPr>
          <a:xfrm>
            <a:off x="-113040" y="532080"/>
            <a:ext cx="51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4" name="Rectangle 10"/>
          <p:cNvSpPr/>
          <p:nvPr/>
        </p:nvSpPr>
        <p:spPr>
          <a:xfrm>
            <a:off x="426960" y="532080"/>
            <a:ext cx="1001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Tao sa Callao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5" name=""/>
          <p:cNvSpPr txBox="1"/>
          <p:nvPr/>
        </p:nvSpPr>
        <p:spPr>
          <a:xfrm>
            <a:off x="858240" y="3960000"/>
            <a:ext cx="10121760" cy="216000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Natagpuan noong 2007 sa Kuweba ng Callao, Peñablanca, Cagayan ang buto ng paa ng maliit na tao. Ito ay tinatayang may 67,000 taon na. Noong Abril 2019 naman, ibinalita ng mga siyentipiko na nakahukay silang muli roon noong 2011 at 2015 ng pitong ngipin, dalawang buto ng kamay, tatlong buto ng paa, at isang buto ng hita na tinatayang mula sa tatlong tao: dalawang matanda at isang bata Tinawag silang mga Taong Luzonensis.</a:t>
            </a:r>
            <a:endParaRPr b="0" lang="en-PH" sz="2200" spc="-1" strike="noStrike">
              <a:solidFill>
                <a:srgbClr val="000000"/>
              </a:solidFill>
              <a:latin typeface="Lato"/>
              <a:ea typeface="PingFang SC"/>
            </a:endParaRPr>
          </a:p>
        </p:txBody>
      </p:sp>
      <p:pic>
        <p:nvPicPr>
          <p:cNvPr id="146" name="" descr=""/>
          <p:cNvPicPr/>
          <p:nvPr/>
        </p:nvPicPr>
        <p:blipFill>
          <a:blip r:embed="rId1"/>
          <a:stretch/>
        </p:blipFill>
        <p:spPr>
          <a:xfrm>
            <a:off x="1292760" y="1428120"/>
            <a:ext cx="3747240" cy="2351880"/>
          </a:xfrm>
          <a:prstGeom prst="rect">
            <a:avLst/>
          </a:prstGeom>
          <a:ln w="0">
            <a:noFill/>
          </a:ln>
        </p:spPr>
      </p:pic>
      <p:pic>
        <p:nvPicPr>
          <p:cNvPr id="147" name="" descr=""/>
          <p:cNvPicPr/>
          <p:nvPr/>
        </p:nvPicPr>
        <p:blipFill>
          <a:blip r:embed="rId2"/>
          <a:stretch/>
        </p:blipFill>
        <p:spPr>
          <a:xfrm>
            <a:off x="5940000" y="1455120"/>
            <a:ext cx="3960000" cy="232488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Rectangle 5"/>
          <p:cNvSpPr/>
          <p:nvPr/>
        </p:nvSpPr>
        <p:spPr>
          <a:xfrm>
            <a:off x="-113040" y="532080"/>
            <a:ext cx="51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9" name="Rectangle 8"/>
          <p:cNvSpPr/>
          <p:nvPr/>
        </p:nvSpPr>
        <p:spPr>
          <a:xfrm>
            <a:off x="426960" y="532080"/>
            <a:ext cx="1001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Taong Tabon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0" name=""/>
          <p:cNvSpPr txBox="1"/>
          <p:nvPr/>
        </p:nvSpPr>
        <p:spPr>
          <a:xfrm>
            <a:off x="858240" y="1584000"/>
            <a:ext cx="5801760" cy="425628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Ayon sa pananaliksik ng mga siyentipiko, ang mga komunidad sa Palawan ay nagsimula mahigit 30,000 taon na ang nakalipas. May mga labi ng buto ng tao ang natagpuan sa Kuweba ng Tabon. Nabuhay ang mga taong Tabon sa pamamagitan ng pangangaso at pagkuha ng halamang makakain.</a:t>
            </a:r>
            <a:endParaRPr b="0" lang="en-PH" sz="2200" spc="-1" strike="noStrike">
              <a:solidFill>
                <a:srgbClr val="000000"/>
              </a:solidFill>
              <a:latin typeface="Lato"/>
              <a:ea typeface="PingFang SC"/>
            </a:endParaRPr>
          </a:p>
          <a:p>
            <a:pPr algn="just">
              <a:lnSpc>
                <a:spcPct val="100000"/>
              </a:lnSpc>
              <a:spcBef>
                <a:spcPts val="567"/>
              </a:spcBef>
              <a:spcAft>
                <a:spcPts val="567"/>
              </a:spcAft>
            </a:pPr>
            <a:r>
              <a:rPr b="0" lang="en-PH" sz="2200" spc="-1" strike="noStrike">
                <a:solidFill>
                  <a:srgbClr val="000000"/>
                </a:solidFill>
                <a:latin typeface="Lato"/>
              </a:rPr>
              <a:t>Gumamit sila ng mas pino o makinis na kasangkapang bato. May uling din na natagpuan sa kuweba. Ang mga ito ang ebidensiyang nagpapatunay na sila ay gumamit ng apoy.</a:t>
            </a:r>
            <a:endParaRPr b="0" lang="en-PH" sz="2200" spc="-1" strike="noStrike">
              <a:solidFill>
                <a:srgbClr val="000000"/>
              </a:solidFill>
              <a:latin typeface="Lato"/>
              <a:ea typeface="PingFang SC"/>
            </a:endParaRPr>
          </a:p>
        </p:txBody>
      </p:sp>
      <p:pic>
        <p:nvPicPr>
          <p:cNvPr id="151" name="" descr=""/>
          <p:cNvPicPr/>
          <p:nvPr/>
        </p:nvPicPr>
        <p:blipFill>
          <a:blip r:embed="rId1"/>
          <a:stretch/>
        </p:blipFill>
        <p:spPr>
          <a:xfrm>
            <a:off x="7020000" y="1883160"/>
            <a:ext cx="4444920" cy="303408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Rectangle 11"/>
          <p:cNvSpPr/>
          <p:nvPr/>
        </p:nvSpPr>
        <p:spPr>
          <a:xfrm>
            <a:off x="-113040" y="532080"/>
            <a:ext cx="91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3" name="Rectangle 12"/>
          <p:cNvSpPr/>
          <p:nvPr/>
        </p:nvSpPr>
        <p:spPr>
          <a:xfrm>
            <a:off x="426960" y="532080"/>
            <a:ext cx="1001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Unang Tao sa Iba Pang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4" name=""/>
          <p:cNvSpPr txBox="1"/>
          <p:nvPr/>
        </p:nvSpPr>
        <p:spPr>
          <a:xfrm>
            <a:off x="858240" y="1584000"/>
            <a:ext cx="5801760" cy="396000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Sa Batangas, </a:t>
            </a:r>
            <a:r>
              <a:rPr b="1" lang="en-PH" sz="2200" spc="-1" strike="noStrike">
                <a:solidFill>
                  <a:srgbClr val="000000"/>
                </a:solidFill>
                <a:latin typeface="Lato"/>
              </a:rPr>
              <a:t>Bulacan</a:t>
            </a:r>
            <a:r>
              <a:rPr b="0" lang="en-PH" sz="2200" spc="-1" strike="noStrike">
                <a:solidFill>
                  <a:srgbClr val="000000"/>
                </a:solidFill>
                <a:latin typeface="Lato"/>
              </a:rPr>
              <a:t>, </a:t>
            </a:r>
            <a:r>
              <a:rPr b="1" lang="en-PH" sz="2200" spc="-1" strike="noStrike">
                <a:solidFill>
                  <a:srgbClr val="000000"/>
                </a:solidFill>
                <a:latin typeface="Lato"/>
              </a:rPr>
              <a:t>Bataan</a:t>
            </a:r>
            <a:r>
              <a:rPr b="0" lang="en-PH" sz="2200" spc="-1" strike="noStrike">
                <a:solidFill>
                  <a:srgbClr val="000000"/>
                </a:solidFill>
                <a:latin typeface="Lato"/>
              </a:rPr>
              <a:t>, at </a:t>
            </a:r>
            <a:r>
              <a:rPr b="1" lang="en-PH" sz="2200" spc="-1" strike="noStrike">
                <a:solidFill>
                  <a:srgbClr val="000000"/>
                </a:solidFill>
                <a:latin typeface="Lato"/>
              </a:rPr>
              <a:t>Rizal</a:t>
            </a:r>
            <a:r>
              <a:rPr b="0" lang="en-PH" sz="2200" spc="-1" strike="noStrike">
                <a:solidFill>
                  <a:srgbClr val="000000"/>
                </a:solidFill>
                <a:latin typeface="Lato"/>
              </a:rPr>
              <a:t>, may iba pang nahukay na mga kagamitan ng mga tao na nabuhay 10,000 taon na ang nakalipas. Ang mga kagamitang ito ay nagpapakita na maunlad na ang kaalaman at teknolohiya nila. Ang mga ito ay mas marami at sadyang pinakinis. Ang mga ito ay ginamit nila sa pag-aalis ng balat at paghahati ng laman ng mga nahuhuling hayop.</a:t>
            </a:r>
            <a:endParaRPr b="0" lang="en-PH" sz="2200" spc="-1" strike="noStrike">
              <a:solidFill>
                <a:srgbClr val="000000"/>
              </a:solidFill>
              <a:latin typeface="Lato"/>
              <a:ea typeface="PingFang SC"/>
            </a:endParaRPr>
          </a:p>
        </p:txBody>
      </p:sp>
      <p:pic>
        <p:nvPicPr>
          <p:cNvPr id="155" name="" descr=""/>
          <p:cNvPicPr/>
          <p:nvPr/>
        </p:nvPicPr>
        <p:blipFill>
          <a:blip r:embed="rId1"/>
          <a:stretch/>
        </p:blipFill>
        <p:spPr>
          <a:xfrm>
            <a:off x="6812640" y="1620000"/>
            <a:ext cx="4887360" cy="423288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Rectangle 13"/>
          <p:cNvSpPr/>
          <p:nvPr/>
        </p:nvSpPr>
        <p:spPr>
          <a:xfrm>
            <a:off x="-113040" y="532080"/>
            <a:ext cx="91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7" name="Rectangle 14"/>
          <p:cNvSpPr/>
          <p:nvPr/>
        </p:nvSpPr>
        <p:spPr>
          <a:xfrm>
            <a:off x="426960" y="532080"/>
            <a:ext cx="1001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Unang Tao sa Iba Pang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8" name=""/>
          <p:cNvSpPr txBox="1"/>
          <p:nvPr/>
        </p:nvSpPr>
        <p:spPr>
          <a:xfrm>
            <a:off x="858240" y="1584000"/>
            <a:ext cx="5801760" cy="396000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Sa </a:t>
            </a:r>
            <a:r>
              <a:rPr b="1" lang="en-PH" sz="2200" spc="-1" strike="noStrike">
                <a:solidFill>
                  <a:srgbClr val="000000"/>
                </a:solidFill>
                <a:latin typeface="Lato"/>
              </a:rPr>
              <a:t>Luzon</a:t>
            </a:r>
            <a:r>
              <a:rPr b="0" lang="en-PH" sz="2200" spc="-1" strike="noStrike">
                <a:solidFill>
                  <a:srgbClr val="000000"/>
                </a:solidFill>
                <a:latin typeface="Lato"/>
              </a:rPr>
              <a:t> at </a:t>
            </a:r>
            <a:r>
              <a:rPr b="1" lang="en-PH" sz="2200" spc="-1" strike="noStrike">
                <a:solidFill>
                  <a:srgbClr val="000000"/>
                </a:solidFill>
                <a:latin typeface="Lato"/>
              </a:rPr>
              <a:t>Visayas</a:t>
            </a:r>
            <a:r>
              <a:rPr b="0" lang="en-PH" sz="2200" spc="-1" strike="noStrike">
                <a:solidFill>
                  <a:srgbClr val="000000"/>
                </a:solidFill>
                <a:latin typeface="Lato"/>
              </a:rPr>
              <a:t>, kinikilala ang mga Aeta bilang mga unang tao sa ilang komunidad. Ang mga Aeta ay kilala rin sa katawagang Ita, Ayta, o Negrito. May iba’t ibang grupo ng Aeta sa Pilipinas. Karamihan sa kanila ay matatagpuan sa kabundukan ng Zambales, Sierra Madre, Panay, at Negros. Sila ay nanirahan sa mga silungan.</a:t>
            </a:r>
            <a:endParaRPr b="0" lang="en-PH" sz="2200" spc="-1" strike="noStrike">
              <a:solidFill>
                <a:srgbClr val="000000"/>
              </a:solidFill>
              <a:latin typeface="Lato"/>
              <a:ea typeface="PingFang SC"/>
            </a:endParaRPr>
          </a:p>
          <a:p>
            <a:pPr algn="just">
              <a:lnSpc>
                <a:spcPct val="100000"/>
              </a:lnSpc>
              <a:spcBef>
                <a:spcPts val="567"/>
              </a:spcBef>
              <a:spcAft>
                <a:spcPts val="567"/>
              </a:spcAft>
            </a:pPr>
            <a:endParaRPr b="0" lang="en-PH" sz="2200" spc="-1" strike="noStrike">
              <a:solidFill>
                <a:srgbClr val="000000"/>
              </a:solidFill>
              <a:latin typeface="Lato"/>
              <a:ea typeface="PingFang SC"/>
            </a:endParaRPr>
          </a:p>
        </p:txBody>
      </p:sp>
      <p:pic>
        <p:nvPicPr>
          <p:cNvPr id="159" name="" descr=""/>
          <p:cNvPicPr/>
          <p:nvPr/>
        </p:nvPicPr>
        <p:blipFill>
          <a:blip r:embed="rId1"/>
          <a:stretch/>
        </p:blipFill>
        <p:spPr>
          <a:xfrm>
            <a:off x="6812640" y="1620000"/>
            <a:ext cx="4887360" cy="423288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Rectangle 16"/>
          <p:cNvSpPr/>
          <p:nvPr/>
        </p:nvSpPr>
        <p:spPr>
          <a:xfrm>
            <a:off x="-113040" y="532080"/>
            <a:ext cx="91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61" name="Rectangle 17"/>
          <p:cNvSpPr/>
          <p:nvPr/>
        </p:nvSpPr>
        <p:spPr>
          <a:xfrm>
            <a:off x="426960" y="532080"/>
            <a:ext cx="1001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Unang Tao sa Iba Pang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2" name=""/>
          <p:cNvSpPr txBox="1"/>
          <p:nvPr/>
        </p:nvSpPr>
        <p:spPr>
          <a:xfrm>
            <a:off x="858240" y="4716000"/>
            <a:ext cx="10301760" cy="162000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Nabuhay ang mga Aeta sa pamamagitan ng pangangalap ng mga bunga o halaman, pangangaso, at pangingisda ng kanilang makakain. Ang kanilang kagamitan ay pana, sibat, at itak. Gumagawa rin sila ng bitag upang makahuli ng mga hayop na kanilang pagkain.</a:t>
            </a:r>
            <a:endParaRPr b="0" lang="en-PH" sz="2200" spc="-1" strike="noStrike">
              <a:solidFill>
                <a:srgbClr val="000000"/>
              </a:solidFill>
              <a:latin typeface="Lato"/>
              <a:ea typeface="PingFang SC"/>
            </a:endParaRPr>
          </a:p>
        </p:txBody>
      </p:sp>
      <p:pic>
        <p:nvPicPr>
          <p:cNvPr id="163" name="" descr=""/>
          <p:cNvPicPr/>
          <p:nvPr/>
        </p:nvPicPr>
        <p:blipFill>
          <a:blip r:embed="rId1"/>
          <a:stretch/>
        </p:blipFill>
        <p:spPr>
          <a:xfrm>
            <a:off x="1620000" y="1440000"/>
            <a:ext cx="8460000" cy="30600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1863</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2023-08-16T17:02:54Z</dcterms:modified>
  <cp:revision>211</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