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9240" cy="685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6120" cy="2796120"/>
          </a:xfrm>
          <a:prstGeom prst="rect">
            <a:avLst/>
          </a:prstGeom>
          <a:ln w="0">
            <a:noFill/>
          </a:ln>
        </p:spPr>
      </p:pic>
      <p:sp>
        <p:nvSpPr>
          <p:cNvPr id="2" name="Rectangle 5"/>
          <p:cNvSpPr/>
          <p:nvPr/>
        </p:nvSpPr>
        <p:spPr>
          <a:xfrm>
            <a:off x="3487320" y="1475280"/>
            <a:ext cx="8701560" cy="385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1560" cy="3812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9240" cy="632160"/>
          </a:xfrm>
          <a:prstGeom prst="rect">
            <a:avLst/>
          </a:prstGeom>
          <a:ln w="0">
            <a:noFill/>
          </a:ln>
        </p:spPr>
      </p:pic>
      <p:sp>
        <p:nvSpPr>
          <p:cNvPr id="43"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1760" cy="1031760"/>
          </a:xfrm>
          <a:prstGeom prst="rect">
            <a:avLst/>
          </a:prstGeom>
          <a:ln w="0">
            <a:noFill/>
          </a:ln>
        </p:spPr>
      </p:pic>
      <p:sp>
        <p:nvSpPr>
          <p:cNvPr id="45"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3560" cy="33818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084480"/>
            <a:ext cx="7492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Bugtong, Salawikain, Sawikain, at Kasabihan</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1"/>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Arial"/>
              </a:rPr>
              <a:t>Bugtong, Salawikain, Sawikain, at Kasabihan</a:t>
            </a:r>
            <a:endParaRPr b="0" lang="en-PH" sz="3600" spc="-1" strike="noStrike">
              <a:latin typeface="Arial"/>
            </a:endParaRPr>
          </a:p>
        </p:txBody>
      </p:sp>
      <p:sp>
        <p:nvSpPr>
          <p:cNvPr id="126" name=""/>
          <p:cNvSpPr/>
          <p:nvPr/>
        </p:nvSpPr>
        <p:spPr>
          <a:xfrm>
            <a:off x="216000" y="830880"/>
            <a:ext cx="11446920" cy="5311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Ang Bugtong Bilang Isang Uri ng Libangan</a:t>
            </a:r>
            <a:endParaRPr b="0" lang="en-PH" sz="1800" spc="-1" strike="noStrike">
              <a:latin typeface="Arial"/>
            </a:endParaRPr>
          </a:p>
          <a:p>
            <a:pPr>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sa pamanang naiwan ng ating mga ninuno ang bugtong. Mabilis itong lumaganap noon dahil naililipat agad sa iba at nagpasalin-salin na ito sa bibig ng mga tao. Ito ang dahilan kung bakit kahit ipinasunog ng mga Espanyol ang ilang panitikan, ang mga karunungangbayang ito ay nananatili pa rin sa isipan ng taong-bayan.</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Ayon kay </a:t>
            </a:r>
            <a:r>
              <a:rPr b="1" lang="en-PH" sz="1800" spc="-1" strike="noStrike">
                <a:solidFill>
                  <a:srgbClr val="000000"/>
                </a:solidFill>
                <a:latin typeface="Lato"/>
                <a:ea typeface="DejaVu Sans"/>
              </a:rPr>
              <a:t>Abadilla</a:t>
            </a:r>
            <a:r>
              <a:rPr b="0" lang="en-PH" sz="1800" spc="-1" strike="noStrike">
                <a:solidFill>
                  <a:srgbClr val="000000"/>
                </a:solidFill>
                <a:latin typeface="Lato"/>
                <a:ea typeface="DejaVu Sans"/>
              </a:rPr>
              <a:t>, ang ating mga ninuno noon ay “Humahabi sa simula ng isa o dalawang taludtod na maikli, na may sukat at tugma; bugtong ang nayari – may sariling katuturan. Tanong na may kasagutan at siya ring nagtanong ang sumasagot.”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kabilang banda, ayon kay </a:t>
            </a:r>
            <a:r>
              <a:rPr b="1" lang="en-PH" sz="1800" spc="-1" strike="noStrike">
                <a:solidFill>
                  <a:srgbClr val="000000"/>
                </a:solidFill>
                <a:latin typeface="Lato"/>
                <a:ea typeface="DejaVu Sans"/>
              </a:rPr>
              <a:t>Arrogante</a:t>
            </a:r>
            <a:r>
              <a:rPr b="0" lang="en-PH" sz="1800" spc="-1" strike="noStrike">
                <a:solidFill>
                  <a:srgbClr val="000000"/>
                </a:solidFill>
                <a:latin typeface="Lato"/>
                <a:ea typeface="DejaVu Sans"/>
              </a:rPr>
              <a:t>, “Ginagawa ang bugtong noon kapag may okasyon o anumang pagtitipon. Layunin ng bugtong na pasiglahin ang isip, pukawin ang guniguni at pasayahin ang loob ng mga tao habang nagtitipon-tipon.”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pantig ng taludtod ng bugtong ay maaaring apat, lima, anim, pito, walo, siyam, sampu, labing-isa, at labindalawa. Sina Noceda, Sanlucar, at Alip ay nakapagtala ng mga bugtong na may sukat at tugma.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3"/>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Arial"/>
              </a:rPr>
              <a:t>Bugtong, Salawikain, Sawikain, at Kasabihan</a:t>
            </a:r>
            <a:endParaRPr b="0" lang="en-PH" sz="3600" spc="-1" strike="noStrike">
              <a:latin typeface="Arial"/>
            </a:endParaRPr>
          </a:p>
        </p:txBody>
      </p:sp>
      <p:sp>
        <p:nvSpPr>
          <p:cNvPr id="128" name=""/>
          <p:cNvSpPr/>
          <p:nvPr/>
        </p:nvSpPr>
        <p:spPr>
          <a:xfrm>
            <a:off x="252000" y="866880"/>
            <a:ext cx="6047280" cy="4071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Mga Halimbawa ni Alip sa Pambungad na Babasahin sa Panitikang Pilipino: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Aapating Pantig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Buto’t balat, lumilipad.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Lilimahing Pantig</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Isang bayabas, pito ang butas.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Dalawang balon, hindi malingon.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Sisiyaming Pantig</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Kung kailan ko pa pinatay ay saka nagtagal ang buhay.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Limang umpok ng kabahayan, tigsampung dipa ang pagitan.</a:t>
            </a:r>
            <a:endParaRPr b="0" lang="en-PH" sz="1800" spc="-1" strike="noStrike">
              <a:latin typeface="Arial"/>
            </a:endParaRPr>
          </a:p>
        </p:txBody>
      </p:sp>
      <p:sp>
        <p:nvSpPr>
          <p:cNvPr id="129" name=""/>
          <p:cNvSpPr/>
          <p:nvPr/>
        </p:nvSpPr>
        <p:spPr>
          <a:xfrm>
            <a:off x="6300000" y="1260000"/>
            <a:ext cx="5579280" cy="386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Sasampuing Pantig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Magpakalayo-layo ng libot, sa pinanggalingan din ang pasok.</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Lalabing-isahing Pantig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Ako’y nagpunla ng ‘sang kabang mais pagkaumaga ay biglang napalis.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Lalabindalawahing Pantig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Umupo si Itim sinulot ni Pula, lumabas si Puti na tatawa-tawa.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5"/>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Arial"/>
              </a:rPr>
              <a:t>Bugtong, Salawikain, Sawikain, at Kasabihan</a:t>
            </a:r>
            <a:endParaRPr b="0" lang="en-PH" sz="3600" spc="-1" strike="noStrike">
              <a:latin typeface="Arial"/>
            </a:endParaRPr>
          </a:p>
        </p:txBody>
      </p:sp>
      <p:sp>
        <p:nvSpPr>
          <p:cNvPr id="131" name=""/>
          <p:cNvSpPr/>
          <p:nvPr/>
        </p:nvSpPr>
        <p:spPr>
          <a:xfrm>
            <a:off x="252000" y="950040"/>
            <a:ext cx="11446920" cy="4989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Ayon kina </a:t>
            </a:r>
            <a:r>
              <a:rPr b="1" lang="en-PH" sz="1800" spc="-1" strike="noStrike">
                <a:solidFill>
                  <a:srgbClr val="000000"/>
                </a:solidFill>
                <a:latin typeface="Lato"/>
                <a:ea typeface="DejaVu Sans"/>
              </a:rPr>
              <a:t>Angeles at Matienzo (1971)</a:t>
            </a:r>
            <a:r>
              <a:rPr b="0" lang="en-PH" sz="1800" spc="-1" strike="noStrike">
                <a:solidFill>
                  <a:srgbClr val="000000"/>
                </a:solidFill>
                <a:latin typeface="Lato"/>
                <a:ea typeface="DejaVu Sans"/>
              </a:rPr>
              <a:t>, kabilang sa mga unang tula ang bugtong sa ating kapuluan. May apat itong katangian—tugma, sukat, kagandahan, at diwa.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1. Ang </a:t>
            </a:r>
            <a:r>
              <a:rPr b="1" lang="en-PH" sz="1800" spc="-1" strike="noStrike">
                <a:solidFill>
                  <a:srgbClr val="000000"/>
                </a:solidFill>
                <a:latin typeface="Lato"/>
                <a:ea typeface="DejaVu Sans"/>
              </a:rPr>
              <a:t>tugma</a:t>
            </a:r>
            <a:r>
              <a:rPr b="0" lang="en-PH" sz="1800" spc="-1" strike="noStrike">
                <a:solidFill>
                  <a:srgbClr val="000000"/>
                </a:solidFill>
                <a:latin typeface="Lato"/>
                <a:ea typeface="DejaVu Sans"/>
              </a:rPr>
              <a:t> ay tumutukoy sa magkakatulad na tunog ng mga dulong salita sa taludtod.</a:t>
            </a:r>
            <a:endParaRPr b="0" lang="en-PH" sz="1800" spc="-1" strike="noStrike">
              <a:latin typeface="Arial"/>
            </a:endParaRPr>
          </a:p>
          <a:p>
            <a:pPr algn="just">
              <a:lnSpc>
                <a:spcPct val="100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Dalawa ang uri ng tugmaan</a:t>
            </a:r>
            <a:r>
              <a:rPr b="0" lang="en-PH" sz="1800" spc="-1" strike="noStrike">
                <a:solidFill>
                  <a:srgbClr val="000000"/>
                </a:solidFill>
                <a:latin typeface="Lato"/>
                <a:ea typeface="DejaVu Sans"/>
              </a:rPr>
              <a:t>—tugmaang ganap at tugmaang di-ganap. Karaniwang ginagamit sa mga bugtong ang tugmaang di-ganap na ang ibig sabihin ay mga taludtod ng tula na nagtatapos sa katinig na bagaman may iisang uri ng patinig sa loob ng pantig, ang huling letra ay magkakaiba.</a:t>
            </a:r>
            <a:endParaRPr b="0" lang="en-PH" sz="1800" spc="-1" strike="noStrike">
              <a:latin typeface="Arial"/>
            </a:endParaRPr>
          </a:p>
          <a:p>
            <a:pPr algn="just">
              <a:lnSpc>
                <a:spcPct val="115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2. Ang </a:t>
            </a:r>
            <a:r>
              <a:rPr b="1" lang="en-PH" sz="1800" spc="-1" strike="noStrike">
                <a:solidFill>
                  <a:srgbClr val="000000"/>
                </a:solidFill>
                <a:latin typeface="Lato"/>
                <a:ea typeface="DejaVu Sans"/>
              </a:rPr>
              <a:t>sukat</a:t>
            </a:r>
            <a:r>
              <a:rPr b="0" lang="en-PH" sz="1800" spc="-1" strike="noStrike">
                <a:solidFill>
                  <a:srgbClr val="000000"/>
                </a:solidFill>
                <a:latin typeface="Lato"/>
                <a:ea typeface="DejaVu Sans"/>
              </a:rPr>
              <a:t> ay tumutukoy sa bilang ng pantig sa taludtod. May aapatin, lilimahin, sisiyamin, sasampuin, at lalabindalawahing pantig.</a:t>
            </a:r>
            <a:endParaRPr b="0" lang="en-PH" sz="1800" spc="-1" strike="noStrike">
              <a:latin typeface="Arial"/>
            </a:endParaRPr>
          </a:p>
          <a:p>
            <a:pPr algn="just">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3. Ang </a:t>
            </a:r>
            <a:r>
              <a:rPr b="1" lang="en-PH" sz="1800" spc="-1" strike="noStrike">
                <a:solidFill>
                  <a:srgbClr val="000000"/>
                </a:solidFill>
                <a:latin typeface="Lato"/>
                <a:ea typeface="DejaVu Sans"/>
              </a:rPr>
              <a:t>kagandahan</a:t>
            </a:r>
            <a:r>
              <a:rPr b="0" lang="en-PH" sz="1800" spc="-1" strike="noStrike">
                <a:solidFill>
                  <a:srgbClr val="000000"/>
                </a:solidFill>
                <a:latin typeface="Lato"/>
                <a:ea typeface="DejaVu Sans"/>
              </a:rPr>
              <a:t> ay paghabi ng talinghaga na naglalarawan sa bagay o ano pa mang pinahuhulaan. Ito ay nakatutulong sa kagandahan ng paglikha ng bugtong.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4. Ang </a:t>
            </a:r>
            <a:r>
              <a:rPr b="1" lang="en-PH" sz="1800" spc="-1" strike="noStrike">
                <a:solidFill>
                  <a:srgbClr val="000000"/>
                </a:solidFill>
                <a:latin typeface="Lato"/>
                <a:ea typeface="DejaVu Sans"/>
              </a:rPr>
              <a:t>diwa</a:t>
            </a:r>
            <a:r>
              <a:rPr b="0" lang="en-PH" sz="1800" spc="-1" strike="noStrike">
                <a:solidFill>
                  <a:srgbClr val="000000"/>
                </a:solidFill>
                <a:latin typeface="Lato"/>
                <a:ea typeface="DejaVu Sans"/>
              </a:rPr>
              <a:t> ng talinghaga ang nagbibigay ng pahiwatig kung ano ang bagay na pinahuhulaan.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00000" y="900000"/>
            <a:ext cx="3853800" cy="53856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800" spc="-1" strike="noStrike">
                <a:solidFill>
                  <a:srgbClr val="000000"/>
                </a:solidFill>
                <a:latin typeface="Lato"/>
                <a:ea typeface="Arial;Arial"/>
              </a:rPr>
              <a:t>Pagsasanay</a:t>
            </a:r>
            <a:endParaRPr b="0" lang="en-PH" sz="2800" spc="-1" strike="noStrike">
              <a:latin typeface="Arial"/>
            </a:endParaRPr>
          </a:p>
        </p:txBody>
      </p:sp>
      <p:sp>
        <p:nvSpPr>
          <p:cNvPr id="133" name="PlaceHolder 2"/>
          <p:cNvSpPr>
            <a:spLocks noGrp="1"/>
          </p:cNvSpPr>
          <p:nvPr>
            <p:ph/>
          </p:nvPr>
        </p:nvSpPr>
        <p:spPr>
          <a:xfrm>
            <a:off x="540000" y="1467000"/>
            <a:ext cx="11158920" cy="4291920"/>
          </a:xfrm>
          <a:prstGeom prst="rect">
            <a:avLst/>
          </a:prstGeom>
          <a:noFill/>
          <a:ln w="0">
            <a:noFill/>
          </a:ln>
        </p:spPr>
        <p:txBody>
          <a:bodyPr lIns="90000" rIns="90000" tIns="45000" bIns="45000" anchor="t">
            <a:noAutofit/>
          </a:bodyPr>
          <a:p>
            <a:pPr>
              <a:lnSpc>
                <a:spcPct val="100000"/>
              </a:lnSpc>
              <a:buNone/>
            </a:pPr>
            <a:r>
              <a:rPr b="1" lang="en-US" sz="1800" spc="-1" strike="noStrike">
                <a:solidFill>
                  <a:srgbClr val="000000"/>
                </a:solidFill>
                <a:latin typeface="Lato"/>
              </a:rPr>
              <a:t>Panuto:</a:t>
            </a:r>
            <a:r>
              <a:rPr b="0" lang="en-US" sz="1800" spc="-1" strike="noStrike">
                <a:solidFill>
                  <a:srgbClr val="000000"/>
                </a:solidFill>
                <a:latin typeface="Lato"/>
              </a:rPr>
              <a:t> Sagutan ang mga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1. Paano nabuo ang mga bugtong?</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Ano-ano ang katangian ng bugtong?</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Ano ang layunin sa paglalaro ng bugtong?</a:t>
            </a:r>
            <a:endParaRPr b="0" lang="en-PH" sz="1800" spc="-1" strike="noStrike">
              <a:latin typeface="Arial"/>
            </a:endParaRPr>
          </a:p>
        </p:txBody>
      </p:sp>
      <p:sp>
        <p:nvSpPr>
          <p:cNvPr id="134" name="PlaceHolder 6"/>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Arial"/>
              </a:rPr>
              <a:t>Bugtong, Salawikain, Sawikain, at Kasabihan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299520" y="935640"/>
            <a:ext cx="11219760" cy="429192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nSpc>
                <a:spcPct val="150000"/>
              </a:lnSpc>
              <a:buNone/>
            </a:pPr>
            <a:r>
              <a:rPr b="0" lang="en-US" sz="1800" spc="-1" strike="noStrike">
                <a:solidFill>
                  <a:srgbClr val="000000"/>
                </a:solidFill>
                <a:latin typeface="Lato"/>
                <a:ea typeface="Arial;Arial"/>
              </a:rPr>
              <a:t>1. Nagsimula sa pagbuo ng ating mga ninuno ng isa o dalawang taludtod na maikli, may sukat at tugma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Tugma, sukat, kagandahan at diwa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Pasiglahin ang isip, pukawin ang guniguni, at pasayahin ang loob ng mga tao habang may pagtitipon-tipon</a:t>
            </a:r>
            <a:endParaRPr b="0" lang="en-PH" sz="1800" spc="-1" strike="noStrike">
              <a:latin typeface="Arial"/>
            </a:endParaRPr>
          </a:p>
        </p:txBody>
      </p:sp>
      <p:sp>
        <p:nvSpPr>
          <p:cNvPr id="136" name="PlaceHolder 18"/>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Arial"/>
              </a:rPr>
              <a:t>Bugtong, Salawikain, Sawikain, at Kasabihan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772</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2023-07-10T18:51:35Z</dcterms:modified>
  <cp:revision>63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