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080" cy="6843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960" cy="2784960"/>
          </a:xfrm>
          <a:prstGeom prst="rect">
            <a:avLst/>
          </a:prstGeom>
          <a:ln w="0">
            <a:noFill/>
          </a:ln>
        </p:spPr>
      </p:pic>
      <p:sp>
        <p:nvSpPr>
          <p:cNvPr id="2" name="Rectangle 5"/>
          <p:cNvSpPr/>
          <p:nvPr/>
        </p:nvSpPr>
        <p:spPr>
          <a:xfrm>
            <a:off x="3487320" y="1475280"/>
            <a:ext cx="8690400" cy="3848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400" cy="370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080" cy="621000"/>
          </a:xfrm>
          <a:prstGeom prst="rect">
            <a:avLst/>
          </a:prstGeom>
          <a:ln w="0">
            <a:noFill/>
          </a:ln>
        </p:spPr>
      </p:pic>
      <p:sp>
        <p:nvSpPr>
          <p:cNvPr id="43" name="Rectangle 7"/>
          <p:cNvSpPr/>
          <p:nvPr/>
        </p:nvSpPr>
        <p:spPr>
          <a:xfrm>
            <a:off x="10868760" y="0"/>
            <a:ext cx="956520" cy="956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600" cy="1020600"/>
          </a:xfrm>
          <a:prstGeom prst="rect">
            <a:avLst/>
          </a:prstGeom>
          <a:ln w="0">
            <a:noFill/>
          </a:ln>
        </p:spPr>
      </p:pic>
      <p:sp>
        <p:nvSpPr>
          <p:cNvPr id="45" name="TextBox 9"/>
          <p:cNvSpPr/>
          <p:nvPr/>
        </p:nvSpPr>
        <p:spPr>
          <a:xfrm>
            <a:off x="185400" y="6362280"/>
            <a:ext cx="467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400" cy="3370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48000" y="2604240"/>
            <a:ext cx="7560000" cy="1247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Caring for and Protecting </a:t>
            </a:r>
            <a:endParaRPr b="0" lang="en-PH" sz="3600" spc="-1" strike="noStrike">
              <a:latin typeface="Arial"/>
            </a:endParaRPr>
          </a:p>
          <a:p>
            <a:pPr algn="ctr">
              <a:lnSpc>
                <a:spcPct val="100000"/>
              </a:lnSpc>
              <a:buNone/>
            </a:pPr>
            <a:r>
              <a:rPr b="1" lang="en-US" sz="3600" spc="-1" strike="noStrike">
                <a:solidFill>
                  <a:srgbClr val="ffffff"/>
                </a:solidFill>
                <a:latin typeface="Lato"/>
                <a:ea typeface="PingFang SC"/>
              </a:rPr>
              <a:t>the Animals</a:t>
            </a:r>
            <a:r>
              <a:rPr b="1" lang="en-US" sz="4000" spc="-1" strike="noStrike">
                <a:solidFill>
                  <a:srgbClr val="ffffff"/>
                </a:solidFill>
                <a:latin typeface="Lato"/>
                <a:ea typeface="PingFang SC"/>
              </a:rPr>
              <a:t>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8480" cy="708480"/>
          </a:xfrm>
          <a:prstGeom prst="rect">
            <a:avLst/>
          </a:prstGeom>
          <a:noFill/>
          <a:ln w="0">
            <a:noFill/>
          </a:ln>
        </p:spPr>
        <p:style>
          <a:lnRef idx="0"/>
          <a:fillRef idx="0"/>
          <a:effectRef idx="0"/>
          <a:fontRef idx="minor"/>
        </p:style>
      </p:sp>
      <p:sp>
        <p:nvSpPr>
          <p:cNvPr id="126" name=""/>
          <p:cNvSpPr/>
          <p:nvPr/>
        </p:nvSpPr>
        <p:spPr>
          <a:xfrm>
            <a:off x="7560000" y="5400000"/>
            <a:ext cx="2874960" cy="341280"/>
          </a:xfrm>
          <a:prstGeom prst="rect">
            <a:avLst/>
          </a:prstGeom>
          <a:noFill/>
          <a:ln w="0">
            <a:noFill/>
          </a:ln>
        </p:spPr>
        <p:style>
          <a:lnRef idx="0"/>
          <a:fillRef idx="0"/>
          <a:effectRef idx="0"/>
          <a:fontRef idx="minor"/>
        </p:style>
      </p:sp>
      <p:sp>
        <p:nvSpPr>
          <p:cNvPr id="127" name=""/>
          <p:cNvSpPr/>
          <p:nvPr/>
        </p:nvSpPr>
        <p:spPr>
          <a:xfrm>
            <a:off x="10260000" y="5746320"/>
            <a:ext cx="175680" cy="341280"/>
          </a:xfrm>
          <a:prstGeom prst="rect">
            <a:avLst/>
          </a:prstGeom>
          <a:noFill/>
          <a:ln w="0">
            <a:noFill/>
          </a:ln>
        </p:spPr>
        <p:style>
          <a:lnRef idx="0"/>
          <a:fillRef idx="0"/>
          <a:effectRef idx="0"/>
          <a:fontRef idx="minor"/>
        </p:style>
      </p:sp>
      <p:sp>
        <p:nvSpPr>
          <p:cNvPr id="128" name=""/>
          <p:cNvSpPr/>
          <p:nvPr/>
        </p:nvSpPr>
        <p:spPr>
          <a:xfrm>
            <a:off x="516960" y="1944000"/>
            <a:ext cx="1115784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Our planet serves as a home for human beings and a haven for animals and other living organisms. However, with the rampant human activities such as wide-scale mining, urbanization, deforestation, and even conflicts such as war, terrorism, and similar activities, the different environments that serve as homes for a variety of organisms have been greatly affected.</a:t>
            </a:r>
            <a:endParaRPr b="0" lang="en-PH" sz="1800" spc="-1" strike="noStrike">
              <a:latin typeface="Arial"/>
            </a:endParaRPr>
          </a:p>
        </p:txBody>
      </p:sp>
      <p:pic>
        <p:nvPicPr>
          <p:cNvPr id="129" name="" descr=""/>
          <p:cNvPicPr/>
          <p:nvPr/>
        </p:nvPicPr>
        <p:blipFill>
          <a:blip r:embed="rId1"/>
          <a:stretch/>
        </p:blipFill>
        <p:spPr>
          <a:xfrm>
            <a:off x="4680000" y="3308040"/>
            <a:ext cx="3833280" cy="2449800"/>
          </a:xfrm>
          <a:prstGeom prst="rect">
            <a:avLst/>
          </a:prstGeom>
          <a:ln cap="rnd" w="19080">
            <a:solidFill>
              <a:srgbClr val="000000"/>
            </a:solidFill>
            <a:prstDash val="lgDash"/>
            <a:round/>
          </a:ln>
        </p:spPr>
      </p:pic>
      <p:sp>
        <p:nvSpPr>
          <p:cNvPr id="130" name=""/>
          <p:cNvSpPr/>
          <p:nvPr/>
        </p:nvSpPr>
        <p:spPr>
          <a:xfrm>
            <a:off x="1082160" y="4680000"/>
            <a:ext cx="3417840" cy="1077840"/>
          </a:xfrm>
          <a:prstGeom prst="rect">
            <a:avLst/>
          </a:prstGeom>
          <a:solidFill>
            <a:srgbClr val="ffffff"/>
          </a:soli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0" lang="en-PH" sz="2000" spc="-1" strike="noStrike">
                <a:solidFill>
                  <a:srgbClr val="000000"/>
                </a:solidFill>
                <a:latin typeface="Lato"/>
                <a:ea typeface="DejaVu Sans"/>
              </a:rPr>
              <a:t>Mining can cause widespread damage to the environment.</a:t>
            </a:r>
            <a:endParaRPr b="0" lang="en-PH" sz="2000" spc="-1" strike="noStrike">
              <a:latin typeface="Arial"/>
            </a:endParaRPr>
          </a:p>
        </p:txBody>
      </p:sp>
      <p:sp>
        <p:nvSpPr>
          <p:cNvPr id="131" name=""/>
          <p:cNvSpPr txBox="1"/>
          <p:nvPr/>
        </p:nvSpPr>
        <p:spPr>
          <a:xfrm>
            <a:off x="2351160" y="48924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360000"/>
            <a:ext cx="9168480" cy="708480"/>
          </a:xfrm>
          <a:prstGeom prst="rect">
            <a:avLst/>
          </a:prstGeom>
          <a:noFill/>
          <a:ln w="0">
            <a:noFill/>
          </a:ln>
        </p:spPr>
        <p:style>
          <a:lnRef idx="0"/>
          <a:fillRef idx="0"/>
          <a:effectRef idx="0"/>
          <a:fontRef idx="minor"/>
        </p:style>
      </p:sp>
      <p:sp>
        <p:nvSpPr>
          <p:cNvPr id="133" name=""/>
          <p:cNvSpPr/>
          <p:nvPr/>
        </p:nvSpPr>
        <p:spPr>
          <a:xfrm>
            <a:off x="7560000" y="5400000"/>
            <a:ext cx="2874960" cy="341280"/>
          </a:xfrm>
          <a:prstGeom prst="rect">
            <a:avLst/>
          </a:prstGeom>
          <a:noFill/>
          <a:ln w="0">
            <a:noFill/>
          </a:ln>
        </p:spPr>
        <p:style>
          <a:lnRef idx="0"/>
          <a:fillRef idx="0"/>
          <a:effectRef idx="0"/>
          <a:fontRef idx="minor"/>
        </p:style>
      </p:sp>
      <p:sp>
        <p:nvSpPr>
          <p:cNvPr id="134" name=""/>
          <p:cNvSpPr/>
          <p:nvPr/>
        </p:nvSpPr>
        <p:spPr>
          <a:xfrm>
            <a:off x="10260000" y="5746320"/>
            <a:ext cx="175680" cy="341280"/>
          </a:xfrm>
          <a:prstGeom prst="rect">
            <a:avLst/>
          </a:prstGeom>
          <a:noFill/>
          <a:ln w="0">
            <a:noFill/>
          </a:ln>
        </p:spPr>
        <p:style>
          <a:lnRef idx="0"/>
          <a:fillRef idx="0"/>
          <a:effectRef idx="0"/>
          <a:fontRef idx="minor"/>
        </p:style>
      </p:sp>
      <p:sp>
        <p:nvSpPr>
          <p:cNvPr id="135" name=""/>
          <p:cNvSpPr/>
          <p:nvPr/>
        </p:nvSpPr>
        <p:spPr>
          <a:xfrm>
            <a:off x="425880" y="1656000"/>
            <a:ext cx="11340000" cy="212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presence of destructive human activities, we must take proper action to prevent causing more harm to animals and their habitats. The </a:t>
            </a:r>
            <a:r>
              <a:rPr b="1" lang="en-PH" sz="1800" spc="-1" strike="noStrike">
                <a:solidFill>
                  <a:srgbClr val="000000"/>
                </a:solidFill>
                <a:latin typeface="Lato"/>
                <a:ea typeface="DejaVu Sans"/>
              </a:rPr>
              <a:t>destruction of habitats</a:t>
            </a:r>
            <a:r>
              <a:rPr b="0" lang="en-PH" sz="1800" spc="-1" strike="noStrike">
                <a:solidFill>
                  <a:srgbClr val="000000"/>
                </a:solidFill>
                <a:latin typeface="Lato"/>
                <a:ea typeface="DejaVu Sans"/>
              </a:rPr>
              <a:t> would lead to a decline in their population, bringing them to the brink of being threatened or endangered. With their nesting grounds destroyed, they would have difficulty looking for a haven for their off spring, and their young would be more exposed to their predators. Moreover, their food source will also be affected since they will be displaced from their natural habitats. These are just some of the many impacts of human activities on animals that could explain why we should look into ways of saving and protecting the animals.</a:t>
            </a:r>
            <a:endParaRPr b="0" lang="en-PH" sz="1800" spc="-1" strike="noStrike">
              <a:latin typeface="Arial"/>
            </a:endParaRPr>
          </a:p>
        </p:txBody>
      </p:sp>
      <p:sp>
        <p:nvSpPr>
          <p:cNvPr id="136" name=""/>
          <p:cNvSpPr/>
          <p:nvPr/>
        </p:nvSpPr>
        <p:spPr>
          <a:xfrm>
            <a:off x="1620360" y="5400360"/>
            <a:ext cx="3597840" cy="717840"/>
          </a:xfrm>
          <a:prstGeom prst="rect">
            <a:avLst/>
          </a:prstGeom>
          <a:solidFill>
            <a:srgbClr val="ffffff"/>
          </a:soli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0" lang="en-PH" sz="2000" spc="-1" strike="noStrike">
                <a:solidFill>
                  <a:srgbClr val="000000"/>
                </a:solidFill>
                <a:latin typeface="Lato"/>
                <a:ea typeface="DejaVu Sans"/>
              </a:rPr>
              <a:t>Habitat loss can greatly affect animal population.</a:t>
            </a:r>
            <a:endParaRPr b="0" lang="en-PH" sz="2000" spc="-1" strike="noStrike">
              <a:latin typeface="Arial"/>
            </a:endParaRPr>
          </a:p>
        </p:txBody>
      </p:sp>
      <p:pic>
        <p:nvPicPr>
          <p:cNvPr id="137" name="" descr=""/>
          <p:cNvPicPr/>
          <p:nvPr/>
        </p:nvPicPr>
        <p:blipFill>
          <a:blip r:embed="rId1"/>
          <a:stretch/>
        </p:blipFill>
        <p:spPr>
          <a:xfrm>
            <a:off x="5400000" y="3954600"/>
            <a:ext cx="3780000" cy="2163600"/>
          </a:xfrm>
          <a:prstGeom prst="rect">
            <a:avLst/>
          </a:prstGeom>
          <a:ln w="19080">
            <a:solidFill>
              <a:srgbClr val="000000"/>
            </a:solidFill>
            <a:prstDash val="lgDash"/>
            <a:round/>
          </a:ln>
        </p:spPr>
      </p:pic>
      <p:sp>
        <p:nvSpPr>
          <p:cNvPr id="138" name=""/>
          <p:cNvSpPr txBox="1"/>
          <p:nvPr/>
        </p:nvSpPr>
        <p:spPr>
          <a:xfrm>
            <a:off x="235116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360000"/>
            <a:ext cx="9168480" cy="708480"/>
          </a:xfrm>
          <a:prstGeom prst="rect">
            <a:avLst/>
          </a:prstGeom>
          <a:noFill/>
          <a:ln w="0">
            <a:noFill/>
          </a:ln>
        </p:spPr>
        <p:style>
          <a:lnRef idx="0"/>
          <a:fillRef idx="0"/>
          <a:effectRef idx="0"/>
          <a:fontRef idx="minor"/>
        </p:style>
      </p:sp>
      <p:sp>
        <p:nvSpPr>
          <p:cNvPr id="140" name=""/>
          <p:cNvSpPr/>
          <p:nvPr/>
        </p:nvSpPr>
        <p:spPr>
          <a:xfrm>
            <a:off x="7560000" y="5400000"/>
            <a:ext cx="2874960" cy="341280"/>
          </a:xfrm>
          <a:prstGeom prst="rect">
            <a:avLst/>
          </a:prstGeom>
          <a:noFill/>
          <a:ln w="0">
            <a:noFill/>
          </a:ln>
        </p:spPr>
        <p:style>
          <a:lnRef idx="0"/>
          <a:fillRef idx="0"/>
          <a:effectRef idx="0"/>
          <a:fontRef idx="minor"/>
        </p:style>
      </p:sp>
      <p:sp>
        <p:nvSpPr>
          <p:cNvPr id="141" name=""/>
          <p:cNvSpPr/>
          <p:nvPr/>
        </p:nvSpPr>
        <p:spPr>
          <a:xfrm>
            <a:off x="10260000" y="5746320"/>
            <a:ext cx="175680" cy="341280"/>
          </a:xfrm>
          <a:prstGeom prst="rect">
            <a:avLst/>
          </a:prstGeom>
          <a:noFill/>
          <a:ln w="0">
            <a:noFill/>
          </a:ln>
        </p:spPr>
        <p:style>
          <a:lnRef idx="0"/>
          <a:fillRef idx="0"/>
          <a:effectRef idx="0"/>
          <a:fontRef idx="minor"/>
        </p:style>
      </p:sp>
      <p:sp>
        <p:nvSpPr>
          <p:cNvPr id="142" name=""/>
          <p:cNvSpPr/>
          <p:nvPr/>
        </p:nvSpPr>
        <p:spPr>
          <a:xfrm>
            <a:off x="360000" y="2199240"/>
            <a:ext cx="8460000" cy="363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our simple ways, we can participate in the activities that will promote the safety and welfare of these animals. One way to take good care of the animals is to be responsible for our garbage. We should not throw our trash at any place, especially non-biodegradable plastics. These plastics can be mistaken as food by freshwater and marine animals. Once eaten, these plastics can upset their stomach and even cause death.</a:t>
            </a:r>
            <a:b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 should not also use plastic straws as they can also harm the animals that live in aquatic environments. Fishing nets must also be disposed of appropriately as they can entangle marine animals such as turtles. Being responsible for our garbage disposal will greatly help in conserving animals. Always remember that if you have trash with you, do not just throw it anywhere. Rather, place it in the proper trash bin.</a:t>
            </a:r>
            <a:endParaRPr b="0" lang="en-PH" sz="1800" spc="-1" strike="noStrike">
              <a:latin typeface="Lato"/>
            </a:endParaRPr>
          </a:p>
        </p:txBody>
      </p:sp>
      <p:pic>
        <p:nvPicPr>
          <p:cNvPr id="143" name="" descr=""/>
          <p:cNvPicPr/>
          <p:nvPr/>
        </p:nvPicPr>
        <p:blipFill>
          <a:blip r:embed="rId1"/>
          <a:stretch/>
        </p:blipFill>
        <p:spPr>
          <a:xfrm>
            <a:off x="9000000" y="3043440"/>
            <a:ext cx="2697840" cy="2697840"/>
          </a:xfrm>
          <a:prstGeom prst="rect">
            <a:avLst/>
          </a:prstGeom>
          <a:ln cap="rnd" w="19080">
            <a:solidFill>
              <a:srgbClr val="000000"/>
            </a:solidFill>
            <a:prstDash val="lgDash"/>
            <a:round/>
          </a:ln>
        </p:spPr>
      </p:pic>
      <p:sp>
        <p:nvSpPr>
          <p:cNvPr id="144" name=""/>
          <p:cNvSpPr/>
          <p:nvPr/>
        </p:nvSpPr>
        <p:spPr>
          <a:xfrm>
            <a:off x="9000000" y="2162160"/>
            <a:ext cx="2517840" cy="717840"/>
          </a:xfrm>
          <a:prstGeom prst="rect">
            <a:avLst/>
          </a:prstGeom>
          <a:solidFill>
            <a:srgbClr val="ffffff"/>
          </a:soli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0" lang="en-PH" sz="2000" spc="-1" strike="noStrike">
                <a:solidFill>
                  <a:srgbClr val="000000"/>
                </a:solidFill>
                <a:latin typeface="Lato"/>
                <a:ea typeface="~\ìþ"/>
              </a:rPr>
              <a:t>A turtle trapped in a fishnet</a:t>
            </a:r>
            <a:endParaRPr b="0" lang="en-PH" sz="2000" spc="-1" strike="noStrike">
              <a:latin typeface="Arial"/>
            </a:endParaRPr>
          </a:p>
        </p:txBody>
      </p:sp>
      <p:sp>
        <p:nvSpPr>
          <p:cNvPr id="145"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360000"/>
            <a:ext cx="9168480" cy="708480"/>
          </a:xfrm>
          <a:prstGeom prst="rect">
            <a:avLst/>
          </a:prstGeom>
          <a:noFill/>
          <a:ln w="0">
            <a:noFill/>
          </a:ln>
        </p:spPr>
        <p:style>
          <a:lnRef idx="0"/>
          <a:fillRef idx="0"/>
          <a:effectRef idx="0"/>
          <a:fontRef idx="minor"/>
        </p:style>
      </p:sp>
      <p:sp>
        <p:nvSpPr>
          <p:cNvPr id="147" name=""/>
          <p:cNvSpPr/>
          <p:nvPr/>
        </p:nvSpPr>
        <p:spPr>
          <a:xfrm>
            <a:off x="7560000" y="5400000"/>
            <a:ext cx="2874960" cy="341280"/>
          </a:xfrm>
          <a:prstGeom prst="rect">
            <a:avLst/>
          </a:prstGeom>
          <a:noFill/>
          <a:ln w="0">
            <a:noFill/>
          </a:ln>
        </p:spPr>
        <p:style>
          <a:lnRef idx="0"/>
          <a:fillRef idx="0"/>
          <a:effectRef idx="0"/>
          <a:fontRef idx="minor"/>
        </p:style>
      </p:sp>
      <p:sp>
        <p:nvSpPr>
          <p:cNvPr id="148" name=""/>
          <p:cNvSpPr/>
          <p:nvPr/>
        </p:nvSpPr>
        <p:spPr>
          <a:xfrm>
            <a:off x="10260000" y="5746320"/>
            <a:ext cx="175680" cy="341280"/>
          </a:xfrm>
          <a:prstGeom prst="rect">
            <a:avLst/>
          </a:prstGeom>
          <a:noFill/>
          <a:ln w="0">
            <a:noFill/>
          </a:ln>
        </p:spPr>
        <p:style>
          <a:lnRef idx="0"/>
          <a:fillRef idx="0"/>
          <a:effectRef idx="0"/>
          <a:fontRef idx="minor"/>
        </p:style>
      </p:sp>
      <p:sp>
        <p:nvSpPr>
          <p:cNvPr id="149" name=""/>
          <p:cNvSpPr/>
          <p:nvPr/>
        </p:nvSpPr>
        <p:spPr>
          <a:xfrm>
            <a:off x="774360" y="1548000"/>
            <a:ext cx="10643040" cy="205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 should also set an excellent example of taking good care of the animals by being more aware of their significance in the ecosystem. By learning more about them, you can provide more information in taking care of these animals especially to the people around you. By being aware of the declining population of certain animals, the community could think of ways to look into progress and development without compromising the lives of these animals. Once everyone in the community has developed an appreciation for the significance of the different animals in the environment, we could take the necessary actions to avoid further harm to their natural habitats.</a:t>
            </a:r>
            <a:endParaRPr b="0" lang="en-PH" sz="1800" spc="-1" strike="noStrike">
              <a:latin typeface="Arial"/>
            </a:endParaRPr>
          </a:p>
        </p:txBody>
      </p:sp>
      <p:pic>
        <p:nvPicPr>
          <p:cNvPr id="150" name="" descr=""/>
          <p:cNvPicPr/>
          <p:nvPr/>
        </p:nvPicPr>
        <p:blipFill>
          <a:blip r:embed="rId1"/>
          <a:stretch/>
        </p:blipFill>
        <p:spPr>
          <a:xfrm>
            <a:off x="7057080" y="3780000"/>
            <a:ext cx="3920760" cy="2178000"/>
          </a:xfrm>
          <a:prstGeom prst="rect">
            <a:avLst/>
          </a:prstGeom>
          <a:ln cap="rnd" w="19080">
            <a:solidFill>
              <a:srgbClr val="000000"/>
            </a:solidFill>
            <a:prstDash val="lgDash"/>
            <a:round/>
          </a:ln>
        </p:spPr>
      </p:pic>
      <p:sp>
        <p:nvSpPr>
          <p:cNvPr id="151" name=""/>
          <p:cNvSpPr/>
          <p:nvPr/>
        </p:nvSpPr>
        <p:spPr>
          <a:xfrm>
            <a:off x="2160000" y="4500000"/>
            <a:ext cx="4497840" cy="1437840"/>
          </a:xfrm>
          <a:prstGeom prst="rect">
            <a:avLst/>
          </a:prstGeom>
          <a:solidFill>
            <a:srgbClr val="ffffff"/>
          </a:soli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0" lang="en-PH" sz="2000" spc="-1" strike="noStrike">
                <a:solidFill>
                  <a:srgbClr val="000000"/>
                </a:solidFill>
                <a:latin typeface="Lato"/>
                <a:ea typeface="DejaVu Sans"/>
              </a:rPr>
              <a:t>The mangrove swamps have</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high biodiversity. We must take</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good care of them for the sake of</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their animal inhabitants.</a:t>
            </a:r>
            <a:endParaRPr b="0" lang="en-PH" sz="2000" spc="-1" strike="noStrike">
              <a:latin typeface="Arial"/>
            </a:endParaRPr>
          </a:p>
        </p:txBody>
      </p:sp>
      <p:sp>
        <p:nvSpPr>
          <p:cNvPr id="152"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20000" y="360000"/>
            <a:ext cx="9168480" cy="708480"/>
          </a:xfrm>
          <a:prstGeom prst="rect">
            <a:avLst/>
          </a:prstGeom>
          <a:noFill/>
          <a:ln w="0">
            <a:noFill/>
          </a:ln>
        </p:spPr>
        <p:style>
          <a:lnRef idx="0"/>
          <a:fillRef idx="0"/>
          <a:effectRef idx="0"/>
          <a:fontRef idx="minor"/>
        </p:style>
      </p:sp>
      <p:sp>
        <p:nvSpPr>
          <p:cNvPr id="154" name=""/>
          <p:cNvSpPr/>
          <p:nvPr/>
        </p:nvSpPr>
        <p:spPr>
          <a:xfrm>
            <a:off x="7560000" y="5400000"/>
            <a:ext cx="2874960" cy="341280"/>
          </a:xfrm>
          <a:prstGeom prst="rect">
            <a:avLst/>
          </a:prstGeom>
          <a:noFill/>
          <a:ln w="0">
            <a:noFill/>
          </a:ln>
        </p:spPr>
        <p:style>
          <a:lnRef idx="0"/>
          <a:fillRef idx="0"/>
          <a:effectRef idx="0"/>
          <a:fontRef idx="minor"/>
        </p:style>
      </p:sp>
      <p:sp>
        <p:nvSpPr>
          <p:cNvPr id="155" name=""/>
          <p:cNvSpPr/>
          <p:nvPr/>
        </p:nvSpPr>
        <p:spPr>
          <a:xfrm>
            <a:off x="10260000" y="5746320"/>
            <a:ext cx="175680" cy="341280"/>
          </a:xfrm>
          <a:prstGeom prst="rect">
            <a:avLst/>
          </a:prstGeom>
          <a:noFill/>
          <a:ln w="0">
            <a:noFill/>
          </a:ln>
        </p:spPr>
        <p:style>
          <a:lnRef idx="0"/>
          <a:fillRef idx="0"/>
          <a:effectRef idx="0"/>
          <a:fontRef idx="minor"/>
        </p:style>
      </p:sp>
      <p:sp>
        <p:nvSpPr>
          <p:cNvPr id="156" name=""/>
          <p:cNvSpPr/>
          <p:nvPr/>
        </p:nvSpPr>
        <p:spPr>
          <a:xfrm>
            <a:off x="444960" y="2340000"/>
            <a:ext cx="11301840" cy="226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These animals provide most of the humans’ needs, such as food and services. There are several animals that serve as food for humans. These animals include those that belong to the poultry and livestock category.  </a:t>
            </a:r>
            <a:r>
              <a:rPr b="1" lang="en-PH" sz="1800" spc="-1" strike="noStrike">
                <a:solidFill>
                  <a:srgbClr val="000000"/>
                </a:solidFill>
                <a:latin typeface="Lato"/>
                <a:ea typeface="DejaVu Sans"/>
              </a:rPr>
              <a:t>Poultry animals</a:t>
            </a:r>
            <a:r>
              <a:rPr b="0" lang="en-PH" sz="1800" spc="-1" strike="noStrike">
                <a:solidFill>
                  <a:srgbClr val="000000"/>
                </a:solidFill>
                <a:latin typeface="Lato"/>
                <a:ea typeface="DejaVu Sans"/>
              </a:rPr>
              <a:t> include chickens, turkeys, ducks, and other similar fowls. On the other hand, </a:t>
            </a:r>
            <a:r>
              <a:rPr b="1" lang="en-PH" sz="1800" spc="-1" strike="noStrike">
                <a:solidFill>
                  <a:srgbClr val="000000"/>
                </a:solidFill>
                <a:latin typeface="Lato"/>
                <a:ea typeface="DejaVu Sans"/>
              </a:rPr>
              <a:t>livestock animals</a:t>
            </a:r>
            <a:r>
              <a:rPr b="0" lang="en-PH" sz="1800" spc="-1" strike="noStrike">
                <a:solidFill>
                  <a:srgbClr val="000000"/>
                </a:solidFill>
                <a:latin typeface="Lato"/>
                <a:ea typeface="DejaVu Sans"/>
              </a:rPr>
              <a:t> include cows, goats, sheep, and the like. Animals also provide service to humans. </a:t>
            </a:r>
            <a:endParaRPr b="0" lang="en-PH" sz="1800" spc="-1" strike="noStrike">
              <a:latin typeface="Lato"/>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Horses are used to carry light equipment and even served as a form of transportation, especially during the old times. However, even though they provide these services to humans, we must observe proper animal care. Aside from providing services to humans, some animals serve as companions, such as cats and dogs. With this, it is just right that we should look after their welfare for them to have a comfortable and happy life.</a:t>
            </a:r>
            <a:endParaRPr b="0" lang="en-PH" sz="1800" spc="-1" strike="noStrike">
              <a:latin typeface="Lato"/>
            </a:endParaRPr>
          </a:p>
        </p:txBody>
      </p:sp>
      <p:sp>
        <p:nvSpPr>
          <p:cNvPr id="157"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20000" y="360000"/>
            <a:ext cx="9168480" cy="708480"/>
          </a:xfrm>
          <a:prstGeom prst="rect">
            <a:avLst/>
          </a:prstGeom>
          <a:noFill/>
          <a:ln w="0">
            <a:noFill/>
          </a:ln>
        </p:spPr>
        <p:style>
          <a:lnRef idx="0"/>
          <a:fillRef idx="0"/>
          <a:effectRef idx="0"/>
          <a:fontRef idx="minor"/>
        </p:style>
      </p:sp>
      <p:sp>
        <p:nvSpPr>
          <p:cNvPr id="159" name=""/>
          <p:cNvSpPr/>
          <p:nvPr/>
        </p:nvSpPr>
        <p:spPr>
          <a:xfrm>
            <a:off x="7560000" y="5400000"/>
            <a:ext cx="2874960" cy="341280"/>
          </a:xfrm>
          <a:prstGeom prst="rect">
            <a:avLst/>
          </a:prstGeom>
          <a:noFill/>
          <a:ln w="0">
            <a:noFill/>
          </a:ln>
        </p:spPr>
        <p:style>
          <a:lnRef idx="0"/>
          <a:fillRef idx="0"/>
          <a:effectRef idx="0"/>
          <a:fontRef idx="minor"/>
        </p:style>
      </p:sp>
      <p:sp>
        <p:nvSpPr>
          <p:cNvPr id="160" name=""/>
          <p:cNvSpPr/>
          <p:nvPr/>
        </p:nvSpPr>
        <p:spPr>
          <a:xfrm>
            <a:off x="10260000" y="5746320"/>
            <a:ext cx="175680" cy="341280"/>
          </a:xfrm>
          <a:prstGeom prst="rect">
            <a:avLst/>
          </a:prstGeom>
          <a:noFill/>
          <a:ln w="0">
            <a:noFill/>
          </a:ln>
        </p:spPr>
        <p:style>
          <a:lnRef idx="0"/>
          <a:fillRef idx="0"/>
          <a:effectRef idx="0"/>
          <a:fontRef idx="minor"/>
        </p:style>
      </p:sp>
      <p:sp>
        <p:nvSpPr>
          <p:cNvPr id="161" name=""/>
          <p:cNvSpPr/>
          <p:nvPr/>
        </p:nvSpPr>
        <p:spPr>
          <a:xfrm>
            <a:off x="819000" y="1968840"/>
            <a:ext cx="10554120" cy="911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terms of agriculture, we use earthworms for vermiculture. </a:t>
            </a:r>
            <a:r>
              <a:rPr b="1" lang="en-PH" sz="1800" spc="-1" strike="noStrike">
                <a:solidFill>
                  <a:srgbClr val="000000"/>
                </a:solidFill>
                <a:latin typeface="Lato"/>
                <a:ea typeface="DejaVu Sans"/>
              </a:rPr>
              <a:t>Vermiculture</a:t>
            </a:r>
            <a:r>
              <a:rPr b="0" lang="en-PH" sz="1800" spc="-1" strike="noStrike">
                <a:solidFill>
                  <a:srgbClr val="000000"/>
                </a:solidFill>
                <a:latin typeface="Lato"/>
                <a:ea typeface="DejaVu Sans"/>
              </a:rPr>
              <a:t> is the use of earthworms as a means to cultivate and aerate the soil. Through this process, the farmers will be able to use agricultural soil effectively and grow crops more efficiently.</a:t>
            </a:r>
            <a:endParaRPr b="0" lang="en-PH" sz="1800" spc="-1" strike="noStrike">
              <a:latin typeface="Arial"/>
            </a:endParaRPr>
          </a:p>
        </p:txBody>
      </p:sp>
      <p:pic>
        <p:nvPicPr>
          <p:cNvPr id="162" name="" descr=""/>
          <p:cNvPicPr/>
          <p:nvPr/>
        </p:nvPicPr>
        <p:blipFill>
          <a:blip r:embed="rId1"/>
          <a:stretch/>
        </p:blipFill>
        <p:spPr>
          <a:xfrm>
            <a:off x="4863240" y="3151800"/>
            <a:ext cx="3776760" cy="2870280"/>
          </a:xfrm>
          <a:prstGeom prst="rect">
            <a:avLst/>
          </a:prstGeom>
          <a:ln cap="rnd" w="19080">
            <a:solidFill>
              <a:srgbClr val="000000"/>
            </a:solidFill>
            <a:prstDash val="lgDash"/>
            <a:round/>
          </a:ln>
        </p:spPr>
      </p:pic>
      <p:sp>
        <p:nvSpPr>
          <p:cNvPr id="163" name=""/>
          <p:cNvSpPr/>
          <p:nvPr/>
        </p:nvSpPr>
        <p:spPr>
          <a:xfrm>
            <a:off x="2340000" y="5400000"/>
            <a:ext cx="2160000" cy="540000"/>
          </a:xfrm>
          <a:prstGeom prst="rect">
            <a:avLst/>
          </a:prstGeom>
          <a:solidFill>
            <a:srgbClr val="ffffff"/>
          </a:soli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0" lang="en-PH" sz="2000" spc="-1" strike="noStrike">
                <a:solidFill>
                  <a:srgbClr val="000000"/>
                </a:solidFill>
                <a:latin typeface="Lato"/>
                <a:ea typeface="~\ìþ"/>
              </a:rPr>
              <a:t>Vermiculture</a:t>
            </a:r>
            <a:endParaRPr b="0" lang="en-PH" sz="2000" spc="-1" strike="noStrike">
              <a:latin typeface="Arial"/>
            </a:endParaRPr>
          </a:p>
        </p:txBody>
      </p:sp>
      <p:sp>
        <p:nvSpPr>
          <p:cNvPr id="164"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720000" y="360000"/>
            <a:ext cx="9168480" cy="708480"/>
          </a:xfrm>
          <a:prstGeom prst="rect">
            <a:avLst/>
          </a:prstGeom>
          <a:noFill/>
          <a:ln w="0">
            <a:noFill/>
          </a:ln>
        </p:spPr>
        <p:style>
          <a:lnRef idx="0"/>
          <a:fillRef idx="0"/>
          <a:effectRef idx="0"/>
          <a:fontRef idx="minor"/>
        </p:style>
      </p:sp>
      <p:sp>
        <p:nvSpPr>
          <p:cNvPr id="166" name=""/>
          <p:cNvSpPr/>
          <p:nvPr/>
        </p:nvSpPr>
        <p:spPr>
          <a:xfrm>
            <a:off x="7560000" y="5400000"/>
            <a:ext cx="2874960" cy="341280"/>
          </a:xfrm>
          <a:prstGeom prst="rect">
            <a:avLst/>
          </a:prstGeom>
          <a:noFill/>
          <a:ln w="0">
            <a:noFill/>
          </a:ln>
        </p:spPr>
        <p:style>
          <a:lnRef idx="0"/>
          <a:fillRef idx="0"/>
          <a:effectRef idx="0"/>
          <a:fontRef idx="minor"/>
        </p:style>
      </p:sp>
      <p:sp>
        <p:nvSpPr>
          <p:cNvPr id="167" name=""/>
          <p:cNvSpPr/>
          <p:nvPr/>
        </p:nvSpPr>
        <p:spPr>
          <a:xfrm>
            <a:off x="10260000" y="5746320"/>
            <a:ext cx="175680" cy="341280"/>
          </a:xfrm>
          <a:prstGeom prst="rect">
            <a:avLst/>
          </a:prstGeom>
          <a:noFill/>
          <a:ln w="0">
            <a:noFill/>
          </a:ln>
        </p:spPr>
        <p:style>
          <a:lnRef idx="0"/>
          <a:fillRef idx="0"/>
          <a:effectRef idx="0"/>
          <a:fontRef idx="minor"/>
        </p:style>
      </p:sp>
      <p:sp>
        <p:nvSpPr>
          <p:cNvPr id="168" name=""/>
          <p:cNvSpPr/>
          <p:nvPr/>
        </p:nvSpPr>
        <p:spPr>
          <a:xfrm>
            <a:off x="696600" y="1764000"/>
            <a:ext cx="1079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PingFang SC"/>
              </a:rPr>
              <a:t>Directions</a:t>
            </a:r>
            <a:r>
              <a:rPr b="0" lang="en-PH" sz="1800" spc="-1" strike="noStrike">
                <a:solidFill>
                  <a:srgbClr val="000000"/>
                </a:solidFill>
                <a:latin typeface="Lato"/>
                <a:ea typeface="PingFang SC"/>
              </a:rPr>
              <a:t>: Analyze and complete the given statements by choosing from the options inside the box. </a:t>
            </a:r>
            <a:endParaRPr b="0" lang="en-PH" sz="1800" spc="-1" strike="noStrike">
              <a:latin typeface="Arial"/>
            </a:endParaRPr>
          </a:p>
        </p:txBody>
      </p:sp>
      <p:sp>
        <p:nvSpPr>
          <p:cNvPr id="169" name=""/>
          <p:cNvSpPr/>
          <p:nvPr/>
        </p:nvSpPr>
        <p:spPr>
          <a:xfrm>
            <a:off x="1775880" y="3459600"/>
            <a:ext cx="8640000" cy="270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1. Animals that includes cow, goats and sheep are examples of __________.</a:t>
            </a:r>
            <a:b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__________is the use of earthworms as a means to cultivate and aerate the soil.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3. __________can cause widespread damage to the environment.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Animals like chickens, turkeys and ducks are examples of__________.</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5. __________ can greatly affect animal population.</a:t>
            </a:r>
            <a:endParaRPr b="0" lang="en-PH" sz="1800" spc="-1" strike="noStrike">
              <a:latin typeface="Arial"/>
            </a:endParaRPr>
          </a:p>
          <a:p>
            <a:pPr>
              <a:lnSpc>
                <a:spcPct val="100000"/>
              </a:lnSpc>
              <a:buNone/>
            </a:pPr>
            <a:endParaRPr b="0" lang="en-PH" sz="1800" spc="-1" strike="noStrike">
              <a:latin typeface="Arial"/>
            </a:endParaRPr>
          </a:p>
        </p:txBody>
      </p:sp>
      <p:sp>
        <p:nvSpPr>
          <p:cNvPr id="170" name=""/>
          <p:cNvSpPr/>
          <p:nvPr/>
        </p:nvSpPr>
        <p:spPr>
          <a:xfrm>
            <a:off x="3678840" y="2268000"/>
            <a:ext cx="4834440" cy="10879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buNone/>
            </a:pP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Poultry </a:t>
            </a:r>
            <a:r>
              <a:rPr b="0" lang="en-PH" sz="1200" spc="-1" strike="noStrike">
                <a:solidFill>
                  <a:srgbClr val="000000"/>
                </a:solidFill>
                <a:latin typeface="AppleSystemUIFont"/>
                <a:ea typeface="AppleSystemUIFont"/>
              </a:rPr>
              <a:t>	</a:t>
            </a:r>
            <a:r>
              <a:rPr b="0" lang="en-PH" sz="1200" spc="-1" strike="noStrike">
                <a:solidFill>
                  <a:srgbClr val="000000"/>
                </a:solidFill>
                <a:latin typeface="AppleSystemUIFont"/>
                <a:ea typeface="AppleSystemUIFont"/>
              </a:rPr>
              <a:t>	</a:t>
            </a:r>
            <a:r>
              <a:rPr b="0" lang="en-PH" sz="1200" spc="-1" strike="noStrike">
                <a:solidFill>
                  <a:srgbClr val="000000"/>
                </a:solidFill>
                <a:latin typeface="AppleSystemUIFont"/>
                <a:ea typeface="AppleSystemUIFont"/>
              </a:rPr>
              <a:t>	</a:t>
            </a:r>
            <a:r>
              <a:rPr b="0" lang="en-PH" sz="1200" spc="-1" strike="noStrike">
                <a:solidFill>
                  <a:srgbClr val="000000"/>
                </a:solidFill>
                <a:latin typeface="AppleSystemUIFont"/>
                <a:ea typeface="AppleSystemUIFont"/>
              </a:rPr>
              <a:t>	</a:t>
            </a:r>
            <a:r>
              <a:rPr b="0" lang="en-PH" sz="12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Vermiculture</a:t>
            </a:r>
            <a:endParaRPr b="0" lang="en-PH" sz="1800" spc="-1" strike="noStrike">
              <a:latin typeface="Arial"/>
            </a:endParaRPr>
          </a:p>
          <a:p>
            <a:pPr>
              <a:lnSpc>
                <a:spcPct val="100000"/>
              </a:lnSpc>
              <a:buNone/>
            </a:pPr>
            <a:r>
              <a:rPr b="0" lang="en-PH" sz="1800" spc="-1" strike="noStrike">
                <a:solidFill>
                  <a:srgbClr val="000000"/>
                </a:solidFill>
                <a:latin typeface="AppleSystemUIFont"/>
                <a:ea typeface="DejaVu Sans"/>
              </a:rPr>
              <a:t>	</a:t>
            </a:r>
            <a:r>
              <a:rPr b="0" lang="en-PH" sz="1800" spc="-1" strike="noStrike">
                <a:solidFill>
                  <a:srgbClr val="000000"/>
                </a:solidFill>
                <a:latin typeface="AppleSystemUIFont"/>
                <a:ea typeface="DejaVu Sans"/>
              </a:rPr>
              <a:t>	</a:t>
            </a:r>
            <a:r>
              <a:rPr b="0" lang="en-PH" sz="1800" spc="-1" strike="noStrike">
                <a:solidFill>
                  <a:srgbClr val="000000"/>
                </a:solidFill>
                <a:latin typeface="AppleSystemUIFont"/>
                <a:ea typeface="DejaVu Sans"/>
              </a:rPr>
              <a:t>	</a:t>
            </a:r>
            <a:r>
              <a:rPr b="0" lang="en-PH" sz="1800" spc="-1" strike="noStrike">
                <a:solidFill>
                  <a:srgbClr val="000000"/>
                </a:solidFill>
                <a:latin typeface="AppleSystemUIFont"/>
                <a:ea typeface="DejaVu Sans"/>
              </a:rPr>
              <a:t>	</a:t>
            </a:r>
            <a:r>
              <a:rPr b="0" lang="en-PH" sz="1800" spc="-1" strike="noStrike">
                <a:solidFill>
                  <a:srgbClr val="000000"/>
                </a:solidFill>
                <a:latin typeface="AppleSystemUIFont"/>
                <a:ea typeface="DejaVu Sans"/>
              </a:rPr>
              <a:t>Mining</a:t>
            </a:r>
            <a:endParaRPr b="0" lang="en-PH" sz="1800" spc="-1" strike="noStrike">
              <a:latin typeface="Arial"/>
            </a:endParaRPr>
          </a:p>
          <a:p>
            <a:pPr>
              <a:lnSpc>
                <a:spcPct val="100000"/>
              </a:lnSpc>
              <a:buNone/>
            </a:pP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Livestock </a:t>
            </a: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AppleSystemUIFont"/>
              </a:rPr>
              <a:t>	</a:t>
            </a:r>
            <a:r>
              <a:rPr b="0" lang="en-PH" sz="1800" spc="-1" strike="noStrike">
                <a:solidFill>
                  <a:srgbClr val="000000"/>
                </a:solidFill>
                <a:latin typeface="AppleSystemUIFont"/>
                <a:ea typeface="DejaVu Sans"/>
              </a:rPr>
              <a:t>Habitat loss</a:t>
            </a:r>
            <a:endParaRPr b="0" lang="en-PH" sz="1800" spc="-1" strike="noStrike">
              <a:latin typeface="Arial"/>
            </a:endParaRPr>
          </a:p>
        </p:txBody>
      </p:sp>
      <p:sp>
        <p:nvSpPr>
          <p:cNvPr id="171"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
        <p:nvSpPr>
          <p:cNvPr id="172" name=""/>
          <p:cNvSpPr txBox="1"/>
          <p:nvPr/>
        </p:nvSpPr>
        <p:spPr>
          <a:xfrm>
            <a:off x="5375880" y="126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720000" y="360000"/>
            <a:ext cx="9168480" cy="708480"/>
          </a:xfrm>
          <a:prstGeom prst="rect">
            <a:avLst/>
          </a:prstGeom>
          <a:noFill/>
          <a:ln w="0">
            <a:noFill/>
          </a:ln>
        </p:spPr>
        <p:style>
          <a:lnRef idx="0"/>
          <a:fillRef idx="0"/>
          <a:effectRef idx="0"/>
          <a:fontRef idx="minor"/>
        </p:style>
      </p:sp>
      <p:sp>
        <p:nvSpPr>
          <p:cNvPr id="174" name=""/>
          <p:cNvSpPr/>
          <p:nvPr/>
        </p:nvSpPr>
        <p:spPr>
          <a:xfrm>
            <a:off x="7560000" y="5400000"/>
            <a:ext cx="2874960" cy="341280"/>
          </a:xfrm>
          <a:prstGeom prst="rect">
            <a:avLst/>
          </a:prstGeom>
          <a:noFill/>
          <a:ln w="0">
            <a:noFill/>
          </a:ln>
        </p:spPr>
        <p:style>
          <a:lnRef idx="0"/>
          <a:fillRef idx="0"/>
          <a:effectRef idx="0"/>
          <a:fontRef idx="minor"/>
        </p:style>
      </p:sp>
      <p:sp>
        <p:nvSpPr>
          <p:cNvPr id="175" name=""/>
          <p:cNvSpPr/>
          <p:nvPr/>
        </p:nvSpPr>
        <p:spPr>
          <a:xfrm>
            <a:off x="10260000" y="5746320"/>
            <a:ext cx="175680" cy="341280"/>
          </a:xfrm>
          <a:prstGeom prst="rect">
            <a:avLst/>
          </a:prstGeom>
          <a:noFill/>
          <a:ln w="0">
            <a:noFill/>
          </a:ln>
        </p:spPr>
        <p:style>
          <a:lnRef idx="0"/>
          <a:fillRef idx="0"/>
          <a:effectRef idx="0"/>
          <a:fontRef idx="minor"/>
        </p:style>
      </p:sp>
      <p:sp>
        <p:nvSpPr>
          <p:cNvPr id="176" name=""/>
          <p:cNvSpPr/>
          <p:nvPr/>
        </p:nvSpPr>
        <p:spPr>
          <a:xfrm>
            <a:off x="5049720" y="1891440"/>
            <a:ext cx="2092680" cy="44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PingFang SC"/>
              </a:rPr>
              <a:t>Answer Key </a:t>
            </a:r>
            <a:endParaRPr b="0" lang="en-PH" sz="2000" spc="-1" strike="noStrike">
              <a:solidFill>
                <a:srgbClr val="c9211e"/>
              </a:solidFill>
              <a:latin typeface="Arial"/>
            </a:endParaRPr>
          </a:p>
        </p:txBody>
      </p:sp>
      <p:sp>
        <p:nvSpPr>
          <p:cNvPr id="177" name=""/>
          <p:cNvSpPr/>
          <p:nvPr/>
        </p:nvSpPr>
        <p:spPr>
          <a:xfrm>
            <a:off x="1719360" y="2681280"/>
            <a:ext cx="8753400" cy="306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1. Animals that includes cow, goats and sheep are examples of </a:t>
            </a:r>
            <a:r>
              <a:rPr b="0" lang="en-PH" sz="1800" spc="-1" strike="noStrike" u="sng">
                <a:solidFill>
                  <a:srgbClr val="000000"/>
                </a:solidFill>
                <a:uFillTx/>
                <a:latin typeface="Lato"/>
                <a:ea typeface="AppleSystemUIFont"/>
              </a:rPr>
              <a:t>livestock.</a:t>
            </a:r>
            <a:b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2. </a:t>
            </a:r>
            <a:r>
              <a:rPr b="0" lang="en-PH" sz="1800" spc="-1" strike="noStrike" u="sng">
                <a:solidFill>
                  <a:srgbClr val="000000"/>
                </a:solidFill>
                <a:uFillTx/>
                <a:latin typeface="Lato"/>
                <a:ea typeface="AppleSystemUIFont"/>
              </a:rPr>
              <a:t>Vermiculture</a:t>
            </a:r>
            <a:r>
              <a:rPr b="0" lang="en-PH" sz="1800" spc="-1" strike="noStrike">
                <a:solidFill>
                  <a:srgbClr val="000000"/>
                </a:solidFill>
                <a:latin typeface="Lato"/>
                <a:ea typeface="AppleSystemUIFont"/>
              </a:rPr>
              <a:t> is the use of earthworms as a means to cultivate and aerate the soil.</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3. </a:t>
            </a:r>
            <a:r>
              <a:rPr b="0" lang="en-PH" sz="1800" spc="-1" strike="noStrike" u="sng">
                <a:solidFill>
                  <a:srgbClr val="000000"/>
                </a:solidFill>
                <a:uFillTx/>
                <a:latin typeface="Lato"/>
                <a:ea typeface="AppleSystemUIFont"/>
              </a:rPr>
              <a:t>Mining</a:t>
            </a:r>
            <a:r>
              <a:rPr b="0" lang="en-PH" sz="1800" spc="-1" strike="noStrike">
                <a:solidFill>
                  <a:srgbClr val="000000"/>
                </a:solidFill>
                <a:latin typeface="Lato"/>
                <a:ea typeface="AppleSystemUIFont"/>
              </a:rPr>
              <a:t> can cause widespread damage to the environment.</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4. Animals like chickens, turkeys and ducks are examples of </a:t>
            </a:r>
            <a:r>
              <a:rPr b="0" lang="en-PH" sz="1800" spc="-1" strike="noStrike" u="sng">
                <a:solidFill>
                  <a:srgbClr val="000000"/>
                </a:solidFill>
                <a:uFillTx/>
                <a:latin typeface="Lato"/>
                <a:ea typeface="AppleSystemUIFont"/>
              </a:rPr>
              <a:t>poultry.</a:t>
            </a:r>
            <a:endParaRPr b="0" lang="en-PH" sz="1800" spc="-1" strike="noStrike">
              <a:latin typeface="Arial"/>
            </a:endParaRPr>
          </a:p>
          <a:p>
            <a:pPr>
              <a:lnSpc>
                <a:spcPct val="115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5. </a:t>
            </a:r>
            <a:r>
              <a:rPr b="0" lang="en-PH" sz="1800" spc="-1" strike="noStrike" u="sng">
                <a:solidFill>
                  <a:srgbClr val="000000"/>
                </a:solidFill>
                <a:uFillTx/>
                <a:latin typeface="Lato"/>
                <a:ea typeface="AppleSystemUIFont"/>
              </a:rPr>
              <a:t>Habitat loss</a:t>
            </a:r>
            <a:r>
              <a:rPr b="0" lang="en-PH" sz="1800" spc="-1" strike="noStrike">
                <a:solidFill>
                  <a:srgbClr val="000000"/>
                </a:solidFill>
                <a:latin typeface="Lato"/>
                <a:ea typeface="AppleSystemUIFont"/>
              </a:rPr>
              <a:t> can greatly affect animal population.</a:t>
            </a:r>
            <a:endParaRPr b="0" lang="en-PH" sz="1800" spc="-1" strike="noStrike">
              <a:latin typeface="Arial"/>
            </a:endParaRPr>
          </a:p>
          <a:p>
            <a:pPr>
              <a:lnSpc>
                <a:spcPct val="115000"/>
              </a:lnSpc>
              <a:buNone/>
            </a:pPr>
            <a:endParaRPr b="0" lang="en-PH" sz="1800" spc="-1" strike="noStrike">
              <a:latin typeface="Arial"/>
            </a:endParaRPr>
          </a:p>
        </p:txBody>
      </p:sp>
      <p:sp>
        <p:nvSpPr>
          <p:cNvPr id="178" name=""/>
          <p:cNvSpPr txBox="1"/>
          <p:nvPr/>
        </p:nvSpPr>
        <p:spPr>
          <a:xfrm>
            <a:off x="2351520" y="489600"/>
            <a:ext cx="7489800" cy="590760"/>
          </a:xfrm>
          <a:prstGeom prst="rect">
            <a:avLst/>
          </a:prstGeom>
          <a:noFill/>
          <a:ln w="0">
            <a:noFill/>
          </a:ln>
        </p:spPr>
        <p:txBody>
          <a:bodyPr lIns="90000" rIns="90000" tIns="45000" bIns="45000" anchor="t">
            <a:noAutofit/>
          </a:bodyPr>
          <a:p>
            <a:r>
              <a:rPr b="1" lang="en-US" sz="2800" spc="-1" strike="noStrike">
                <a:solidFill>
                  <a:srgbClr val="000000"/>
                </a:solidFill>
                <a:latin typeface="Lato"/>
                <a:ea typeface="PingFang SC"/>
              </a:rPr>
              <a:t>Caring for and Protecting the Animals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2023-07-11T16:32:59Z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