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3960" cy="68198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0840" cy="2760840"/>
          </a:xfrm>
          <a:prstGeom prst="rect">
            <a:avLst/>
          </a:prstGeom>
          <a:ln w="0">
            <a:noFill/>
          </a:ln>
        </p:spPr>
      </p:pic>
      <p:sp>
        <p:nvSpPr>
          <p:cNvPr id="2" name="Rectangle 5"/>
          <p:cNvSpPr/>
          <p:nvPr/>
        </p:nvSpPr>
        <p:spPr>
          <a:xfrm>
            <a:off x="3487320" y="1475280"/>
            <a:ext cx="8666280" cy="38242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6280" cy="3459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3960" cy="596880"/>
          </a:xfrm>
          <a:prstGeom prst="rect">
            <a:avLst/>
          </a:prstGeom>
          <a:ln w="0">
            <a:noFill/>
          </a:ln>
        </p:spPr>
      </p:pic>
      <p:sp>
        <p:nvSpPr>
          <p:cNvPr id="43" name="Rectangle 7"/>
          <p:cNvSpPr/>
          <p:nvPr/>
        </p:nvSpPr>
        <p:spPr>
          <a:xfrm>
            <a:off x="10868760" y="0"/>
            <a:ext cx="932400" cy="9324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6480" cy="996480"/>
          </a:xfrm>
          <a:prstGeom prst="rect">
            <a:avLst/>
          </a:prstGeom>
          <a:ln w="0">
            <a:noFill/>
          </a:ln>
        </p:spPr>
      </p:pic>
      <p:sp>
        <p:nvSpPr>
          <p:cNvPr id="45" name="TextBox 9"/>
          <p:cNvSpPr/>
          <p:nvPr/>
        </p:nvSpPr>
        <p:spPr>
          <a:xfrm>
            <a:off x="185400" y="6362280"/>
            <a:ext cx="4653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5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8280" cy="33465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699400" cy="10666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5880" cy="191052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2040" cy="39369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863880" y="2625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Listening Strategies and Prosodic Features of Speech</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2017800" y="756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57" name=""/>
          <p:cNvSpPr/>
          <p:nvPr/>
        </p:nvSpPr>
        <p:spPr>
          <a:xfrm>
            <a:off x="1440000" y="2736000"/>
            <a:ext cx="9359280" cy="2811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Rhythm</a:t>
            </a:r>
            <a:r>
              <a:rPr b="0" lang="en-PH" sz="2000" spc="-1" strike="noStrike">
                <a:solidFill>
                  <a:srgbClr val="000000"/>
                </a:solidFill>
                <a:latin typeface="Lato"/>
                <a:ea typeface="DejaVu Sans"/>
              </a:rPr>
              <a:t> is another important concept in speaking. Rhythm is the beat or pattern of movement based on the stressed and unstressed words. </a:t>
            </a:r>
            <a:endParaRPr b="0" lang="en-PH" sz="2000" spc="-1" strike="noStrike">
              <a:latin typeface="Arial"/>
            </a:endParaRPr>
          </a:p>
          <a:p>
            <a:pPr algn="just">
              <a:lnSpc>
                <a:spcPct val="100000"/>
              </a:lnSpc>
              <a:spcBef>
                <a:spcPts val="283"/>
              </a:spcBef>
              <a:spcAft>
                <a:spcPts val="283"/>
              </a:spcAft>
              <a:buNone/>
            </a:pPr>
            <a:endParaRPr b="0" lang="en-PH" sz="2000" spc="-1" strike="noStrike">
              <a:latin typeface="Arial"/>
            </a:endParaRPr>
          </a:p>
          <a:p>
            <a:pPr algn="just">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To experience </a:t>
            </a:r>
            <a:r>
              <a:rPr b="1" lang="en-PH" sz="2000" spc="-1" strike="noStrike">
                <a:solidFill>
                  <a:srgbClr val="000000"/>
                </a:solidFill>
                <a:latin typeface="Lato"/>
                <a:ea typeface="DejaVu Sans"/>
              </a:rPr>
              <a:t>rhythm</a:t>
            </a:r>
            <a:r>
              <a:rPr b="0" lang="en-PH" sz="2000" spc="-1" strike="noStrike">
                <a:solidFill>
                  <a:srgbClr val="000000"/>
                </a:solidFill>
                <a:latin typeface="Lato"/>
                <a:ea typeface="DejaVu Sans"/>
              </a:rPr>
              <a:t> in the sentence, “He looked unhappy to me.”:</a:t>
            </a:r>
            <a:endParaRPr b="0" lang="en-PH" sz="2000" spc="-1" strike="noStrike">
              <a:latin typeface="Arial"/>
            </a:endParaRPr>
          </a:p>
          <a:p>
            <a:pPr lvl="2" marL="648000" indent="-216000" algn="just">
              <a:lnSpc>
                <a:spcPct val="100000"/>
              </a:lnSpc>
              <a:spcBef>
                <a:spcPts val="283"/>
              </a:spcBef>
              <a:spcAft>
                <a:spcPts val="283"/>
              </a:spcAft>
              <a:buClr>
                <a:srgbClr val="000000"/>
              </a:buClr>
              <a:buSzPct val="45000"/>
              <a:buFont typeface="Wingdings" charset="2"/>
              <a:buChar char=""/>
            </a:pPr>
            <a:r>
              <a:rPr b="0" lang="en-PH" sz="2000" spc="-1" strike="noStrike">
                <a:solidFill>
                  <a:srgbClr val="000000"/>
                </a:solidFill>
                <a:latin typeface="Lato"/>
                <a:ea typeface="DejaVu Sans"/>
              </a:rPr>
              <a:t>Tap your table faster and softer while reading the unstressed words and louder and slower for the stressed words looked and unhappy.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982160" y="468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59" name=""/>
          <p:cNvSpPr/>
          <p:nvPr/>
        </p:nvSpPr>
        <p:spPr>
          <a:xfrm>
            <a:off x="1218240" y="2065680"/>
            <a:ext cx="976104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Intonation</a:t>
            </a:r>
            <a:r>
              <a:rPr b="0" lang="en-PH" sz="2000" spc="-1" strike="noStrike">
                <a:solidFill>
                  <a:srgbClr val="000000"/>
                </a:solidFill>
                <a:latin typeface="Lato"/>
                <a:ea typeface="DejaVu Sans"/>
              </a:rPr>
              <a:t> is the way of producing tones that concerns the accuracy of pitch. Four tones are used in speaking: low, normal, high, and extra high.</a:t>
            </a:r>
            <a:endParaRPr b="0" lang="en-PH" sz="2000" spc="-1" strike="noStrike">
              <a:latin typeface="Arial"/>
            </a:endParaRPr>
          </a:p>
        </p:txBody>
      </p:sp>
      <p:sp>
        <p:nvSpPr>
          <p:cNvPr id="160" name=""/>
          <p:cNvSpPr/>
          <p:nvPr/>
        </p:nvSpPr>
        <p:spPr>
          <a:xfrm>
            <a:off x="1215000" y="2988000"/>
            <a:ext cx="9764280" cy="2471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first three most commonly used tones are the intonation patterns of standard American English. Extra high (4) tone expresses an extreme emotion like extreme fear, extreme anger, extreme surprise, or extreme excitement. There are also three basic intonation patterns. These are:</a:t>
            </a:r>
            <a:endParaRPr b="0" lang="en-PH" sz="2000" spc="-1" strike="noStrike">
              <a:latin typeface="Arial"/>
            </a:endParaRPr>
          </a:p>
        </p:txBody>
      </p:sp>
      <p:sp>
        <p:nvSpPr>
          <p:cNvPr id="161" name=""/>
          <p:cNvSpPr/>
          <p:nvPr/>
        </p:nvSpPr>
        <p:spPr>
          <a:xfrm>
            <a:off x="1643040" y="4586760"/>
            <a:ext cx="7248240" cy="213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2-3-1 or the rising-falling intonation</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2-3-3 or the rising intonation</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2-3-2 or the non-final intonation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2018520" y="504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63" name=""/>
          <p:cNvSpPr/>
          <p:nvPr/>
        </p:nvSpPr>
        <p:spPr>
          <a:xfrm>
            <a:off x="1440000" y="2129040"/>
            <a:ext cx="377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Intonation Patterns</a:t>
            </a:r>
            <a:endParaRPr b="0" lang="en-PH" sz="2000" spc="-1" strike="noStrike">
              <a:latin typeface="Arial"/>
            </a:endParaRPr>
          </a:p>
        </p:txBody>
      </p:sp>
      <p:sp>
        <p:nvSpPr>
          <p:cNvPr id="164" name=""/>
          <p:cNvSpPr/>
          <p:nvPr/>
        </p:nvSpPr>
        <p:spPr>
          <a:xfrm>
            <a:off x="1440000" y="2700000"/>
            <a:ext cx="4319280" cy="42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highlight>
                  <a:srgbClr val="ffd428"/>
                </a:highlight>
                <a:latin typeface="Lato"/>
                <a:ea typeface="DejaVu Sans"/>
              </a:rPr>
              <a:t>1. The 2-3-1 Intonation Pattern</a:t>
            </a:r>
            <a:endParaRPr b="0" lang="en-PH" sz="2000" spc="-1" strike="noStrike">
              <a:latin typeface="Arial"/>
            </a:endParaRPr>
          </a:p>
        </p:txBody>
      </p:sp>
      <p:sp>
        <p:nvSpPr>
          <p:cNvPr id="165" name=""/>
          <p:cNvSpPr/>
          <p:nvPr/>
        </p:nvSpPr>
        <p:spPr>
          <a:xfrm>
            <a:off x="1740240" y="3232080"/>
            <a:ext cx="625104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The 2-3-1 pattern has these structures:</a:t>
            </a: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b. </a:t>
            </a:r>
            <a:endParaRPr b="0" lang="en-PH" sz="2000" spc="-1" strike="noStrike">
              <a:latin typeface="Arial"/>
            </a:endParaRPr>
          </a:p>
        </p:txBody>
      </p:sp>
      <p:pic>
        <p:nvPicPr>
          <p:cNvPr id="166" name="" descr=""/>
          <p:cNvPicPr/>
          <p:nvPr/>
        </p:nvPicPr>
        <p:blipFill>
          <a:blip r:embed="rId1"/>
          <a:stretch/>
        </p:blipFill>
        <p:spPr>
          <a:xfrm>
            <a:off x="2454840" y="3960000"/>
            <a:ext cx="3124440" cy="1446840"/>
          </a:xfrm>
          <a:prstGeom prst="rect">
            <a:avLst/>
          </a:prstGeom>
          <a:ln w="0">
            <a:noFill/>
          </a:ln>
        </p:spPr>
      </p:pic>
      <p:pic>
        <p:nvPicPr>
          <p:cNvPr id="167" name="" descr=""/>
          <p:cNvPicPr/>
          <p:nvPr/>
        </p:nvPicPr>
        <p:blipFill>
          <a:blip r:embed="rId2"/>
          <a:stretch/>
        </p:blipFill>
        <p:spPr>
          <a:xfrm>
            <a:off x="7323120" y="3780000"/>
            <a:ext cx="2396160" cy="17341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2052000" y="396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69" name=""/>
          <p:cNvSpPr/>
          <p:nvPr/>
        </p:nvSpPr>
        <p:spPr>
          <a:xfrm>
            <a:off x="1011600" y="2048400"/>
            <a:ext cx="6476040" cy="2811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first structure is used when the last word of the sentence is made up of two or more syllables.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Example:</a:t>
            </a:r>
            <a:r>
              <a:rPr b="0" lang="en-PH" sz="2000" spc="-1" strike="noStrike">
                <a:solidFill>
                  <a:srgbClr val="000000"/>
                </a:solidFill>
                <a:latin typeface="Lato"/>
                <a:ea typeface="DejaVu Sans"/>
              </a:rPr>
              <a:t> Ben did well in his examination.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second structure is used when the last word of the sentence is a monosyllabic or one-syllable word. This structure requires your voice to glide down.</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Example:</a:t>
            </a:r>
            <a:r>
              <a:rPr b="0" lang="en-PH" sz="2000" spc="-1" strike="noStrike">
                <a:solidFill>
                  <a:srgbClr val="000000"/>
                </a:solidFill>
                <a:latin typeface="Lato"/>
                <a:ea typeface="DejaVu Sans"/>
              </a:rPr>
              <a:t> That is great!</a:t>
            </a:r>
            <a:endParaRPr b="0" lang="en-PH" sz="2000" spc="-1" strike="noStrike">
              <a:latin typeface="Arial"/>
            </a:endParaRPr>
          </a:p>
        </p:txBody>
      </p:sp>
      <p:pic>
        <p:nvPicPr>
          <p:cNvPr id="170" name="" descr=""/>
          <p:cNvPicPr/>
          <p:nvPr/>
        </p:nvPicPr>
        <p:blipFill>
          <a:blip r:embed="rId1"/>
          <a:stretch/>
        </p:blipFill>
        <p:spPr>
          <a:xfrm>
            <a:off x="7956000" y="1909800"/>
            <a:ext cx="3124440" cy="1446840"/>
          </a:xfrm>
          <a:prstGeom prst="rect">
            <a:avLst/>
          </a:prstGeom>
          <a:ln w="19080">
            <a:solidFill>
              <a:srgbClr val="ffd428"/>
            </a:solidFill>
            <a:round/>
          </a:ln>
        </p:spPr>
      </p:pic>
      <p:pic>
        <p:nvPicPr>
          <p:cNvPr id="171" name="" descr=""/>
          <p:cNvPicPr/>
          <p:nvPr/>
        </p:nvPicPr>
        <p:blipFill>
          <a:blip r:embed="rId2"/>
          <a:stretch/>
        </p:blipFill>
        <p:spPr>
          <a:xfrm>
            <a:off x="7920000" y="3960000"/>
            <a:ext cx="3239640" cy="1439640"/>
          </a:xfrm>
          <a:prstGeom prst="rect">
            <a:avLst/>
          </a:prstGeom>
          <a:ln w="19080">
            <a:solidFill>
              <a:srgbClr val="ffd428"/>
            </a:solidFill>
            <a:round/>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2196000" y="648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73" name=""/>
          <p:cNvSpPr/>
          <p:nvPr/>
        </p:nvSpPr>
        <p:spPr>
          <a:xfrm>
            <a:off x="1584000" y="2305440"/>
            <a:ext cx="434340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highlight>
                  <a:srgbClr val="ffd428"/>
                </a:highlight>
                <a:latin typeface="Lato"/>
              </a:rPr>
              <a:t>2. The 2-3-3 Intonation Pattern</a:t>
            </a:r>
            <a:endParaRPr b="0" lang="en-PH" sz="2000" spc="-1" strike="noStrike">
              <a:latin typeface="Arial"/>
            </a:endParaRPr>
          </a:p>
        </p:txBody>
      </p:sp>
      <p:sp>
        <p:nvSpPr>
          <p:cNvPr id="174" name=""/>
          <p:cNvSpPr/>
          <p:nvPr/>
        </p:nvSpPr>
        <p:spPr>
          <a:xfrm>
            <a:off x="1938240" y="2885760"/>
            <a:ext cx="8681400" cy="1110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This pattern entails your voice to go up at the last syllable of the last word of the sentence, hence the          mark after 3 in 2-3-3.</a:t>
            </a:r>
            <a:endParaRPr b="0" lang="en-PH" sz="2000" spc="-1" strike="noStrike">
              <a:latin typeface="Arial"/>
            </a:endParaRPr>
          </a:p>
        </p:txBody>
      </p:sp>
      <p:pic>
        <p:nvPicPr>
          <p:cNvPr id="175" name="" descr=""/>
          <p:cNvPicPr/>
          <p:nvPr/>
        </p:nvPicPr>
        <p:blipFill>
          <a:blip r:embed="rId1"/>
          <a:srcRect l="0" t="-9669" r="868" b="-662"/>
          <a:stretch/>
        </p:blipFill>
        <p:spPr>
          <a:xfrm rot="1753800">
            <a:off x="5803200" y="3249000"/>
            <a:ext cx="438840" cy="408960"/>
          </a:xfrm>
          <a:prstGeom prst="rect">
            <a:avLst/>
          </a:prstGeom>
          <a:ln w="0">
            <a:noFill/>
          </a:ln>
        </p:spPr>
      </p:pic>
      <p:pic>
        <p:nvPicPr>
          <p:cNvPr id="176" name="" descr=""/>
          <p:cNvPicPr/>
          <p:nvPr/>
        </p:nvPicPr>
        <p:blipFill>
          <a:blip r:embed="rId2"/>
          <a:srcRect l="0" t="-9669" r="868" b="-662"/>
          <a:stretch/>
        </p:blipFill>
        <p:spPr>
          <a:xfrm rot="1753800">
            <a:off x="8827560" y="3249000"/>
            <a:ext cx="438840" cy="408960"/>
          </a:xfrm>
          <a:prstGeom prst="rect">
            <a:avLst/>
          </a:prstGeom>
          <a:ln w="0">
            <a:noFill/>
          </a:ln>
        </p:spPr>
      </p:pic>
      <p:sp>
        <p:nvSpPr>
          <p:cNvPr id="177" name=""/>
          <p:cNvSpPr/>
          <p:nvPr/>
        </p:nvSpPr>
        <p:spPr>
          <a:xfrm>
            <a:off x="1946520" y="4068720"/>
            <a:ext cx="867312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Read the following sentences using the 2-3-3 or rising intonation.</a:t>
            </a:r>
            <a:endParaRPr b="0" lang="en-PH" sz="2000" spc="-1" strike="noStrike">
              <a:latin typeface="Arial"/>
            </a:endParaRPr>
          </a:p>
          <a:p>
            <a:pPr>
              <a:lnSpc>
                <a:spcPct val="150000"/>
              </a:lnSpc>
              <a:buNone/>
            </a:pPr>
            <a:r>
              <a:rPr b="0" lang="en-PH" sz="2000" spc="-1" strike="noStrike">
                <a:latin typeface="Lato"/>
              </a:rPr>
              <a:t>• </a:t>
            </a:r>
            <a:r>
              <a:rPr b="0" lang="en-PH" sz="2000" spc="-1" strike="noStrike">
                <a:latin typeface="Lato"/>
              </a:rPr>
              <a:t>Shall we go?</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Have you seen Bryan?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2196000" y="576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79" name=""/>
          <p:cNvSpPr/>
          <p:nvPr/>
        </p:nvSpPr>
        <p:spPr>
          <a:xfrm>
            <a:off x="1584000" y="2125800"/>
            <a:ext cx="433728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highlight>
                  <a:srgbClr val="ffd428"/>
                </a:highlight>
                <a:latin typeface="Lato"/>
              </a:rPr>
              <a:t>3. The 2-3-2 Intonation Pattern</a:t>
            </a:r>
            <a:endParaRPr b="0" lang="en-PH" sz="2000" spc="-1" strike="noStrike">
              <a:latin typeface="Arial"/>
            </a:endParaRPr>
          </a:p>
        </p:txBody>
      </p:sp>
      <p:sp>
        <p:nvSpPr>
          <p:cNvPr id="180" name=""/>
          <p:cNvSpPr/>
          <p:nvPr/>
        </p:nvSpPr>
        <p:spPr>
          <a:xfrm>
            <a:off x="1872000" y="2628000"/>
            <a:ext cx="305964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This has this structure:</a:t>
            </a:r>
            <a:endParaRPr b="0" lang="en-PH" sz="2000" spc="-1" strike="noStrike">
              <a:latin typeface="Arial"/>
            </a:endParaRPr>
          </a:p>
        </p:txBody>
      </p:sp>
      <p:pic>
        <p:nvPicPr>
          <p:cNvPr id="181" name="" descr=""/>
          <p:cNvPicPr/>
          <p:nvPr/>
        </p:nvPicPr>
        <p:blipFill>
          <a:blip r:embed="rId1"/>
          <a:stretch/>
        </p:blipFill>
        <p:spPr>
          <a:xfrm>
            <a:off x="5004000" y="2633760"/>
            <a:ext cx="3468600" cy="1613880"/>
          </a:xfrm>
          <a:prstGeom prst="rect">
            <a:avLst/>
          </a:prstGeom>
          <a:ln w="0">
            <a:noFill/>
          </a:ln>
        </p:spPr>
      </p:pic>
      <p:sp>
        <p:nvSpPr>
          <p:cNvPr id="182" name=""/>
          <p:cNvSpPr/>
          <p:nvPr/>
        </p:nvSpPr>
        <p:spPr>
          <a:xfrm>
            <a:off x="1879200" y="4356000"/>
            <a:ext cx="8920440" cy="1791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This is used if the last word of the sentence has two or more syllables. As seen in the 2-3-1 pattern, the glide is also used in the 2-3-2 pattern if the last word is monosyllabic. Only that for 2-3-2, the intonation stops at level 2.</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2160000" y="64656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84" name=""/>
          <p:cNvSpPr/>
          <p:nvPr/>
        </p:nvSpPr>
        <p:spPr>
          <a:xfrm>
            <a:off x="1756440" y="2516040"/>
            <a:ext cx="8683200" cy="2811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1" lang="en-PH" sz="2000" spc="-1" strike="noStrike">
                <a:latin typeface="Lato"/>
              </a:rPr>
              <a:t>Juncture</a:t>
            </a:r>
            <a:r>
              <a:rPr b="0" lang="en-PH" sz="2000" spc="-1" strike="noStrike">
                <a:latin typeface="Lato"/>
              </a:rPr>
              <a:t> is another important concept in speaking. Juncture refers to the proper pausing in between words or thought units. Juncture is represented by // for a long pause and / for a short pause. An incorrect pause may affect the intended meaning of a speech or a poem. Read the following lines, observing correct juncture:</a:t>
            </a:r>
            <a:endParaRPr b="0" lang="en-PH" sz="2000" spc="-1" strike="noStrike">
              <a:latin typeface="Arial"/>
            </a:endParaRPr>
          </a:p>
        </p:txBody>
      </p:sp>
      <p:sp>
        <p:nvSpPr>
          <p:cNvPr id="185" name=""/>
          <p:cNvSpPr/>
          <p:nvPr/>
        </p:nvSpPr>
        <p:spPr>
          <a:xfrm>
            <a:off x="2254680" y="4788000"/>
            <a:ext cx="782496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latin typeface="Lato"/>
                <a:ea typeface="NÞéþ"/>
              </a:rPr>
              <a:t>It works with me like madness/ dear/ to bid me say good-bye.//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2160000" y="46656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87" name=""/>
          <p:cNvSpPr/>
          <p:nvPr/>
        </p:nvSpPr>
        <p:spPr>
          <a:xfrm>
            <a:off x="720000" y="2208600"/>
            <a:ext cx="9932400" cy="247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Choose the letter of the correct answer.</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1. Which word in the sentence, “I believe in you,” should be stressed?</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A. I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C. in</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B. believe</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D. you</a:t>
            </a:r>
            <a:endParaRPr b="0" lang="en-PH" sz="2000" spc="-1" strike="noStrike">
              <a:latin typeface="Arial"/>
            </a:endParaRPr>
          </a:p>
          <a:p>
            <a:pPr>
              <a:lnSpc>
                <a:spcPct val="100000"/>
              </a:lnSpc>
              <a:buNone/>
            </a:pPr>
            <a:endParaRPr b="0" lang="en-PH" sz="2000" spc="-1" strike="noStrike">
              <a:latin typeface="Arial"/>
            </a:endParaRPr>
          </a:p>
        </p:txBody>
      </p:sp>
      <p:sp>
        <p:nvSpPr>
          <p:cNvPr id="188" name=""/>
          <p:cNvSpPr/>
          <p:nvPr/>
        </p:nvSpPr>
        <p:spPr>
          <a:xfrm>
            <a:off x="720000" y="4140000"/>
            <a:ext cx="9071640" cy="2093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2. Which of the following is not a basic intonation pattern?</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r>
              <a:rPr b="0" lang="en-PH" sz="2000" spc="-1" strike="noStrike">
                <a:latin typeface="Lato"/>
                <a:ea typeface="AppleSystemUIFont"/>
              </a:rPr>
              <a:t>A. 2-3-1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C. 2-3-3</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r>
              <a:rPr b="0" lang="en-PH" sz="2000" spc="-1" strike="noStrike">
                <a:latin typeface="Lato"/>
                <a:ea typeface="AppleSystemUIFont"/>
              </a:rPr>
              <a:t>B. 2-2-3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D. 2-3-2</a:t>
            </a:r>
            <a:endParaRPr b="0" lang="en-PH" sz="2000" spc="-1" strike="noStrike">
              <a:latin typeface="Arial"/>
            </a:endParaRPr>
          </a:p>
          <a:p>
            <a:pPr>
              <a:lnSpc>
                <a:spcPct val="100000"/>
              </a:lnSpc>
              <a:spcBef>
                <a:spcPts val="283"/>
              </a:spcBef>
              <a:spcAft>
                <a:spcPts val="283"/>
              </a:spcAft>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2160000" y="10062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90" name=""/>
          <p:cNvSpPr/>
          <p:nvPr/>
        </p:nvSpPr>
        <p:spPr>
          <a:xfrm>
            <a:off x="1692000" y="2952000"/>
            <a:ext cx="9179640" cy="349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latin typeface="Lato"/>
              </a:rPr>
              <a:t>3. Which of the following is NOT TRUE about juncture?</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A. Juncture is the proper pausing in between words or thoughts of words.</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B. Juncture is represented by / for a long pause and // for a short pause.</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C. An incorrect pause may affect the intended meaning of a speech or a poem.</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D. Juncture enables the listener to determine a word, phrase, or unit of thought.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
          <p:cNvSpPr/>
          <p:nvPr/>
        </p:nvSpPr>
        <p:spPr>
          <a:xfrm>
            <a:off x="2124000" y="1080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92" name=""/>
          <p:cNvSpPr/>
          <p:nvPr/>
        </p:nvSpPr>
        <p:spPr>
          <a:xfrm>
            <a:off x="1666800" y="2664000"/>
            <a:ext cx="9852840" cy="383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PH" sz="2000" spc="-1" strike="noStrike">
                <a:latin typeface="Lato"/>
              </a:rPr>
              <a:t>4. Which of the following statements has an appropriate juncture?</a:t>
            </a:r>
            <a:endParaRPr b="0" lang="en-PH" sz="2000" spc="-1" strike="noStrike">
              <a:latin typeface="Arial"/>
            </a:endParaRPr>
          </a:p>
          <a:p>
            <a:pPr>
              <a:lnSpc>
                <a:spcPct val="150000"/>
              </a:lnSpc>
              <a:buNone/>
            </a:pPr>
            <a:r>
              <a:rPr b="0" lang="en-PH" sz="2000" spc="-1" strike="noStrike">
                <a:latin typeface="Lato"/>
              </a:rPr>
              <a:t>A. Juncture is the proper pausing// in between words or thoughts of words.//</a:t>
            </a:r>
            <a:endParaRPr b="0" lang="en-PH" sz="2000" spc="-1" strike="noStrike">
              <a:latin typeface="Arial"/>
            </a:endParaRPr>
          </a:p>
          <a:p>
            <a:pPr>
              <a:lnSpc>
                <a:spcPct val="100000"/>
              </a:lnSpc>
              <a:buNone/>
            </a:pPr>
            <a:r>
              <a:rPr b="0" lang="en-PH" sz="2000" spc="-1" strike="noStrike">
                <a:latin typeface="Lato"/>
              </a:rPr>
              <a:t>B. Juncture/ is the proper pausing// in between words or thoughts of words.//</a:t>
            </a:r>
            <a:endParaRPr b="0" lang="en-PH" sz="2000" spc="-1" strike="noStrike">
              <a:latin typeface="Arial"/>
            </a:endParaRPr>
          </a:p>
          <a:p>
            <a:pPr>
              <a:lnSpc>
                <a:spcPct val="100000"/>
              </a:lnSpc>
              <a:buNone/>
            </a:pPr>
            <a:r>
              <a:rPr b="0" lang="en-PH" sz="2000" spc="-1" strike="noStrike">
                <a:latin typeface="Lato"/>
              </a:rPr>
              <a:t>C. Juncture/ is the proper pausing in between words// or thoughts of words.//</a:t>
            </a:r>
            <a:endParaRPr b="0" lang="en-PH" sz="2000" spc="-1" strike="noStrike">
              <a:latin typeface="Arial"/>
            </a:endParaRPr>
          </a:p>
          <a:p>
            <a:pPr>
              <a:lnSpc>
                <a:spcPct val="100000"/>
              </a:lnSpc>
              <a:buNone/>
            </a:pPr>
            <a:r>
              <a:rPr b="0" lang="en-PH" sz="2000" spc="-1" strike="noStrike">
                <a:latin typeface="Lato"/>
              </a:rPr>
              <a:t>D. Juncture/ is the proper pausing/ in between words/ or thoughts of words.//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052000" y="573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29" name=""/>
          <p:cNvSpPr/>
          <p:nvPr/>
        </p:nvSpPr>
        <p:spPr>
          <a:xfrm>
            <a:off x="1366560" y="2273040"/>
            <a:ext cx="943272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Listening requires processing the concepts received from the source. The following are some listening strategies that we can use:</a:t>
            </a:r>
            <a:endParaRPr b="0" lang="en-PH" sz="2000" spc="-1" strike="noStrike">
              <a:latin typeface="Arial"/>
            </a:endParaRPr>
          </a:p>
        </p:txBody>
      </p:sp>
      <p:sp>
        <p:nvSpPr>
          <p:cNvPr id="130" name=""/>
          <p:cNvSpPr/>
          <p:nvPr/>
        </p:nvSpPr>
        <p:spPr>
          <a:xfrm>
            <a:off x="1366560" y="3312000"/>
            <a:ext cx="367272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highlight>
                  <a:srgbClr val="ffd428"/>
                </a:highlight>
                <a:latin typeface="Lato"/>
                <a:ea typeface="DejaVu Sans"/>
              </a:rPr>
              <a:t>1. Listening for the Gist</a:t>
            </a:r>
            <a:endParaRPr b="0" lang="en-PH" sz="2000" spc="-1" strike="noStrike">
              <a:latin typeface="Arial"/>
            </a:endParaRPr>
          </a:p>
        </p:txBody>
      </p:sp>
      <p:sp>
        <p:nvSpPr>
          <p:cNvPr id="131" name=""/>
          <p:cNvSpPr/>
          <p:nvPr/>
        </p:nvSpPr>
        <p:spPr>
          <a:xfrm>
            <a:off x="1728000" y="3950640"/>
            <a:ext cx="8999280" cy="2471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your purpose is to know the main idea of the material you will listen to, do not focus on the specific details. You have to focus on the main points presented. You are expected to express the general idea concisely and not deliver lines about names, dates, places, or specific details.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2124000" y="600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94" name=""/>
          <p:cNvSpPr/>
          <p:nvPr/>
        </p:nvSpPr>
        <p:spPr>
          <a:xfrm>
            <a:off x="1980000" y="2150640"/>
            <a:ext cx="8999640" cy="5193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5. Which of the following statements on stressing words is NOT TRUE?</a:t>
            </a:r>
            <a:endParaRPr b="0" lang="en-PH" sz="2000" spc="-1" strike="noStrike">
              <a:latin typeface="Arial"/>
            </a:endParaRPr>
          </a:p>
          <a:p>
            <a:pPr algn="just">
              <a:lnSpc>
                <a:spcPct val="150000"/>
              </a:lnSpc>
              <a:buNone/>
            </a:pPr>
            <a:r>
              <a:rPr b="0" lang="en-PH" sz="2000" spc="-1" strike="noStrike">
                <a:latin typeface="Lato"/>
              </a:rPr>
              <a:t>A. The determiners, personal pronouns, prepositions, conjunctions, and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auxiliary verbs are usually unstressed.</a:t>
            </a:r>
            <a:endParaRPr b="0" lang="en-PH" sz="2000" spc="-1" strike="noStrike">
              <a:latin typeface="Arial"/>
            </a:endParaRPr>
          </a:p>
          <a:p>
            <a:pPr algn="just">
              <a:lnSpc>
                <a:spcPct val="100000"/>
              </a:lnSpc>
              <a:buNone/>
            </a:pPr>
            <a:r>
              <a:rPr b="0" lang="en-PH" sz="2000" spc="-1" strike="noStrike">
                <a:latin typeface="Lato"/>
              </a:rPr>
              <a:t>B. Nouns, main verbs, adjectives, adverbs, demonstratives, and question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words are stressed.</a:t>
            </a:r>
            <a:endParaRPr b="0" lang="en-PH" sz="2000" spc="-1" strike="noStrike">
              <a:latin typeface="Arial"/>
            </a:endParaRPr>
          </a:p>
          <a:p>
            <a:pPr algn="just">
              <a:lnSpc>
                <a:spcPct val="100000"/>
              </a:lnSpc>
              <a:buNone/>
            </a:pPr>
            <a:r>
              <a:rPr b="0" lang="en-PH" sz="2000" spc="-1" strike="noStrike">
                <a:latin typeface="Lato"/>
              </a:rPr>
              <a:t>C. Nouns, main verbs, adjectives, adverbs, demonstratives, and question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words are emphasized because they give meaning to the sentence.</a:t>
            </a:r>
            <a:endParaRPr b="0" lang="en-PH" sz="2000" spc="-1" strike="noStrike">
              <a:latin typeface="Arial"/>
            </a:endParaRPr>
          </a:p>
          <a:p>
            <a:pPr algn="just">
              <a:lnSpc>
                <a:spcPct val="100000"/>
              </a:lnSpc>
              <a:buNone/>
            </a:pPr>
            <a:r>
              <a:rPr b="0" lang="en-PH" sz="2000" spc="-1" strike="noStrike">
                <a:latin typeface="Lato"/>
              </a:rPr>
              <a:t>D. The stressed words or syllables are not necessarily delivered louder,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higher in pitch, and longer.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2208600" y="360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96" name=""/>
          <p:cNvSpPr/>
          <p:nvPr/>
        </p:nvSpPr>
        <p:spPr>
          <a:xfrm>
            <a:off x="720000" y="2208600"/>
            <a:ext cx="9932400" cy="247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Choose the letter of the correct answer.</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1. Which word in the sentence, “I believe in you,” should be stressed?</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A. I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C. in</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highlight>
                  <a:srgbClr val="ffff00"/>
                </a:highlight>
                <a:latin typeface="Lato"/>
                <a:ea typeface="AppleSystemUIFont"/>
              </a:rPr>
              <a:t>B. believe</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D. you</a:t>
            </a:r>
            <a:endParaRPr b="0" lang="en-PH" sz="2000" spc="-1" strike="noStrike">
              <a:latin typeface="Arial"/>
            </a:endParaRPr>
          </a:p>
          <a:p>
            <a:pPr>
              <a:lnSpc>
                <a:spcPct val="100000"/>
              </a:lnSpc>
              <a:buNone/>
            </a:pPr>
            <a:endParaRPr b="0" lang="en-PH" sz="2000" spc="-1" strike="noStrike">
              <a:latin typeface="Arial"/>
            </a:endParaRPr>
          </a:p>
        </p:txBody>
      </p:sp>
      <p:sp>
        <p:nvSpPr>
          <p:cNvPr id="197" name=""/>
          <p:cNvSpPr/>
          <p:nvPr/>
        </p:nvSpPr>
        <p:spPr>
          <a:xfrm>
            <a:off x="720000" y="4140000"/>
            <a:ext cx="9071640" cy="2093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2. Which of the following is not a basic intonation pattern?</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r>
              <a:rPr b="0" lang="en-PH" sz="2000" spc="-1" strike="noStrike">
                <a:latin typeface="Lato"/>
                <a:ea typeface="AppleSystemUIFont"/>
              </a:rPr>
              <a:t>A. 2-3-1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C. 2-3-3</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r>
              <a:rPr b="0" lang="en-PH" sz="2000" spc="-1" strike="noStrike">
                <a:highlight>
                  <a:srgbClr val="ffff00"/>
                </a:highlight>
                <a:latin typeface="Lato"/>
                <a:ea typeface="AppleSystemUIFont"/>
              </a:rPr>
              <a:t> </a:t>
            </a:r>
            <a:r>
              <a:rPr b="0" lang="en-PH" sz="2000" spc="-1" strike="noStrike">
                <a:highlight>
                  <a:srgbClr val="ffff00"/>
                </a:highlight>
                <a:latin typeface="Lato"/>
                <a:ea typeface="AppleSystemUIFont"/>
              </a:rPr>
              <a:t>B. 2-2-3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	</a:t>
            </a:r>
            <a:r>
              <a:rPr b="0" lang="en-PH" sz="2000" spc="-1" strike="noStrike">
                <a:latin typeface="Lato"/>
                <a:ea typeface="AppleSystemUIFont"/>
              </a:rPr>
              <a:t>D. 2-3-2</a:t>
            </a:r>
            <a:endParaRPr b="0" lang="en-PH" sz="2000" spc="-1" strike="noStrike">
              <a:latin typeface="Arial"/>
            </a:endParaRPr>
          </a:p>
          <a:p>
            <a:pPr>
              <a:lnSpc>
                <a:spcPct val="100000"/>
              </a:lnSpc>
              <a:spcBef>
                <a:spcPts val="283"/>
              </a:spcBef>
              <a:spcAft>
                <a:spcPts val="283"/>
              </a:spcAft>
              <a:buNone/>
            </a:pPr>
            <a:endParaRPr b="0" lang="en-PH" sz="2000" spc="-1" strike="noStrike">
              <a:latin typeface="Arial"/>
            </a:endParaRPr>
          </a:p>
        </p:txBody>
      </p:sp>
      <p:sp>
        <p:nvSpPr>
          <p:cNvPr id="198" name=""/>
          <p:cNvSpPr/>
          <p:nvPr/>
        </p:nvSpPr>
        <p:spPr>
          <a:xfrm>
            <a:off x="5292000" y="1568160"/>
            <a:ext cx="287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
          <p:cNvSpPr/>
          <p:nvPr/>
        </p:nvSpPr>
        <p:spPr>
          <a:xfrm>
            <a:off x="1980000" y="46656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200" name=""/>
          <p:cNvSpPr/>
          <p:nvPr/>
        </p:nvSpPr>
        <p:spPr>
          <a:xfrm>
            <a:off x="1440000" y="2700000"/>
            <a:ext cx="9179640" cy="349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latin typeface="Lato"/>
              </a:rPr>
              <a:t>3. Which of the following is NOT TRUE about juncture?</a:t>
            </a:r>
            <a:endParaRPr b="0" lang="en-PH" sz="2000" spc="-1" strike="noStrike">
              <a:latin typeface="Arial"/>
            </a:endParaRPr>
          </a:p>
          <a:p>
            <a:pPr>
              <a:lnSpc>
                <a:spcPct val="115000"/>
              </a:lnSpc>
              <a:spcBef>
                <a:spcPts val="283"/>
              </a:spcBef>
              <a:spcAft>
                <a:spcPts val="283"/>
              </a:spcAft>
              <a:buNone/>
            </a:pPr>
            <a:r>
              <a:rPr b="0" lang="en-PH" sz="2000" spc="-1" strike="noStrike">
                <a:latin typeface="Lato"/>
              </a:rPr>
              <a:t>A. Juncture is the proper pausing in between words or thoughts of words.</a:t>
            </a:r>
            <a:endParaRPr b="0" lang="en-PH" sz="2000" spc="-1" strike="noStrike">
              <a:latin typeface="Arial"/>
            </a:endParaRPr>
          </a:p>
          <a:p>
            <a:pPr>
              <a:lnSpc>
                <a:spcPct val="100000"/>
              </a:lnSpc>
              <a:spcBef>
                <a:spcPts val="283"/>
              </a:spcBef>
              <a:spcAft>
                <a:spcPts val="283"/>
              </a:spcAft>
              <a:buNone/>
            </a:pPr>
            <a:r>
              <a:rPr b="0" lang="en-PH" sz="2000" spc="-1" strike="noStrike">
                <a:highlight>
                  <a:srgbClr val="ffff00"/>
                </a:highlight>
                <a:latin typeface="Lato"/>
              </a:rPr>
              <a:t>B. Juncture is represented by / for a long pause and // for a short pause.</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C. An incorrect pause may affect the intended meaning of a speech or a poem.</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D. Juncture enables the listener to determine a word, phrase, or unit of thought.</a:t>
            </a:r>
            <a:endParaRPr b="0" lang="en-PH" sz="2000" spc="-1" strike="noStrike">
              <a:latin typeface="Arial"/>
            </a:endParaRPr>
          </a:p>
        </p:txBody>
      </p:sp>
      <p:sp>
        <p:nvSpPr>
          <p:cNvPr id="201" name=""/>
          <p:cNvSpPr/>
          <p:nvPr/>
        </p:nvSpPr>
        <p:spPr>
          <a:xfrm>
            <a:off x="5040360" y="1800000"/>
            <a:ext cx="287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
          <p:cNvSpPr/>
          <p:nvPr/>
        </p:nvSpPr>
        <p:spPr>
          <a:xfrm>
            <a:off x="2124000" y="900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203" name=""/>
          <p:cNvSpPr/>
          <p:nvPr/>
        </p:nvSpPr>
        <p:spPr>
          <a:xfrm>
            <a:off x="1666800" y="2772000"/>
            <a:ext cx="9852840" cy="383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PH" sz="2000" spc="-1" strike="noStrike">
                <a:latin typeface="Lato"/>
              </a:rPr>
              <a:t>4. Which of the following statements has an appropriate juncture?</a:t>
            </a:r>
            <a:endParaRPr b="0" lang="en-PH" sz="2000" spc="-1" strike="noStrike">
              <a:latin typeface="Arial"/>
            </a:endParaRPr>
          </a:p>
          <a:p>
            <a:pPr>
              <a:lnSpc>
                <a:spcPct val="150000"/>
              </a:lnSpc>
              <a:buNone/>
            </a:pPr>
            <a:r>
              <a:rPr b="0" lang="en-PH" sz="2000" spc="-1" strike="noStrike">
                <a:latin typeface="Lato"/>
              </a:rPr>
              <a:t>A. Juncture is the proper pausing// in between words or thoughts of words.//</a:t>
            </a:r>
            <a:endParaRPr b="0" lang="en-PH" sz="2000" spc="-1" strike="noStrike">
              <a:latin typeface="Arial"/>
            </a:endParaRPr>
          </a:p>
          <a:p>
            <a:pPr>
              <a:lnSpc>
                <a:spcPct val="100000"/>
              </a:lnSpc>
              <a:buNone/>
            </a:pPr>
            <a:r>
              <a:rPr b="0" lang="en-PH" sz="2000" spc="-1" strike="noStrike">
                <a:latin typeface="Lato"/>
              </a:rPr>
              <a:t>B. Juncture/ is the proper pausing// in between words or thoughts of words.//</a:t>
            </a:r>
            <a:endParaRPr b="0" lang="en-PH" sz="2000" spc="-1" strike="noStrike">
              <a:latin typeface="Arial"/>
            </a:endParaRPr>
          </a:p>
          <a:p>
            <a:pPr>
              <a:lnSpc>
                <a:spcPct val="100000"/>
              </a:lnSpc>
              <a:buNone/>
            </a:pPr>
            <a:r>
              <a:rPr b="0" lang="en-PH" sz="2000" spc="-1" strike="noStrike">
                <a:latin typeface="Lato"/>
              </a:rPr>
              <a:t>C. Juncture/ is the proper pausing in between words// or thoughts of words.//</a:t>
            </a:r>
            <a:endParaRPr b="0" lang="en-PH" sz="2000" spc="-1" strike="noStrike">
              <a:latin typeface="Arial"/>
            </a:endParaRPr>
          </a:p>
          <a:p>
            <a:pPr>
              <a:lnSpc>
                <a:spcPct val="100000"/>
              </a:lnSpc>
              <a:buNone/>
            </a:pPr>
            <a:r>
              <a:rPr b="0" lang="en-PH" sz="2000" spc="-1" strike="noStrike">
                <a:highlight>
                  <a:srgbClr val="ffff00"/>
                </a:highlight>
                <a:latin typeface="Lato"/>
              </a:rPr>
              <a:t>D. Juncture/ is the proper pausing/ in between words/ or thoughts of words.//</a:t>
            </a:r>
            <a:endParaRPr b="0" lang="en-PH" sz="2000" spc="-1" strike="noStrike">
              <a:latin typeface="Arial"/>
            </a:endParaRPr>
          </a:p>
        </p:txBody>
      </p:sp>
      <p:sp>
        <p:nvSpPr>
          <p:cNvPr id="204" name=""/>
          <p:cNvSpPr/>
          <p:nvPr/>
        </p:nvSpPr>
        <p:spPr>
          <a:xfrm>
            <a:off x="5040000" y="2233800"/>
            <a:ext cx="287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
          <p:cNvSpPr/>
          <p:nvPr/>
        </p:nvSpPr>
        <p:spPr>
          <a:xfrm>
            <a:off x="2124000" y="528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206" name=""/>
          <p:cNvSpPr/>
          <p:nvPr/>
        </p:nvSpPr>
        <p:spPr>
          <a:xfrm>
            <a:off x="1980000" y="2340000"/>
            <a:ext cx="8999640" cy="5193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5. Which of the following statements on stressing words is NOT TRUE?</a:t>
            </a:r>
            <a:endParaRPr b="0" lang="en-PH" sz="2000" spc="-1" strike="noStrike">
              <a:latin typeface="Arial"/>
            </a:endParaRPr>
          </a:p>
          <a:p>
            <a:pPr algn="just">
              <a:lnSpc>
                <a:spcPct val="150000"/>
              </a:lnSpc>
              <a:buNone/>
            </a:pPr>
            <a:r>
              <a:rPr b="0" lang="en-PH" sz="2000" spc="-1" strike="noStrike">
                <a:latin typeface="Lato"/>
              </a:rPr>
              <a:t>A. The determiners, personal pronouns, prepositions, conjunctions, and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auxiliary verbs are usually unstressed.</a:t>
            </a:r>
            <a:endParaRPr b="0" lang="en-PH" sz="2000" spc="-1" strike="noStrike">
              <a:latin typeface="Arial"/>
            </a:endParaRPr>
          </a:p>
          <a:p>
            <a:pPr algn="just">
              <a:lnSpc>
                <a:spcPct val="100000"/>
              </a:lnSpc>
              <a:buNone/>
            </a:pPr>
            <a:r>
              <a:rPr b="0" lang="en-PH" sz="2000" spc="-1" strike="noStrike">
                <a:latin typeface="Lato"/>
              </a:rPr>
              <a:t>B. Nouns, main verbs, adjectives, adverbs, demonstratives, and question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words are stressed.</a:t>
            </a:r>
            <a:endParaRPr b="0" lang="en-PH" sz="2000" spc="-1" strike="noStrike">
              <a:latin typeface="Arial"/>
            </a:endParaRPr>
          </a:p>
          <a:p>
            <a:pPr algn="just">
              <a:lnSpc>
                <a:spcPct val="100000"/>
              </a:lnSpc>
              <a:buNone/>
            </a:pPr>
            <a:r>
              <a:rPr b="0" lang="en-PH" sz="2000" spc="-1" strike="noStrike">
                <a:latin typeface="Lato"/>
              </a:rPr>
              <a:t>C. Nouns, main verbs, adjectives, adverbs, demonstratives, and question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words are emphasized because they give meaning to the sentence.</a:t>
            </a:r>
            <a:endParaRPr b="0" lang="en-PH" sz="2000" spc="-1" strike="noStrike">
              <a:latin typeface="Arial"/>
            </a:endParaRPr>
          </a:p>
          <a:p>
            <a:pPr algn="just">
              <a:lnSpc>
                <a:spcPct val="100000"/>
              </a:lnSpc>
              <a:buNone/>
            </a:pPr>
            <a:r>
              <a:rPr b="0" lang="en-PH" sz="2000" spc="-1" strike="noStrike">
                <a:highlight>
                  <a:srgbClr val="ffff00"/>
                </a:highlight>
                <a:latin typeface="Lato"/>
              </a:rPr>
              <a:t>D. The stressed words or syllables are not necessarily delivered louder,</a:t>
            </a:r>
            <a:r>
              <a:rPr b="0" lang="en-PH" sz="2000" spc="-1" strike="noStrike">
                <a:latin typeface="Lato"/>
              </a:rPr>
              <a:t>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highlight>
                  <a:srgbClr val="ffff00"/>
                </a:highlight>
                <a:latin typeface="Lato"/>
              </a:rPr>
              <a:t>higher in pitch, and longer.</a:t>
            </a:r>
            <a:endParaRPr b="0" lang="en-PH" sz="2000" spc="-1" strike="noStrike">
              <a:latin typeface="Arial"/>
            </a:endParaRPr>
          </a:p>
        </p:txBody>
      </p:sp>
      <p:sp>
        <p:nvSpPr>
          <p:cNvPr id="207" name=""/>
          <p:cNvSpPr/>
          <p:nvPr/>
        </p:nvSpPr>
        <p:spPr>
          <a:xfrm>
            <a:off x="5220000" y="1783800"/>
            <a:ext cx="287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2088360" y="717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33" name=""/>
          <p:cNvSpPr/>
          <p:nvPr/>
        </p:nvSpPr>
        <p:spPr>
          <a:xfrm>
            <a:off x="1465560" y="2646000"/>
            <a:ext cx="483372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highlight>
                  <a:srgbClr val="ffd428"/>
                </a:highlight>
                <a:latin typeface="Lato"/>
                <a:ea typeface="&gt;Šâþ"/>
              </a:rPr>
              <a:t>2. Listening for Specific Details</a:t>
            </a:r>
            <a:endParaRPr b="0" lang="en-PH" sz="2000" spc="-1" strike="noStrike">
              <a:latin typeface="Arial"/>
            </a:endParaRPr>
          </a:p>
        </p:txBody>
      </p:sp>
      <p:sp>
        <p:nvSpPr>
          <p:cNvPr id="134" name=""/>
          <p:cNvSpPr/>
          <p:nvPr/>
        </p:nvSpPr>
        <p:spPr>
          <a:xfrm>
            <a:off x="1825920" y="3520440"/>
            <a:ext cx="8613360" cy="213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you listen to get specific important information, focus on time, hours, dates, names, places, or the answers to the when, where, what, how types of questions. Hence, before listening, you may prepare questions that fall under these types.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2088720" y="429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36" name=""/>
          <p:cNvSpPr/>
          <p:nvPr/>
        </p:nvSpPr>
        <p:spPr>
          <a:xfrm>
            <a:off x="1210320" y="2052000"/>
            <a:ext cx="472896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highlight>
                  <a:srgbClr val="ffd428"/>
                </a:highlight>
                <a:latin typeface="Lato"/>
                <a:ea typeface="DejaVu Sans"/>
              </a:rPr>
              <a:t>3. Listening for a Sequence</a:t>
            </a:r>
            <a:endParaRPr b="0" lang="en-PH" sz="2000" spc="-1" strike="noStrike">
              <a:latin typeface="Arial"/>
            </a:endParaRPr>
          </a:p>
        </p:txBody>
      </p:sp>
      <p:sp>
        <p:nvSpPr>
          <p:cNvPr id="137" name=""/>
          <p:cNvSpPr/>
          <p:nvPr/>
        </p:nvSpPr>
        <p:spPr>
          <a:xfrm>
            <a:off x="1584000" y="2569680"/>
            <a:ext cx="9215280" cy="213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you listen to grasp steps or orders, focus on getting the steps, orders, or the series of events right. Make sure to understand the correct order or steps. You may do this by preparing graphic organizers or a timeline to guide you while listening.</a:t>
            </a:r>
            <a:endParaRPr b="0" lang="en-PH" sz="2000" spc="-1" strike="noStrike">
              <a:latin typeface="Arial"/>
            </a:endParaRPr>
          </a:p>
        </p:txBody>
      </p:sp>
      <p:sp>
        <p:nvSpPr>
          <p:cNvPr id="138" name=""/>
          <p:cNvSpPr/>
          <p:nvPr/>
        </p:nvSpPr>
        <p:spPr>
          <a:xfrm>
            <a:off x="1620000" y="4104000"/>
            <a:ext cx="9179280" cy="2471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One way of evaluating if the audio/material is eff ective is by determining the speaker’s purpose and by checking if that purpose has been achieved. We can determine the speaker’s purpose by researching the speaker’s background and why the speech, song, or audio material was written or produced.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2016000" y="645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40" name=""/>
          <p:cNvSpPr/>
          <p:nvPr/>
        </p:nvSpPr>
        <p:spPr>
          <a:xfrm>
            <a:off x="1390320" y="2448000"/>
            <a:ext cx="472896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highlight>
                  <a:srgbClr val="ffd428"/>
                </a:highlight>
                <a:latin typeface="Lato"/>
                <a:ea typeface="DejaVu Sans"/>
              </a:rPr>
              <a:t>3. Listening for a Sequence</a:t>
            </a:r>
            <a:endParaRPr b="0" lang="en-PH" sz="2000" spc="-1" strike="noStrike">
              <a:latin typeface="Arial"/>
            </a:endParaRPr>
          </a:p>
        </p:txBody>
      </p:sp>
      <p:sp>
        <p:nvSpPr>
          <p:cNvPr id="141" name=""/>
          <p:cNvSpPr/>
          <p:nvPr/>
        </p:nvSpPr>
        <p:spPr>
          <a:xfrm>
            <a:off x="1729440" y="3147840"/>
            <a:ext cx="9033840" cy="315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For materials that we view, we can start by observing what can literally be seen in the image. We can note down the details and then later reflect on what these details mean separately and as a whole. We can also look into the materials used (if applicable), the angling, lighting, and other technicalities, as can be applied. We can further dig into the meaning of the image and what it conveys.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2016360" y="645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43" name=""/>
          <p:cNvSpPr/>
          <p:nvPr/>
        </p:nvSpPr>
        <p:spPr>
          <a:xfrm>
            <a:off x="1099440" y="2340000"/>
            <a:ext cx="1005984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prosodic features of speech are the suprasegmental that include stress, pitch, intonation, tone, juncture, rhythm, etc.</a:t>
            </a:r>
            <a:endParaRPr b="0" lang="en-PH" sz="2000" spc="-1" strike="noStrike">
              <a:latin typeface="Arial"/>
            </a:endParaRPr>
          </a:p>
        </p:txBody>
      </p:sp>
      <p:sp>
        <p:nvSpPr>
          <p:cNvPr id="144" name=""/>
          <p:cNvSpPr/>
          <p:nvPr/>
        </p:nvSpPr>
        <p:spPr>
          <a:xfrm>
            <a:off x="1548000" y="3276000"/>
            <a:ext cx="9431280" cy="1450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2000" spc="-1" strike="noStrike">
                <a:solidFill>
                  <a:srgbClr val="000000"/>
                </a:solidFill>
                <a:latin typeface="Lato"/>
                <a:ea typeface="DejaVu Sans"/>
              </a:rPr>
              <a:t>Pitch</a:t>
            </a:r>
            <a:r>
              <a:rPr b="0" lang="en-PH" sz="2000" spc="-1" strike="noStrike">
                <a:solidFill>
                  <a:srgbClr val="000000"/>
                </a:solidFill>
                <a:latin typeface="Lato"/>
                <a:ea typeface="DejaVu Sans"/>
              </a:rPr>
              <a:t> is the highness or lowness of a tone. The highness or lowness of a tone is applied when reading stressed and unstressed syllables or words.</a:t>
            </a:r>
            <a:endParaRPr b="0" lang="en-PH" sz="2000" spc="-1" strike="noStrike">
              <a:latin typeface="Arial"/>
            </a:endParaRPr>
          </a:p>
        </p:txBody>
      </p:sp>
      <p:sp>
        <p:nvSpPr>
          <p:cNvPr id="145" name=""/>
          <p:cNvSpPr/>
          <p:nvPr/>
        </p:nvSpPr>
        <p:spPr>
          <a:xfrm>
            <a:off x="1584000" y="4140000"/>
            <a:ext cx="8783280" cy="1110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000" spc="-1" strike="noStrike">
                <a:solidFill>
                  <a:srgbClr val="000000"/>
                </a:solidFill>
                <a:latin typeface="Lato"/>
                <a:ea typeface="DejaVu Sans"/>
              </a:rPr>
              <a:t>Tone</a:t>
            </a:r>
            <a:r>
              <a:rPr b="0" lang="en-PH" sz="2000" spc="-1" strike="noStrike">
                <a:solidFill>
                  <a:srgbClr val="000000"/>
                </a:solidFill>
                <a:latin typeface="Lato"/>
                <a:ea typeface="DejaVu Sans"/>
              </a:rPr>
              <a:t> </a:t>
            </a:r>
            <a:r>
              <a:rPr b="0" lang="en-PH" sz="2000" spc="-1" strike="noStrike">
                <a:solidFill>
                  <a:srgbClr val="000000"/>
                </a:solidFill>
                <a:latin typeface="Lato"/>
                <a:ea typeface="&gt;Šâþ"/>
              </a:rPr>
              <a:t>is the sound of a definite pitch and vibration.</a:t>
            </a:r>
            <a:endParaRPr b="0" lang="en-PH" sz="2000" spc="-1" strike="noStrike">
              <a:latin typeface="Arial"/>
            </a:endParaRPr>
          </a:p>
        </p:txBody>
      </p:sp>
      <p:sp>
        <p:nvSpPr>
          <p:cNvPr id="146" name=""/>
          <p:cNvSpPr/>
          <p:nvPr/>
        </p:nvSpPr>
        <p:spPr>
          <a:xfrm>
            <a:off x="1584000" y="4715280"/>
            <a:ext cx="9431280" cy="31514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000" spc="-1" strike="noStrike">
                <a:solidFill>
                  <a:srgbClr val="000000"/>
                </a:solidFill>
                <a:latin typeface="Lato"/>
                <a:ea typeface="DejaVu Sans"/>
              </a:rPr>
              <a:t>Stress</a:t>
            </a:r>
            <a:r>
              <a:rPr b="0" lang="en-PH" sz="2000" spc="-1" strike="noStrike">
                <a:solidFill>
                  <a:srgbClr val="000000"/>
                </a:solidFill>
                <a:latin typeface="Lato"/>
                <a:ea typeface="DejaVu Sans"/>
              </a:rPr>
              <a:t> is how we emphasize a syllable or a word. Stressing means making certain syllables and words louder, longer, and higher in pitch.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2016720" y="57384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48" name=""/>
          <p:cNvSpPr/>
          <p:nvPr/>
        </p:nvSpPr>
        <p:spPr>
          <a:xfrm>
            <a:off x="1175040" y="2376000"/>
            <a:ext cx="9804240" cy="213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Every word in English has just one syllable with primary stress or emphasis, but you also have to remember that it is not only important to stress or emphasize certain syllables and words, but you must also de-stress other syllables and words.</a:t>
            </a:r>
            <a:endParaRPr b="0" lang="en-PH" sz="2000" spc="-1" strike="noStrike">
              <a:latin typeface="Arial"/>
            </a:endParaRPr>
          </a:p>
        </p:txBody>
      </p:sp>
      <p:sp>
        <p:nvSpPr>
          <p:cNvPr id="149" name=""/>
          <p:cNvSpPr/>
          <p:nvPr/>
        </p:nvSpPr>
        <p:spPr>
          <a:xfrm>
            <a:off x="1620000" y="3852000"/>
            <a:ext cx="9359280" cy="2471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2000" spc="-1" strike="noStrike">
                <a:solidFill>
                  <a:srgbClr val="000000"/>
                </a:solidFill>
                <a:latin typeface="Lato"/>
                <a:ea typeface="DejaVu Sans"/>
              </a:rPr>
              <a:t>De-stressing</a:t>
            </a:r>
            <a:r>
              <a:rPr b="0" lang="en-PH" sz="2000" spc="-1" strike="noStrike">
                <a:solidFill>
                  <a:srgbClr val="000000"/>
                </a:solidFill>
                <a:latin typeface="Lato"/>
                <a:ea typeface="DejaVu Sans"/>
              </a:rPr>
              <a:t> means that speakers of English make certain syllables and words more relaxed and weaker. For instance, the word is imagination. We produce </a:t>
            </a:r>
            <a:r>
              <a:rPr b="1" i="1" lang="en-PH" sz="2000" spc="-1" strike="noStrike">
                <a:solidFill>
                  <a:srgbClr val="000000"/>
                </a:solidFill>
                <a:latin typeface="Lato"/>
                <a:ea typeface="DejaVu Sans"/>
              </a:rPr>
              <a:t>imagi-</a:t>
            </a:r>
            <a:r>
              <a:rPr b="0" lang="en-PH" sz="2000" spc="-1" strike="noStrike">
                <a:solidFill>
                  <a:srgbClr val="000000"/>
                </a:solidFill>
                <a:latin typeface="Lato"/>
                <a:ea typeface="DejaVu Sans"/>
              </a:rPr>
              <a:t> and </a:t>
            </a:r>
            <a:r>
              <a:rPr b="1" i="1" lang="en-PH" sz="2000" spc="-1" strike="noStrike">
                <a:solidFill>
                  <a:srgbClr val="000000"/>
                </a:solidFill>
                <a:latin typeface="Lato"/>
                <a:ea typeface="DejaVu Sans"/>
              </a:rPr>
              <a:t>-tion</a:t>
            </a:r>
            <a:r>
              <a:rPr b="0" lang="en-PH" sz="2000" spc="-1" strike="noStrike">
                <a:solidFill>
                  <a:srgbClr val="000000"/>
                </a:solidFill>
                <a:latin typeface="Lato"/>
                <a:ea typeface="DejaVu Sans"/>
              </a:rPr>
              <a:t> faster, lower in pitch, and softer because they are unstressed, while we produce </a:t>
            </a:r>
            <a:r>
              <a:rPr b="1" i="1" lang="en-PH" sz="2000" spc="-1" strike="noStrike">
                <a:solidFill>
                  <a:srgbClr val="000000"/>
                </a:solidFill>
                <a:latin typeface="Lato"/>
                <a:ea typeface="DejaVu Sans"/>
              </a:rPr>
              <a:t>NA</a:t>
            </a:r>
            <a:r>
              <a:rPr b="0" lang="en-PH" sz="2000" spc="-1" strike="noStrike">
                <a:solidFill>
                  <a:srgbClr val="000000"/>
                </a:solidFill>
                <a:latin typeface="Lato"/>
                <a:ea typeface="DejaVu Sans"/>
              </a:rPr>
              <a:t> longer, higher in pitch, and louder.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2017080" y="864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51" name=""/>
          <p:cNvSpPr/>
          <p:nvPr/>
        </p:nvSpPr>
        <p:spPr>
          <a:xfrm>
            <a:off x="1548000" y="2879640"/>
            <a:ext cx="9162720" cy="349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stressing phrases and sentences, remember that we have to stress the </a:t>
            </a:r>
            <a:r>
              <a:rPr b="0" lang="en-PH" sz="2000" spc="-1" strike="noStrike" u="sng">
                <a:solidFill>
                  <a:srgbClr val="000000"/>
                </a:solidFill>
                <a:uFillTx/>
                <a:latin typeface="Lato"/>
                <a:ea typeface="DejaVu Sans"/>
              </a:rPr>
              <a:t>content words</a:t>
            </a:r>
            <a:r>
              <a:rPr b="0" lang="en-PH" sz="2000" spc="-1" strike="noStrike">
                <a:solidFill>
                  <a:srgbClr val="000000"/>
                </a:solidFill>
                <a:latin typeface="Lato"/>
                <a:ea typeface="DejaVu Sans"/>
              </a:rPr>
              <a:t> (nouns, main verbs, adjectives, adverbs), the </a:t>
            </a:r>
            <a:r>
              <a:rPr b="0" lang="en-PH" sz="2000" spc="-1" strike="noStrike" u="sng">
                <a:solidFill>
                  <a:srgbClr val="000000"/>
                </a:solidFill>
                <a:uFillTx/>
                <a:latin typeface="Lato"/>
                <a:ea typeface="DejaVu Sans"/>
              </a:rPr>
              <a:t>demonstratives</a:t>
            </a:r>
            <a:r>
              <a:rPr b="0" lang="en-PH" sz="2000" spc="-1" strike="noStrike">
                <a:solidFill>
                  <a:srgbClr val="000000"/>
                </a:solidFill>
                <a:latin typeface="Lato"/>
                <a:ea typeface="DejaVu Sans"/>
              </a:rPr>
              <a:t>, and the </a:t>
            </a:r>
            <a:r>
              <a:rPr b="0" lang="en-PH" sz="2000" spc="-1" strike="noStrike" u="sng">
                <a:solidFill>
                  <a:srgbClr val="000000"/>
                </a:solidFill>
                <a:uFillTx/>
                <a:latin typeface="Lato"/>
                <a:ea typeface="DejaVu Sans"/>
              </a:rPr>
              <a:t>question words</a:t>
            </a:r>
            <a:r>
              <a:rPr b="0" lang="en-PH" sz="2000" spc="-1" strike="noStrike">
                <a:solidFill>
                  <a:srgbClr val="000000"/>
                </a:solidFill>
                <a:latin typeface="Lato"/>
                <a:ea typeface="DejaVu Sans"/>
              </a:rPr>
              <a:t> because they carry the meaning of the sentence. On the other hand, </a:t>
            </a:r>
            <a:r>
              <a:rPr b="0" i="1" lang="en-PH" sz="2000" spc="-1" strike="noStrike">
                <a:solidFill>
                  <a:srgbClr val="000000"/>
                </a:solidFill>
                <a:latin typeface="Lato"/>
                <a:ea typeface="DejaVu Sans"/>
              </a:rPr>
              <a:t>determiners</a:t>
            </a: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personal pronouns</a:t>
            </a: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prepositions</a:t>
            </a: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conjunctions</a:t>
            </a:r>
            <a:r>
              <a:rPr b="0" lang="en-PH" sz="2000" spc="-1" strike="noStrike">
                <a:solidFill>
                  <a:srgbClr val="000000"/>
                </a:solidFill>
                <a:latin typeface="Lato"/>
                <a:ea typeface="DejaVu Sans"/>
              </a:rPr>
              <a:t>, and </a:t>
            </a:r>
            <a:r>
              <a:rPr b="0" i="1" lang="en-PH" sz="2000" spc="-1" strike="noStrike">
                <a:solidFill>
                  <a:srgbClr val="000000"/>
                </a:solidFill>
                <a:latin typeface="Lato"/>
                <a:ea typeface="DejaVu Sans"/>
              </a:rPr>
              <a:t>auxiliary verbs</a:t>
            </a:r>
            <a:r>
              <a:rPr b="0" lang="en-PH" sz="2000" spc="-1" strike="noStrike">
                <a:solidFill>
                  <a:srgbClr val="000000"/>
                </a:solidFill>
                <a:latin typeface="Lato"/>
                <a:ea typeface="DejaVu Sans"/>
              </a:rPr>
              <a:t> are usually unstressed. In the following sentence, let us first determine the words that need to be stressed.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2017440" y="756000"/>
            <a:ext cx="8051400" cy="151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Listening Strategies and Prosodic Features of Speech</a:t>
            </a:r>
            <a:endParaRPr b="0" lang="en-PH" sz="3600" spc="-1" strike="noStrike">
              <a:latin typeface="Arial"/>
            </a:endParaRPr>
          </a:p>
        </p:txBody>
      </p:sp>
      <p:sp>
        <p:nvSpPr>
          <p:cNvPr id="153" name=""/>
          <p:cNvSpPr/>
          <p:nvPr/>
        </p:nvSpPr>
        <p:spPr>
          <a:xfrm>
            <a:off x="4356000" y="2621160"/>
            <a:ext cx="3239280" cy="42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gt;Šâþ"/>
              </a:rPr>
              <a:t>He looked unhappy to me.</a:t>
            </a:r>
            <a:endParaRPr b="0" lang="en-PH" sz="2000" spc="-1" strike="noStrike">
              <a:latin typeface="Arial"/>
            </a:endParaRPr>
          </a:p>
        </p:txBody>
      </p:sp>
      <p:sp>
        <p:nvSpPr>
          <p:cNvPr id="154" name=""/>
          <p:cNvSpPr/>
          <p:nvPr/>
        </p:nvSpPr>
        <p:spPr>
          <a:xfrm>
            <a:off x="4320000" y="2585160"/>
            <a:ext cx="3239280" cy="539280"/>
          </a:xfrm>
          <a:prstGeom prst="rect">
            <a:avLst/>
          </a:prstGeom>
          <a:noFill/>
          <a:ln w="19080">
            <a:solidFill>
              <a:srgbClr val="e8a202"/>
            </a:solidFill>
            <a:round/>
          </a:ln>
        </p:spPr>
        <p:style>
          <a:lnRef idx="0"/>
          <a:fillRef idx="0"/>
          <a:effectRef idx="0"/>
          <a:fontRef idx="minor"/>
        </p:style>
      </p:sp>
      <p:sp>
        <p:nvSpPr>
          <p:cNvPr id="155" name=""/>
          <p:cNvSpPr/>
          <p:nvPr/>
        </p:nvSpPr>
        <p:spPr>
          <a:xfrm>
            <a:off x="1462680" y="3600000"/>
            <a:ext cx="9156600" cy="2811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Following the rule on stressing, the words </a:t>
            </a:r>
            <a:r>
              <a:rPr b="0" lang="en-PH" sz="2000" spc="-1" strike="noStrike" u="sng">
                <a:solidFill>
                  <a:srgbClr val="000000"/>
                </a:solidFill>
                <a:uFillTx/>
                <a:latin typeface="Lato"/>
                <a:ea typeface="DejaVu Sans"/>
              </a:rPr>
              <a:t>looked</a:t>
            </a:r>
            <a:r>
              <a:rPr b="0" lang="en-PH" sz="2000" spc="-1" strike="noStrike">
                <a:solidFill>
                  <a:srgbClr val="000000"/>
                </a:solidFill>
                <a:latin typeface="Lato"/>
                <a:ea typeface="DejaVu Sans"/>
              </a:rPr>
              <a:t> (verb) and </a:t>
            </a:r>
            <a:r>
              <a:rPr b="0" lang="en-PH" sz="2000" spc="-1" strike="noStrike" u="sng">
                <a:solidFill>
                  <a:srgbClr val="000000"/>
                </a:solidFill>
                <a:uFillTx/>
                <a:latin typeface="Lato"/>
                <a:ea typeface="DejaVu Sans"/>
              </a:rPr>
              <a:t>unhappy</a:t>
            </a:r>
            <a:r>
              <a:rPr b="0" lang="en-PH" sz="2000" spc="-1" strike="noStrike">
                <a:solidFill>
                  <a:srgbClr val="000000"/>
                </a:solidFill>
                <a:latin typeface="Lato"/>
                <a:ea typeface="DejaVu Sans"/>
              </a:rPr>
              <a:t> (adjective) should be </a:t>
            </a:r>
            <a:r>
              <a:rPr b="1" lang="en-PH" sz="2000" spc="-1" strike="noStrike">
                <a:solidFill>
                  <a:srgbClr val="000000"/>
                </a:solidFill>
                <a:latin typeface="Lato"/>
                <a:ea typeface="DejaVu Sans"/>
              </a:rPr>
              <a:t>stressed</a:t>
            </a:r>
            <a:r>
              <a:rPr b="0" lang="en-PH" sz="2000" spc="-1" strike="noStrike">
                <a:solidFill>
                  <a:srgbClr val="000000"/>
                </a:solidFill>
                <a:latin typeface="Lato"/>
                <a:ea typeface="DejaVu Sans"/>
              </a:rPr>
              <a:t>. So, when reading the sentence, the words he, to, and me should be read faster, lower in pitch, and softer. The words looked and unhappy are to be produced slower, higher in pitch, and louder.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3952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2023-07-11T16:59:00Z</dcterms:modified>
  <cp:revision>219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