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E3CDF006-5E49-4717-A882-051AED65BD3D}"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2C7DC97-E40A-41E7-A428-E8A3553BC49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2E47D88A-10C8-4F58-A655-CE1485046778}"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470483A-AE36-49F5-B5F0-A9B6D69846CD}"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B0126679-5036-4BA4-BB63-40C74A0CDD0C}"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B8BA711-69B5-4AD6-95C3-BCFBB5232C0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E2CC705-61E5-48A1-A9D9-705AFBDCCC0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16E3C303-F2E7-417F-AD2A-6BDBEBDF3D2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15B6580-DD4D-4D9B-8558-650248A8E7F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F64F0D5-22E7-4E53-A61D-4BA8C9C80CF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2606DD5-BADA-4D3B-970F-5378E8B1F4A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05DF2D5-8F2F-471D-86B9-9DA973AB1BF1}"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5CD5084-06CB-4674-B270-822FBB52818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3EC8322-B936-403F-BA88-C172ACB3C8A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C8408064-716E-466C-A847-F384D7A04907}"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C414CA8F-460C-4AFC-9481-EBC4C39A0805}"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A68A408A-28B3-4403-B6C6-EA5236480496}"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6BDAB1C0-3619-4536-AC13-F0611DA2CF5D}"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82501EA-270C-4FD4-9B88-6BBBE95FCD6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B4AFB17-E491-4788-9DA6-FFACC7E7C22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42BDC86-5CFB-4931-8814-D633B44A2CE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D3CEDC0-D656-4136-BE8B-AB9ED947B45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66161E8-A255-403F-AB58-BF6625F0A41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CB4F5B92-7E3F-4E30-9291-F0009AE3201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14E0971-9C9E-4D7C-931A-8D8894C97A3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7FF0071-94A1-4919-AE0F-47946CE75A3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899E2EC-970D-4AF4-878B-A4D9A39AE32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3D5212D-333E-44B4-B805-6CBFCE514CE2}"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95697A0B-EFF1-4563-9BFA-DE96DACA321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EDE894B7-0F8D-4A06-BED1-913D8D7D5A04}"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B260CFE-E919-4E8C-8372-737A975BDC7C}"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00268DB-CC73-417E-8BA9-558A531ADE0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321E9F8C-4857-49E2-B81C-B54AACD0203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C15DA04-ED57-45CF-A612-D73CD390E647}"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B3BB75D-AAC7-499A-8EC8-75739D121E91}"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F0EDEC2-055D-4ACA-AC7A-363618AA9860}"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7880" cy="3481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6280" cy="3481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382A743-479A-4658-BFEF-CE6BAA48D39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6280" cy="3481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200" cy="618120"/>
          </a:xfrm>
          <a:prstGeom prst="rect">
            <a:avLst/>
          </a:prstGeom>
          <a:ln w="0">
            <a:noFill/>
          </a:ln>
        </p:spPr>
      </p:pic>
      <p:sp>
        <p:nvSpPr>
          <p:cNvPr id="46" name="Rectangle 7"/>
          <p:cNvSpPr/>
          <p:nvPr/>
        </p:nvSpPr>
        <p:spPr>
          <a:xfrm>
            <a:off x="10868760" y="0"/>
            <a:ext cx="953640" cy="953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7720" cy="1017720"/>
          </a:xfrm>
          <a:prstGeom prst="rect">
            <a:avLst/>
          </a:prstGeom>
          <a:ln w="0">
            <a:noFill/>
          </a:ln>
        </p:spPr>
      </p:pic>
      <p:sp>
        <p:nvSpPr>
          <p:cNvPr id="48"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7880" cy="3481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6280" cy="3481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431D8DBA-213A-438A-A41E-08C1C7EA834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6280" cy="34812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599520" cy="3367800"/>
          </a:xfrm>
          <a:prstGeom prst="rect">
            <a:avLst/>
          </a:prstGeom>
          <a:ln w="12700">
            <a:noFill/>
          </a:ln>
        </p:spPr>
      </p:pic>
      <p:sp>
        <p:nvSpPr>
          <p:cNvPr id="92" name="PlaceHolder 1"/>
          <p:cNvSpPr>
            <a:spLocks noGrp="1"/>
          </p:cNvSpPr>
          <p:nvPr>
            <p:ph type="ftr" idx="7"/>
          </p:nvPr>
        </p:nvSpPr>
        <p:spPr>
          <a:xfrm>
            <a:off x="4038480" y="6356520"/>
            <a:ext cx="4097880" cy="3481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6280" cy="3481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1AE9998-E247-4C42-A781-B314443A6F3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6280" cy="3481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44000"/>
            <a:ext cx="6823440" cy="662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Imperyong Romano at ang Pamana sa Mundo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27"/>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9" name="Rectangle 28"/>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Natatanging Pamana ng Kabihasnang Rome</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0" name=""/>
          <p:cNvGraphicFramePr/>
          <p:nvPr/>
        </p:nvGraphicFramePr>
        <p:xfrm>
          <a:off x="749880" y="1403280"/>
          <a:ext cx="10725480" cy="4537080"/>
        </p:xfrm>
        <a:graphic>
          <a:graphicData uri="http://schemas.openxmlformats.org/drawingml/2006/table">
            <a:tbl>
              <a:tblPr/>
              <a:tblGrid>
                <a:gridCol w="1784520"/>
                <a:gridCol w="8941320"/>
              </a:tblGrid>
              <a:tr h="4537080">
                <a:tc>
                  <a:txBody>
                    <a:bodyPr lIns="90000" rIns="90000" anchor="ctr">
                      <a:noAutofit/>
                    </a:bodyPr>
                    <a:p>
                      <a:pPr algn="ctr">
                        <a:lnSpc>
                          <a:spcPct val="100000"/>
                        </a:lnSpc>
                      </a:pPr>
                      <a:r>
                        <a:rPr b="1" lang="en-PH" sz="1800" spc="-1" strike="noStrike">
                          <a:solidFill>
                            <a:srgbClr val="000000"/>
                          </a:solidFill>
                          <a:latin typeface="Lato"/>
                        </a:rPr>
                        <a:t>Inhenyeriya at Arkitektura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Paggawa ng mga tulay, daan, at aqueduct o kanal na napakatibay at nagagamit pa rin hanggang sa kasalukuyang panahon</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Daang Appian </a:t>
                      </a:r>
                      <a:r>
                        <a:rPr b="0" i="1" lang="en-PH" sz="1800" spc="-1" strike="noStrike">
                          <a:solidFill>
                            <a:srgbClr val="000000"/>
                          </a:solidFill>
                          <a:latin typeface="Lato"/>
                          <a:ea typeface="AppleSystemUIFont"/>
                        </a:rPr>
                        <a:t>(Appian Way) </a:t>
                      </a:r>
                      <a:r>
                        <a:rPr b="0" lang="en-PH" sz="1800" spc="-1" strike="noStrike">
                          <a:solidFill>
                            <a:srgbClr val="000000"/>
                          </a:solidFill>
                          <a:latin typeface="Lato"/>
                          <a:ea typeface="AppleSystemUIFont"/>
                        </a:rPr>
                        <a:t>– idinugtong nito ang mga kolonya sa peninsula ng Italy sa lungsod-estado ng Rome.</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Ang mga inhenyerong Romano ay nagtayo ng mga gusaling may bobida (dome), mga hanay ng mga arko </a:t>
                      </a:r>
                      <a:r>
                        <a:rPr b="0" i="1" lang="en-PH" sz="1800" spc="-1" strike="noStrike">
                          <a:solidFill>
                            <a:srgbClr val="000000"/>
                          </a:solidFill>
                          <a:latin typeface="Lato"/>
                          <a:ea typeface="AppleSystemUIFont"/>
                        </a:rPr>
                        <a:t>(arch)</a:t>
                      </a:r>
                      <a:r>
                        <a:rPr b="0" lang="en-PH" sz="1800" spc="-1" strike="noStrike">
                          <a:solidFill>
                            <a:srgbClr val="000000"/>
                          </a:solidFill>
                          <a:latin typeface="Lato"/>
                          <a:ea typeface="AppleSystemUIFont"/>
                        </a:rPr>
                        <a:t>, at </a:t>
                      </a:r>
                      <a:r>
                        <a:rPr b="0" i="1" lang="en-PH" sz="1800" spc="-1" strike="noStrike">
                          <a:solidFill>
                            <a:srgbClr val="000000"/>
                          </a:solidFill>
                          <a:latin typeface="Lato"/>
                          <a:ea typeface="AppleSystemUIFont"/>
                        </a:rPr>
                        <a:t>vault.</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Pagiging sikat ng bukas na teatro o </a:t>
                      </a:r>
                      <a:r>
                        <a:rPr b="0" i="1" lang="en-PH" sz="1800" spc="-1" strike="noStrike">
                          <a:solidFill>
                            <a:srgbClr val="000000"/>
                          </a:solidFill>
                          <a:latin typeface="Lato"/>
                          <a:ea typeface="AppleSystemUIFont"/>
                        </a:rPr>
                        <a:t>amphitheater</a:t>
                      </a:r>
                      <a:r>
                        <a:rPr b="0" lang="en-PH" sz="1800" spc="-1" strike="noStrike">
                          <a:solidFill>
                            <a:srgbClr val="000000"/>
                          </a:solidFill>
                          <a:latin typeface="Lato"/>
                          <a:ea typeface="AppleSystemUIFont"/>
                        </a:rPr>
                        <a:t>, at mga kolum</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Pantheon ng Rome – isang templong ipinagawa ni Hadrian noong 118 CE na ngayon ay kilala na bilang isang Simbahang Katoliko—ang Santa Maria della Rotonda.</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AppleSystemUIFont"/>
                        </a:rPr>
                        <a:t>Ang Colosseum ay ang bukas na panooran sa Rome kung saan ginaganap ang mga palaro ng mga gladiator at mga bihag sa mga digmaan.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21"/>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22"/>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Natatanging Pamana ng Kabihasnang Rome</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3" name=""/>
          <p:cNvGraphicFramePr/>
          <p:nvPr/>
        </p:nvGraphicFramePr>
        <p:xfrm>
          <a:off x="749880" y="1403280"/>
          <a:ext cx="10725480" cy="4537080"/>
        </p:xfrm>
        <a:graphic>
          <a:graphicData uri="http://schemas.openxmlformats.org/drawingml/2006/table">
            <a:tbl>
              <a:tblPr/>
              <a:tblGrid>
                <a:gridCol w="1784520"/>
                <a:gridCol w="8941320"/>
              </a:tblGrid>
              <a:tr h="4537080">
                <a:tc>
                  <a:txBody>
                    <a:bodyPr lIns="90000" rIns="90000" anchor="ctr">
                      <a:noAutofit/>
                    </a:bodyPr>
                    <a:p>
                      <a:pPr algn="ctr">
                        <a:lnSpc>
                          <a:spcPct val="100000"/>
                        </a:lnSpc>
                      </a:pPr>
                      <a:r>
                        <a:rPr b="1" lang="en-PH" sz="1800" spc="-1" strike="noStrike">
                          <a:solidFill>
                            <a:srgbClr val="000000"/>
                          </a:solidFill>
                          <a:latin typeface="Lato"/>
                        </a:rPr>
                        <a:t>Panitikan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spcBef>
                          <a:spcPts val="283"/>
                        </a:spcBef>
                        <a:spcAft>
                          <a:spcPts val="283"/>
                        </a:spcAft>
                      </a:pPr>
                      <a:r>
                        <a:rPr b="0" lang="en-PH" sz="1800" spc="-1" strike="noStrike">
                          <a:solidFill>
                            <a:srgbClr val="000000"/>
                          </a:solidFill>
                          <a:latin typeface="Lato"/>
                          <a:ea typeface="PingFang SC"/>
                        </a:rPr>
                        <a:t>Maraming naisulat sa kultura at sining ang mga Romano dahil sa pag-aaral ng pamamaraan ng Greece. Kinikilala ang sumusunod dahil sa kanilang kagalingan sa pagsusulat:</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1" lang="en-PH" sz="1800" spc="-1" strike="noStrike">
                          <a:solidFill>
                            <a:srgbClr val="000000"/>
                          </a:solidFill>
                          <a:latin typeface="Lato"/>
                          <a:ea typeface="PingFang SC"/>
                        </a:rPr>
                        <a:t>Cicero</a:t>
                      </a:r>
                      <a:r>
                        <a:rPr b="0" lang="en-PH" sz="1800" spc="-1" strike="noStrike">
                          <a:solidFill>
                            <a:srgbClr val="000000"/>
                          </a:solidFill>
                          <a:latin typeface="Lato"/>
                          <a:ea typeface="PingFang SC"/>
                        </a:rPr>
                        <a:t> – mahusay sa pananalumpati at liham na naglalarawan sa pamumuhay ng matataas na tao sa kaniyang panahon</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1" lang="en-PH" sz="1800" spc="-1" strike="noStrike">
                          <a:solidFill>
                            <a:srgbClr val="000000"/>
                          </a:solidFill>
                          <a:latin typeface="Lato"/>
                          <a:ea typeface="PingFang SC"/>
                        </a:rPr>
                        <a:t>Julius Caesar</a:t>
                      </a:r>
                      <a:r>
                        <a:rPr b="0" lang="en-PH" sz="1800" spc="-1" strike="noStrike">
                          <a:solidFill>
                            <a:srgbClr val="000000"/>
                          </a:solidFill>
                          <a:latin typeface="Lato"/>
                          <a:ea typeface="PingFang SC"/>
                        </a:rPr>
                        <a:t> – isinulat niya ang “Ang Kaniyang Komentaryo sa Gaul”</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1" lang="en-PH" sz="1800" spc="-1" strike="noStrike">
                          <a:solidFill>
                            <a:srgbClr val="000000"/>
                          </a:solidFill>
                          <a:latin typeface="Lato"/>
                          <a:ea typeface="PingFang SC"/>
                        </a:rPr>
                        <a:t>Livy</a:t>
                      </a:r>
                      <a:r>
                        <a:rPr b="0" lang="en-PH" sz="1800" spc="-1" strike="noStrike">
                          <a:solidFill>
                            <a:srgbClr val="000000"/>
                          </a:solidFill>
                          <a:latin typeface="Lato"/>
                          <a:ea typeface="PingFang SC"/>
                        </a:rPr>
                        <a:t> – sumulat ng kompletong kasaysayan ng Rome</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1" lang="en-PH" sz="1800" spc="-1" strike="noStrike">
                          <a:solidFill>
                            <a:srgbClr val="000000"/>
                          </a:solidFill>
                          <a:latin typeface="Lato"/>
                          <a:ea typeface="PingFang SC"/>
                        </a:rPr>
                        <a:t>Tacitus</a:t>
                      </a:r>
                      <a:r>
                        <a:rPr b="0" lang="en-PH" sz="1800" spc="-1" strike="noStrike">
                          <a:solidFill>
                            <a:srgbClr val="000000"/>
                          </a:solidFill>
                          <a:latin typeface="Lato"/>
                          <a:ea typeface="PingFang SC"/>
                        </a:rPr>
                        <a:t> – sumulat ng kalagayan ng Rome sa panahon ng mga emperador</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1" lang="en-PH" sz="1800" spc="-1" strike="noStrike">
                          <a:solidFill>
                            <a:srgbClr val="000000"/>
                          </a:solidFill>
                          <a:latin typeface="Lato"/>
                          <a:ea typeface="PingFang SC"/>
                        </a:rPr>
                        <a:t>Virgil</a:t>
                      </a:r>
                      <a:r>
                        <a:rPr b="0" lang="en-PH" sz="1800" spc="-1" strike="noStrike">
                          <a:solidFill>
                            <a:srgbClr val="000000"/>
                          </a:solidFill>
                          <a:latin typeface="Lato"/>
                          <a:ea typeface="PingFang SC"/>
                        </a:rPr>
                        <a:t> – sa Aenid, ginamit niya ang mitolohiya upang ikarangal ng mga tao ang kanilang pagiging mamamayan</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1" lang="en-PH" sz="1800" spc="-1" strike="noStrike">
                          <a:solidFill>
                            <a:srgbClr val="000000"/>
                          </a:solidFill>
                          <a:latin typeface="Lato"/>
                          <a:ea typeface="PingFang SC"/>
                        </a:rPr>
                        <a:t>Horace</a:t>
                      </a:r>
                      <a:r>
                        <a:rPr b="0" lang="en-PH" sz="1800" spc="-1" strike="noStrike">
                          <a:solidFill>
                            <a:srgbClr val="000000"/>
                          </a:solidFill>
                          <a:latin typeface="Lato"/>
                          <a:ea typeface="PingFang SC"/>
                        </a:rPr>
                        <a:t> – kilala sa oda na binubuo ng tulang liriko</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1" lang="en-PH" sz="1800" spc="-1" strike="noStrike">
                          <a:solidFill>
                            <a:srgbClr val="000000"/>
                          </a:solidFill>
                          <a:latin typeface="Lato"/>
                          <a:ea typeface="PingFang SC"/>
                        </a:rPr>
                        <a:t>Ovid</a:t>
                      </a:r>
                      <a:r>
                        <a:rPr b="0" lang="en-PH" sz="1800" spc="-1" strike="noStrike">
                          <a:solidFill>
                            <a:srgbClr val="000000"/>
                          </a:solidFill>
                          <a:latin typeface="Lato"/>
                          <a:ea typeface="PingFang SC"/>
                        </a:rPr>
                        <a:t> – mahusay na makata ng pag-ibig</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Rectangle 23"/>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5" name="Rectangle 24"/>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Natatanging Pamana ng Kabihasnang Rome</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6" name=""/>
          <p:cNvGraphicFramePr/>
          <p:nvPr/>
        </p:nvGraphicFramePr>
        <p:xfrm>
          <a:off x="749880" y="1403280"/>
          <a:ext cx="10725480" cy="4537080"/>
        </p:xfrm>
        <a:graphic>
          <a:graphicData uri="http://schemas.openxmlformats.org/drawingml/2006/table">
            <a:tbl>
              <a:tblPr/>
              <a:tblGrid>
                <a:gridCol w="1784520"/>
                <a:gridCol w="8941320"/>
              </a:tblGrid>
              <a:tr h="4537080">
                <a:tc>
                  <a:txBody>
                    <a:bodyPr lIns="90000" rIns="90000" anchor="ctr">
                      <a:noAutofit/>
                    </a:bodyPr>
                    <a:p>
                      <a:pPr algn="ctr">
                        <a:lnSpc>
                          <a:spcPct val="100000"/>
                        </a:lnSpc>
                      </a:pPr>
                      <a:r>
                        <a:rPr b="1" lang="en-PH" sz="1800" spc="-1" strike="noStrike">
                          <a:solidFill>
                            <a:srgbClr val="000000"/>
                          </a:solidFill>
                          <a:latin typeface="Lato"/>
                        </a:rPr>
                        <a:t>Pagbabatas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batas ng </a:t>
                      </a:r>
                      <a:r>
                        <a:rPr b="1" i="1" lang="en-PH" sz="1800" spc="-1" strike="noStrike">
                          <a:solidFill>
                            <a:srgbClr val="000000"/>
                          </a:solidFill>
                          <a:latin typeface="Lato"/>
                          <a:ea typeface="AppleSystemUIFont"/>
                        </a:rPr>
                        <a:t>“Twelve Tables”</a:t>
                      </a:r>
                      <a:r>
                        <a:rPr b="0" lang="en-PH" sz="1800" spc="-1" strike="noStrike">
                          <a:solidFill>
                            <a:srgbClr val="000000"/>
                          </a:solidFill>
                          <a:latin typeface="Lato"/>
                          <a:ea typeface="AppleSystemUIFont"/>
                        </a:rPr>
                        <a:t> noong 451 BCE na kauna-unahang batas sa Rome ang naging simula ng isang mahabang tradisyong legal na makikita pa rin hanggang sa kasalukuyang panahon.</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Kinikilala ng batas na ito ang paggalang, katapatan, katarungan, at pagkakapantaypantay ng mga tao sa harap ng batas.</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Sila ay nagtaguyod ng paniniwalang ang mahusay na gobyerno ay batay sa pag-iral ng mga batas </a:t>
                      </a:r>
                      <a:r>
                        <a:rPr b="0" i="1" lang="en-PH" sz="1800" spc="-1" strike="noStrike">
                          <a:solidFill>
                            <a:srgbClr val="000000"/>
                          </a:solidFill>
                          <a:latin typeface="Lato"/>
                          <a:ea typeface="AppleSystemUIFont"/>
                        </a:rPr>
                        <a:t>(rule of law).</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Batas ng Bayan, isang sangay ng Batas Romano, ay sinusunod ng lahat ng mamamayan sa imperyo. Sa ilalim ng batas na ito, ang isang tao ay hindi isang Ingles, Espanyol, o Griyego kundi siya ay isang Romano.</a:t>
                      </a: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Ikinatutuwa nilang sabihin ang mga katagang </a:t>
                      </a:r>
                      <a:r>
                        <a:rPr b="1" i="1" lang="en-PH" sz="1800" spc="-1" strike="noStrike">
                          <a:solidFill>
                            <a:srgbClr val="000000"/>
                          </a:solidFill>
                          <a:latin typeface="Lato"/>
                          <a:ea typeface="AppleSystemUIFont"/>
                        </a:rPr>
                        <a:t>“Civis Romanus sum”</a:t>
                      </a:r>
                      <a:r>
                        <a:rPr b="0" lang="en-PH" sz="1800" spc="-1" strike="noStrike">
                          <a:solidFill>
                            <a:srgbClr val="000000"/>
                          </a:solidFill>
                          <a:latin typeface="Lato"/>
                          <a:ea typeface="AppleSystemUIFont"/>
                        </a:rPr>
                        <a:t> na nangangahulugang </a:t>
                      </a:r>
                      <a:r>
                        <a:rPr b="1" i="1" lang="en-PH" sz="1800" spc="-1" strike="noStrike">
                          <a:solidFill>
                            <a:srgbClr val="000000"/>
                          </a:solidFill>
                          <a:latin typeface="Lato"/>
                          <a:ea typeface="AppleSystemUIFont"/>
                        </a:rPr>
                        <a:t>“I am a Roman citizen.”</a:t>
                      </a:r>
                      <a:r>
                        <a:rPr b="0" lang="en-PH" sz="1800" spc="-1" strike="noStrike">
                          <a:solidFill>
                            <a:srgbClr val="000000"/>
                          </a:solidFill>
                          <a:latin typeface="Lato"/>
                          <a:ea typeface="AppleSystemUIFont"/>
                        </a:rPr>
                        <a:t> Ang pagkamamamayan ay nagbigay sa mga tao ng karapatang makilahok sa gobyerno.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Rectangle 25"/>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8" name="Rectangle 26"/>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Natatanging Pamana ng Kabihasnang Rome</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69" name=""/>
          <p:cNvGraphicFramePr/>
          <p:nvPr/>
        </p:nvGraphicFramePr>
        <p:xfrm>
          <a:off x="749880" y="1403280"/>
          <a:ext cx="10725480" cy="4416120"/>
        </p:xfrm>
        <a:graphic>
          <a:graphicData uri="http://schemas.openxmlformats.org/drawingml/2006/table">
            <a:tbl>
              <a:tblPr/>
              <a:tblGrid>
                <a:gridCol w="2210040"/>
                <a:gridCol w="8515800"/>
              </a:tblGrid>
              <a:tr h="1617480">
                <a:tc>
                  <a:txBody>
                    <a:bodyPr lIns="90000" rIns="90000" anchor="ctr">
                      <a:noAutofit/>
                    </a:bodyPr>
                    <a:p>
                      <a:pPr algn="ctr">
                        <a:lnSpc>
                          <a:spcPct val="100000"/>
                        </a:lnSpc>
                      </a:pPr>
                      <a:r>
                        <a:rPr b="1" lang="en-PH" sz="1800" spc="-1" strike="noStrike">
                          <a:solidFill>
                            <a:srgbClr val="000000"/>
                          </a:solidFill>
                          <a:latin typeface="Lato"/>
                        </a:rPr>
                        <a:t>Wika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Ang wikang Latin ay kumalat din sa buong imperyo. Sa kasalukuyan, milyon-milyong tao ang gumagamit ng mga wikang mula sa Latin tulad ng wikang Espanyol, French, Portuguese, at Romanian.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617480">
                <a:tc>
                  <a:txBody>
                    <a:bodyPr lIns="90000" rIns="90000" anchor="ctr">
                      <a:noAutofit/>
                    </a:bodyPr>
                    <a:p>
                      <a:pPr algn="ctr">
                        <a:lnSpc>
                          <a:spcPct val="100000"/>
                        </a:lnSpc>
                      </a:pPr>
                      <a:r>
                        <a:rPr b="1" lang="en-PH" sz="1800" spc="-1" strike="noStrike">
                          <a:solidFill>
                            <a:srgbClr val="000000"/>
                          </a:solidFill>
                          <a:latin typeface="Lato"/>
                        </a:rPr>
                        <a:t>Pananampalataya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Para sa maraming tao, ang pinakamahalagang pamana ng Rome ay ang Kristiyanismo, isang relihiyong batay sa mga aral ni Hesus na isang propetang Hudyo.</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AppleSystemUIFont"/>
                        </a:rPr>
                        <a:t>Ipinapatay ng mga opisyal na Romano ang mga naunang Kristiyano. Gayunpaman, kumalat pa rin ang bagong pananampalatayang ito. Noong 300 CE, pumayag si Emperador Constantine sa malayang pananampalataya. Dahil dito, lumago at naging makapangyarihang institusyon ang Simbahang Kristiyano.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Rectangle 15"/>
          <p:cNvSpPr/>
          <p:nvPr/>
        </p:nvSpPr>
        <p:spPr>
          <a:xfrm>
            <a:off x="-113040" y="552240"/>
            <a:ext cx="3680280" cy="6508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1" name="Rectangle 192"/>
          <p:cNvSpPr/>
          <p:nvPr/>
        </p:nvSpPr>
        <p:spPr>
          <a:xfrm>
            <a:off x="540000" y="480240"/>
            <a:ext cx="2867040" cy="650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2" name="Rectangle 194"/>
          <p:cNvSpPr/>
          <p:nvPr/>
        </p:nvSpPr>
        <p:spPr>
          <a:xfrm>
            <a:off x="720000" y="1496160"/>
            <a:ext cx="10968480" cy="691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DejaVu Sans"/>
              </a:rPr>
              <a:t>I. Panuto: Kompletuhin ang datos ng talahanayan tungkol sa sanhi at bunga ng paglawak at pagunlad</a:t>
            </a:r>
            <a:endParaRPr b="0" lang="en-PH" sz="1800" spc="-1" strike="noStrike">
              <a:solidFill>
                <a:srgbClr val="000000"/>
              </a:solidFill>
              <a:latin typeface="Arial"/>
            </a:endParaRPr>
          </a:p>
          <a:p>
            <a:pPr>
              <a:lnSpc>
                <a:spcPct val="100000"/>
              </a:lnSpc>
            </a:pPr>
            <a:r>
              <a:rPr b="0" lang="en-PH" sz="1800" spc="-1" strike="noStrike">
                <a:solidFill>
                  <a:srgbClr val="000000"/>
                </a:solidFill>
                <a:latin typeface="Lato"/>
                <a:ea typeface="DejaVu Sans"/>
              </a:rPr>
              <a:t>ng Imperyong Romano.</a:t>
            </a:r>
            <a:endParaRPr b="0" lang="en-PH" sz="1800" spc="-1" strike="noStrike">
              <a:solidFill>
                <a:srgbClr val="000000"/>
              </a:solidFill>
              <a:latin typeface="Arial"/>
            </a:endParaRPr>
          </a:p>
        </p:txBody>
      </p:sp>
      <p:graphicFrame>
        <p:nvGraphicFramePr>
          <p:cNvPr id="173" name=""/>
          <p:cNvGraphicFramePr/>
          <p:nvPr/>
        </p:nvGraphicFramePr>
        <p:xfrm>
          <a:off x="1074600" y="2254320"/>
          <a:ext cx="10015560" cy="3827520"/>
        </p:xfrm>
        <a:graphic>
          <a:graphicData uri="http://schemas.openxmlformats.org/drawingml/2006/table">
            <a:tbl>
              <a:tblPr/>
              <a:tblGrid>
                <a:gridCol w="5007600"/>
                <a:gridCol w="5008320"/>
              </a:tblGrid>
              <a:tr h="446040">
                <a:tc>
                  <a:txBody>
                    <a:bodyPr lIns="90000" rIns="90000" anchor="ctr">
                      <a:noAutofit/>
                    </a:bodyPr>
                    <a:p>
                      <a:pPr algn="ctr">
                        <a:lnSpc>
                          <a:spcPct val="100000"/>
                        </a:lnSpc>
                      </a:pPr>
                      <a:r>
                        <a:rPr b="1" lang="en-PH" sz="1800" spc="-1" strike="noStrike">
                          <a:solidFill>
                            <a:srgbClr val="000000"/>
                          </a:solidFill>
                          <a:latin typeface="Lato"/>
                        </a:rPr>
                        <a:t>Sanhi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dddddd"/>
                    </a:solidFill>
                  </a:tcPr>
                </a:tc>
                <a:tc>
                  <a:txBody>
                    <a:bodyPr lIns="90000" rIns="90000" anchor="ctr">
                      <a:noAutofit/>
                    </a:bodyPr>
                    <a:p>
                      <a:pPr algn="ctr">
                        <a:lnSpc>
                          <a:spcPct val="100000"/>
                        </a:lnSpc>
                      </a:pPr>
                      <a:r>
                        <a:rPr b="1" lang="en-PH" sz="1800" spc="-1" strike="noStrike">
                          <a:solidFill>
                            <a:srgbClr val="000000"/>
                          </a:solidFill>
                          <a:latin typeface="Lato"/>
                        </a:rPr>
                        <a:t>Bunga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dddddd"/>
                    </a:solidFill>
                  </a:tcPr>
                </a:tc>
              </a:tr>
              <a:tr h="657000">
                <a:tc>
                  <a:txBody>
                    <a:bodyPr lIns="90000" rIns="90000" anchor="ctr">
                      <a:noAutofit/>
                    </a:bodyPr>
                    <a:p>
                      <a:pPr>
                        <a:lnSpc>
                          <a:spcPct val="100000"/>
                        </a:lnSpc>
                      </a:pPr>
                      <a:r>
                        <a:rPr b="0" lang="en-PH" sz="1800" spc="-1" strike="noStrike">
                          <a:solidFill>
                            <a:srgbClr val="000000"/>
                          </a:solidFill>
                          <a:latin typeface="Lato"/>
                        </a:rPr>
                        <a:t>Pagpapagawa ng mga daan, irigasyon, at iba pang proyekto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1.</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57000">
                <a:tc>
                  <a:txBody>
                    <a:bodyPr lIns="90000" rIns="90000" anchor="ctr">
                      <a:noAutofit/>
                    </a:bodyPr>
                    <a:p>
                      <a:pPr>
                        <a:lnSpc>
                          <a:spcPct val="100000"/>
                        </a:lnSpc>
                      </a:pPr>
                      <a:r>
                        <a:rPr b="0" lang="en-PH" sz="1800" spc="-1" strike="noStrike">
                          <a:solidFill>
                            <a:srgbClr val="000000"/>
                          </a:solidFill>
                          <a:latin typeface="Lato"/>
                        </a:rPr>
                        <a:t>2.</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Naiwasan ang pag-aagawan sa kapangyarihan sa imperyo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57000">
                <a:tc>
                  <a:txBody>
                    <a:bodyPr lIns="90000" rIns="90000" anchor="ctr">
                      <a:noAutofit/>
                    </a:bodyPr>
                    <a:p>
                      <a:pPr>
                        <a:lnSpc>
                          <a:spcPct val="100000"/>
                        </a:lnSpc>
                      </a:pPr>
                      <a:r>
                        <a:rPr b="0" lang="en-PH" sz="1800" spc="-1" strike="noStrike">
                          <a:solidFill>
                            <a:srgbClr val="000000"/>
                          </a:solidFill>
                          <a:latin typeface="Lato"/>
                        </a:rPr>
                        <a:t>3.</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Pagkakaloob kay Trajan ng titulong Optimus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57000">
                <a:tc>
                  <a:txBody>
                    <a:bodyPr lIns="90000" rIns="90000" anchor="ctr">
                      <a:noAutofit/>
                    </a:bodyPr>
                    <a:p>
                      <a:pPr>
                        <a:lnSpc>
                          <a:spcPct val="100000"/>
                        </a:lnSpc>
                      </a:pPr>
                      <a:r>
                        <a:rPr b="0" lang="en-PH" sz="1800" spc="-1" strike="noStrike">
                          <a:solidFill>
                            <a:srgbClr val="000000"/>
                          </a:solidFill>
                          <a:latin typeface="Lato"/>
                        </a:rPr>
                        <a:t>Pagpapatayo ng Hadrian’s Wall</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4.</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58440">
                <a:tc>
                  <a:txBody>
                    <a:bodyPr lIns="90000" rIns="90000" anchor="ctr">
                      <a:noAutofit/>
                    </a:bodyPr>
                    <a:p>
                      <a:pPr>
                        <a:lnSpc>
                          <a:spcPct val="100000"/>
                        </a:lnSpc>
                      </a:pPr>
                      <a:r>
                        <a:rPr b="0" lang="en-PH" sz="1800" spc="-1" strike="noStrike">
                          <a:solidFill>
                            <a:srgbClr val="000000"/>
                          </a:solidFill>
                          <a:latin typeface="Lato"/>
                        </a:rPr>
                        <a:t>Pamumuno ni Marcus Aurelius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nSpc>
                          <a:spcPct val="100000"/>
                        </a:lnSpc>
                      </a:pPr>
                      <a:r>
                        <a:rPr b="0" lang="en-PH" sz="1800" spc="-1" strike="noStrike">
                          <a:solidFill>
                            <a:srgbClr val="000000"/>
                          </a:solidFill>
                          <a:latin typeface="Lato"/>
                        </a:rPr>
                        <a:t>5.</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Rectangle 1"/>
          <p:cNvSpPr/>
          <p:nvPr/>
        </p:nvSpPr>
        <p:spPr>
          <a:xfrm>
            <a:off x="-113040" y="552240"/>
            <a:ext cx="5479560" cy="65088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5" name="Rectangle 2"/>
          <p:cNvSpPr/>
          <p:nvPr/>
        </p:nvSpPr>
        <p:spPr>
          <a:xfrm>
            <a:off x="426960" y="527760"/>
            <a:ext cx="4939560" cy="675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6" name="Rectangle 3"/>
          <p:cNvSpPr/>
          <p:nvPr/>
        </p:nvSpPr>
        <p:spPr>
          <a:xfrm>
            <a:off x="540000" y="195480"/>
            <a:ext cx="4826520" cy="1195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77" name=""/>
          <p:cNvSpPr/>
          <p:nvPr/>
        </p:nvSpPr>
        <p:spPr>
          <a:xfrm>
            <a:off x="1026360" y="1627560"/>
            <a:ext cx="9211320" cy="2197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ea typeface="DejaVu Sans"/>
              </a:rPr>
              <a:t>1. Nagbigay ng hanapbuhay sa mahihirap</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DejaVu Sans"/>
              </a:rPr>
              <a:t>2. Pagpapatupad ng </a:t>
            </a:r>
            <a:r>
              <a:rPr b="0" i="1" lang="en-PH" sz="1800" spc="-1" strike="noStrike">
                <a:solidFill>
                  <a:srgbClr val="000000"/>
                </a:solidFill>
                <a:latin typeface="Lato"/>
                <a:ea typeface="DejaVu Sans"/>
              </a:rPr>
              <a:t>adoption system</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DejaVu Sans"/>
              </a:rPr>
              <a:t>3. Nakuha ang teritoryo sa silangan ng Euphrates at iba pa</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DejaVu Sans"/>
              </a:rPr>
              <a:t>4. Hindi madaling nakakapasok ang mga kalaban sa imperyo</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DejaVu Sans"/>
              </a:rPr>
              <a:t>5. Paggamit ng sistemang </a:t>
            </a:r>
            <a:r>
              <a:rPr b="0" i="1" lang="en-PH" sz="1800" spc="-1" strike="noStrike">
                <a:solidFill>
                  <a:srgbClr val="000000"/>
                </a:solidFill>
                <a:latin typeface="Lato"/>
                <a:ea typeface="DejaVu Sans"/>
              </a:rPr>
              <a:t>merit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23580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926316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Pamamahala ni Augustus Ceasar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892080" y="1496160"/>
            <a:ext cx="10400040" cy="4503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Ginamit ni Augustus Caesar ang kaniyang kapangyarihan upang ibalik sa kaayusan at pagbutihin ang pamamahala sa Rome at sa mga lupaing sakop nito. Kinontrol ni Augustus Caesar ang hukbong militar.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Upang hikayatin ang katapatan ng mga mamamayan sa Rome, binuksan ni Augustus ang pagkamamamayan sa maraming tao sa imperyo. Nagpasa siya ng mga batas na nagpatatag sa pamilyang Romano.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Napaunlad niya ang Rome dahil sa kaniyang kahusayan at katalinuhan sa pamamahala. Namuno si Augustus sa loob ng mahigit na 40 taon. Nagdulot ng kapayapaan at kasaganaan ang kaniyang pamumuno na kinilala bilang </a:t>
            </a:r>
            <a:r>
              <a:rPr b="1" i="1" lang="en-PH" sz="1800" spc="-1" strike="noStrike">
                <a:solidFill>
                  <a:srgbClr val="000000"/>
                </a:solidFill>
                <a:latin typeface="Lato"/>
                <a:ea typeface="DejaVu Sans"/>
              </a:rPr>
              <a:t>Pax Romana</a:t>
            </a:r>
            <a:r>
              <a:rPr b="0" lang="en-PH" sz="1800" spc="-1" strike="noStrike">
                <a:solidFill>
                  <a:srgbClr val="000000"/>
                </a:solidFill>
                <a:latin typeface="Lato"/>
                <a:ea typeface="DejaVu Sans"/>
              </a:rPr>
              <a:t> o </a:t>
            </a:r>
            <a:r>
              <a:rPr b="1" i="1" lang="en-PH" sz="1800" spc="-1" strike="noStrike">
                <a:solidFill>
                  <a:srgbClr val="000000"/>
                </a:solidFill>
                <a:latin typeface="Lato"/>
                <a:ea typeface="DejaVu Sans"/>
              </a:rPr>
              <a:t>Roman Peace</a:t>
            </a:r>
            <a:r>
              <a:rPr b="0" lang="en-PH" sz="1800" spc="-1" strike="noStrike">
                <a:solidFill>
                  <a:srgbClr val="000000"/>
                </a:solidFill>
                <a:latin typeface="Lato"/>
                <a:ea typeface="DejaVu Sans"/>
              </a:rPr>
              <a:t>. Sa loob ng 200 taon, mula 27 BCE hanggang 180 CE, natamasa ng Imperyong Romano ang makatarungan at maayos na pamahalaan na noon lamang nito naranasan. </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Nang namatay si Augustus Caesar noong 14 CE, ang sakop ng Imperyong Romano ay umabot mula sa British Isles hanggang sa timog-kanluran ng Asya.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887076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5"/>
          <p:cNvSpPr/>
          <p:nvPr/>
        </p:nvSpPr>
        <p:spPr>
          <a:xfrm>
            <a:off x="426960" y="532080"/>
            <a:ext cx="926316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Limang Mabubuting Emperador</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39" name=""/>
          <p:cNvGraphicFramePr/>
          <p:nvPr/>
        </p:nvGraphicFramePr>
        <p:xfrm>
          <a:off x="749880" y="1403280"/>
          <a:ext cx="10725480" cy="4480200"/>
        </p:xfrm>
        <a:graphic>
          <a:graphicData uri="http://schemas.openxmlformats.org/drawingml/2006/table">
            <a:tbl>
              <a:tblPr/>
              <a:tblGrid>
                <a:gridCol w="1662840"/>
                <a:gridCol w="9063000"/>
              </a:tblGrid>
              <a:tr h="1171440">
                <a:tc>
                  <a:txBody>
                    <a:bodyPr lIns="90000" rIns="90000" anchor="ctr">
                      <a:noAutofit/>
                    </a:bodyPr>
                    <a:p>
                      <a:pPr algn="ctr">
                        <a:lnSpc>
                          <a:spcPct val="100000"/>
                        </a:lnSpc>
                      </a:pPr>
                      <a:r>
                        <a:rPr b="1" lang="en-PH" sz="1800" spc="-1" strike="noStrike">
                          <a:solidFill>
                            <a:srgbClr val="000000"/>
                          </a:solidFill>
                          <a:latin typeface="Lato"/>
                        </a:rPr>
                        <a:t>Nerva</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(96–98 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Nagpatupad siya ng mahahalagang reporma.</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Upang maiwasan ang agawan sa kapangyarihan, nagpatupad siya ng adoption system kung saan pinangalanan na ang susunod na emperador.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541160">
                <a:tc>
                  <a:txBody>
                    <a:bodyPr lIns="90000" rIns="90000" anchor="ctr">
                      <a:noAutofit/>
                    </a:bodyPr>
                    <a:p>
                      <a:pPr algn="ctr">
                        <a:lnSpc>
                          <a:spcPct val="100000"/>
                        </a:lnSpc>
                      </a:pPr>
                      <a:r>
                        <a:rPr b="1" lang="en-PH" sz="1800" spc="-1" strike="noStrike">
                          <a:solidFill>
                            <a:srgbClr val="000000"/>
                          </a:solidFill>
                          <a:latin typeface="Lato"/>
                        </a:rPr>
                        <a:t>Trajan</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(98–117 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Kauna-unahang emperador na tagalabas na umupo sa trono.</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Sa ilalim ng kaniyang pamunuan, nakuha niya ang teritoryo sa silangan ng Euphrates at ang Dacia sa hilaga ng Danube.</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Ang titulong </a:t>
                      </a:r>
                      <a:r>
                        <a:rPr b="0" i="1" lang="en-PH" sz="1800" spc="-1" strike="noStrike">
                          <a:solidFill>
                            <a:srgbClr val="000000"/>
                          </a:solidFill>
                          <a:latin typeface="Lato"/>
                        </a:rPr>
                        <a:t>Optimus</a:t>
                      </a:r>
                      <a:r>
                        <a:rPr b="0" lang="en-PH" sz="1800" spc="-1" strike="noStrike">
                          <a:solidFill>
                            <a:srgbClr val="000000"/>
                          </a:solidFill>
                          <a:latin typeface="Lato"/>
                        </a:rPr>
                        <a:t> ay iginawad sa kaniya dahil sa kaniyang kahusayan.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499760">
                <a:tc>
                  <a:txBody>
                    <a:bodyPr lIns="90000" rIns="90000" anchor="ctr">
                      <a:noAutofit/>
                    </a:bodyPr>
                    <a:p>
                      <a:pPr algn="ctr">
                        <a:lnSpc>
                          <a:spcPct val="100000"/>
                        </a:lnSpc>
                      </a:pPr>
                      <a:r>
                        <a:rPr b="1" lang="en-PH" sz="1800" spc="-1" strike="noStrike">
                          <a:solidFill>
                            <a:srgbClr val="000000"/>
                          </a:solidFill>
                          <a:latin typeface="Lato"/>
                        </a:rPr>
                        <a:t>Hadrian</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(117–138 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Sa kaniyang pamamahala ay gumanda ang mga probinsiya.</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Mula sa mga probinsiya, nangalap siya ng mga tao para sa hukbong sandatahan at binigyan niya ang mga ito ng posisyon sa serbisyo sibil.</a:t>
                      </a:r>
                      <a:endParaRPr b="0" lang="en-PH" sz="1800" spc="-1" strike="noStrike">
                        <a:solidFill>
                          <a:srgbClr val="000000"/>
                        </a:solidFill>
                        <a:latin typeface="Arial"/>
                      </a:endParaRPr>
                    </a:p>
                    <a:p>
                      <a:pPr marL="216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Nagtayo siya ng maraming kuta o tanggulan upang hindi masalakay ang teritoryo, tulad ng Hadrian’s Wall sa England.</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8"/>
          <p:cNvSpPr/>
          <p:nvPr/>
        </p:nvSpPr>
        <p:spPr>
          <a:xfrm>
            <a:off x="-113040" y="532080"/>
            <a:ext cx="887076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9"/>
          <p:cNvSpPr/>
          <p:nvPr/>
        </p:nvSpPr>
        <p:spPr>
          <a:xfrm>
            <a:off x="426960" y="532080"/>
            <a:ext cx="926316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Limang Mabubuting Emperador</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2" name=""/>
          <p:cNvGraphicFramePr/>
          <p:nvPr/>
        </p:nvGraphicFramePr>
        <p:xfrm>
          <a:off x="749880" y="1403280"/>
          <a:ext cx="10725480" cy="3705840"/>
        </p:xfrm>
        <a:graphic>
          <a:graphicData uri="http://schemas.openxmlformats.org/drawingml/2006/table">
            <a:tbl>
              <a:tblPr/>
              <a:tblGrid>
                <a:gridCol w="1662840"/>
                <a:gridCol w="9063000"/>
              </a:tblGrid>
              <a:tr h="1503720">
                <a:tc>
                  <a:txBody>
                    <a:bodyPr lIns="90000" rIns="90000" anchor="ctr">
                      <a:noAutofit/>
                    </a:bodyPr>
                    <a:p>
                      <a:pPr algn="ctr">
                        <a:lnSpc>
                          <a:spcPct val="100000"/>
                        </a:lnSpc>
                      </a:pPr>
                      <a:r>
                        <a:rPr b="1" lang="en-PH" sz="1800" spc="-1" strike="noStrike">
                          <a:solidFill>
                            <a:srgbClr val="000000"/>
                          </a:solidFill>
                          <a:latin typeface="Lato"/>
                        </a:rPr>
                        <a:t>Antoninus Pious</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(138–161 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rPr>
                        <a:t>Nagpatayo siya ng Antonine Wall, katulad ng itinayo ni Hadrian, upang mabigyang-proteksiyon ang imperyo laban sa mga gumagalang tribo.</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rPr>
                        <a:t>Upang mapalakas ang hukbong Romano, binigyan niya ng pahintulot ang sapilitang pagsusundalo ng mga katutubo.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202120">
                <a:tc>
                  <a:txBody>
                    <a:bodyPr lIns="90000" rIns="90000" anchor="ctr">
                      <a:noAutofit/>
                    </a:bodyPr>
                    <a:p>
                      <a:pPr algn="ctr">
                        <a:lnSpc>
                          <a:spcPct val="100000"/>
                        </a:lnSpc>
                      </a:pPr>
                      <a:r>
                        <a:rPr b="1" lang="en-PH" sz="1800" spc="-1" strike="noStrike">
                          <a:solidFill>
                            <a:srgbClr val="000000"/>
                          </a:solidFill>
                          <a:latin typeface="Lato"/>
                        </a:rPr>
                        <a:t>Marcus Aurelius</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(161–180 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rPr>
                        <a:t>Emperador, pilosopo, at ang pinakahuli sa mabubuting emperador.</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rPr>
                        <a:t>Ginamit niya ang sistemang merit na siyang basehan sa pagtaas ng ranggo at tungkulin ng isang kawani.</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rPr>
                        <a:t>Binigyan niya ng pansin ang pagtatanggol sa imperyo laban sa mga tribong Aleman na nagtatangkang tumawid sa Danube River at sumakop sa hilaga.</a:t>
                      </a:r>
                      <a:endParaRPr b="0" lang="en-PH" sz="1800" spc="-1" strike="noStrike">
                        <a:solidFill>
                          <a:srgbClr val="000000"/>
                        </a:solidFill>
                        <a:latin typeface="Arial"/>
                      </a:endParaRPr>
                    </a:p>
                    <a:p>
                      <a:pPr marL="216000" indent="-216000">
                        <a:lnSpc>
                          <a:spcPct val="100000"/>
                        </a:lnSpc>
                        <a:buClr>
                          <a:srgbClr val="000000"/>
                        </a:buClr>
                        <a:buSzPct val="45000"/>
                        <a:buFont typeface="Wingdings" charset="2"/>
                        <a:buChar char=""/>
                      </a:pPr>
                      <a:r>
                        <a:rPr b="0" lang="en-PH" sz="1800" spc="-1" strike="noStrike">
                          <a:solidFill>
                            <a:srgbClr val="000000"/>
                          </a:solidFill>
                          <a:latin typeface="Lato"/>
                        </a:rPr>
                        <a:t>Labíntatlong taon ang ginugol niya sa pagtataboy sa mga barbaro.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0"/>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1"/>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Paghina at Pagbagsak ng Imperyong Romano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5" name=""/>
          <p:cNvGraphicFramePr/>
          <p:nvPr/>
        </p:nvGraphicFramePr>
        <p:xfrm>
          <a:off x="749880" y="1403280"/>
          <a:ext cx="10725480" cy="4658760"/>
        </p:xfrm>
        <a:graphic>
          <a:graphicData uri="http://schemas.openxmlformats.org/drawingml/2006/table">
            <a:tbl>
              <a:tblPr/>
              <a:tblGrid>
                <a:gridCol w="1419480"/>
                <a:gridCol w="9306360"/>
              </a:tblGrid>
              <a:tr h="483120">
                <a:tc>
                  <a:txBody>
                    <a:bodyPr lIns="90000" rIns="90000" anchor="ctr">
                      <a:noAutofit/>
                    </a:bodyPr>
                    <a:p>
                      <a:pPr algn="ctr">
                        <a:lnSpc>
                          <a:spcPct val="100000"/>
                        </a:lnSpc>
                      </a:pPr>
                      <a:r>
                        <a:rPr b="1" lang="en-PH" sz="1800" spc="-1" strike="noStrike">
                          <a:solidFill>
                            <a:srgbClr val="000000"/>
                          </a:solidFill>
                          <a:latin typeface="Lato"/>
                        </a:rPr>
                        <a:t>Sanhi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spcBef>
                          <a:spcPts val="10205"/>
                        </a:spcBef>
                      </a:pPr>
                      <a:r>
                        <a:rPr b="1" lang="en-PH" sz="1800" spc="-1" strike="noStrike">
                          <a:solidFill>
                            <a:srgbClr val="000000"/>
                          </a:solidFill>
                          <a:latin typeface="Lato"/>
                        </a:rPr>
                        <a:t>Bunga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320120">
                <a:tc>
                  <a:txBody>
                    <a:bodyPr lIns="90000" rIns="90000" anchor="ctr">
                      <a:noAutofit/>
                    </a:bodyPr>
                    <a:p>
                      <a:pPr algn="ctr">
                        <a:lnSpc>
                          <a:spcPct val="100000"/>
                        </a:lnSpc>
                      </a:pPr>
                      <a:r>
                        <a:rPr b="1" lang="en-PH" sz="1800" spc="-1" strike="noStrike">
                          <a:solidFill>
                            <a:srgbClr val="000000"/>
                          </a:solidFill>
                          <a:latin typeface="Lato"/>
                        </a:rPr>
                        <a:t>Ang Pagtaas ng</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Buwis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Dahil sa matinding pangangailangan, napilitang magtaas ng buwis ang mga emperador. Pinairal ng pamahalaan ang mapaniil na paraan ng pangongolekta. Ang mahihirap ay walang nagawa upang tumanggi samantalang ang mga patrician ay nagawang umiwas sa pagbabayad ng buwis.</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855520">
                <a:tc>
                  <a:txBody>
                    <a:bodyPr lIns="90000" rIns="90000" anchor="ctr">
                      <a:noAutofit/>
                    </a:bodyPr>
                    <a:p>
                      <a:pPr algn="ctr">
                        <a:lnSpc>
                          <a:spcPct val="100000"/>
                        </a:lnSpc>
                      </a:pPr>
                      <a:r>
                        <a:rPr b="1" lang="en-PH" sz="1800" spc="-1" strike="noStrike">
                          <a:solidFill>
                            <a:srgbClr val="000000"/>
                          </a:solidFill>
                          <a:latin typeface="Lato"/>
                        </a:rPr>
                        <a:t>Ang Pagpili ng</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Emperador</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Ang pagpili ng emperador ay naging suliranin dahil sa kawalan ng batas tungkol dito pati na sa mga iba pang posisyon kagaya ng senador, paretorian guard o pribadong hukbo ng emperador at ng imperyo. Nang lumaon, nakuha ng mga guwardiya ang kapangyarihan, kaya’t ginantimpalaan silang bagong emperador. Nagkaroon naman ng</a:t>
                      </a: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rPr>
                        <a:t>kaguluhan sa mga pulutong ng hukbo sa mga lalawigan. Ang labanang sibil ay nagsimula na rin at tumagal ng 50 taon. Nag-agawan ang mga </a:t>
                      </a:r>
                      <a:r>
                        <a:rPr b="0" i="1" lang="en-PH" sz="1800" spc="-1" strike="noStrike">
                          <a:solidFill>
                            <a:srgbClr val="000000"/>
                          </a:solidFill>
                          <a:latin typeface="Lato"/>
                        </a:rPr>
                        <a:t>legion</a:t>
                      </a:r>
                      <a:r>
                        <a:rPr b="0" lang="en-PH" sz="1800" spc="-1" strike="noStrike">
                          <a:solidFill>
                            <a:srgbClr val="000000"/>
                          </a:solidFill>
                          <a:latin typeface="Lato"/>
                        </a:rPr>
                        <a:t> o pulutong sa paglalagay ng mga emperador. Nang panahong ito, nauwi sa pagiging tau-tauhan ng hukbo ang emperador. Ang ganitong kalagayan ang naging dahilan ng krisis sa pamahalaan noon. Sa pagkakataong iyon, tumugon sina Diocletian at Constantine sa pangangailangan.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2"/>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3"/>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Paghina at Pagbagsak ng Imperyong Romano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48" name=""/>
          <p:cNvGraphicFramePr/>
          <p:nvPr/>
        </p:nvGraphicFramePr>
        <p:xfrm>
          <a:off x="749880" y="1403280"/>
          <a:ext cx="10725480" cy="4192560"/>
        </p:xfrm>
        <a:graphic>
          <a:graphicData uri="http://schemas.openxmlformats.org/drawingml/2006/table">
            <a:tbl>
              <a:tblPr/>
              <a:tblGrid>
                <a:gridCol w="1419480"/>
                <a:gridCol w="9306360"/>
              </a:tblGrid>
              <a:tr h="555120">
                <a:tc>
                  <a:txBody>
                    <a:bodyPr lIns="90000" rIns="90000" anchor="ctr">
                      <a:noAutofit/>
                    </a:bodyPr>
                    <a:p>
                      <a:pPr algn="ctr">
                        <a:lnSpc>
                          <a:spcPct val="100000"/>
                        </a:lnSpc>
                      </a:pPr>
                      <a:r>
                        <a:rPr b="1" lang="en-PH" sz="1800" spc="-1" strike="noStrike">
                          <a:solidFill>
                            <a:srgbClr val="000000"/>
                          </a:solidFill>
                          <a:latin typeface="Lato"/>
                        </a:rPr>
                        <a:t>Sanhi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Bunga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3637440">
                <a:tc>
                  <a:txBody>
                    <a:bodyPr lIns="90000" rIns="90000" anchor="ctr">
                      <a:noAutofit/>
                    </a:bodyPr>
                    <a:p>
                      <a:pPr algn="ctr">
                        <a:lnSpc>
                          <a:spcPct val="100000"/>
                        </a:lnSpc>
                      </a:pPr>
                      <a:r>
                        <a:rPr b="1" lang="en-PH" sz="1800" spc="-1" strike="noStrike">
                          <a:solidFill>
                            <a:srgbClr val="000000"/>
                          </a:solidFill>
                          <a:latin typeface="Lato"/>
                        </a:rPr>
                        <a:t>Ang Paghina ng</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Ekonomiya ng mga Lungsod</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Nang ilipat ni Emperador Constantine ang kapital ng imperyo sa Constantinople, napabayaan ang mga kanluraning lungsod. Ang buwis galing sa mga lungsod ay isa sa pinagkukunan ng pananalapi ng imperyo. Ang mga lungsod sa silangan, bilang sentro ng kalakalan at industriya kagaya ng Antioch at Alexandria, ay mayaman at matatag. Naging mapanganib nga lamang ang manirahan sa mga lungsod dahil sa madalas na labanan sa mga ito. Sa ganitong kalagayan, nilisan ng mga </a:t>
                      </a:r>
                      <a:r>
                        <a:rPr b="0" i="1" lang="en-PH" sz="1800" spc="-1" strike="noStrike">
                          <a:solidFill>
                            <a:srgbClr val="000000"/>
                          </a:solidFill>
                          <a:latin typeface="Lato"/>
                        </a:rPr>
                        <a:t>patrician</a:t>
                      </a:r>
                      <a:r>
                        <a:rPr b="0" lang="en-PH" sz="1800" spc="-1" strike="noStrike">
                          <a:solidFill>
                            <a:srgbClr val="000000"/>
                          </a:solidFill>
                          <a:latin typeface="Lato"/>
                        </a:rPr>
                        <a:t> ang mga lungsod at nanirahan sila sa kanilang mga </a:t>
                      </a:r>
                      <a:r>
                        <a:rPr b="0" i="1" lang="en-PH" sz="1800" spc="-1" strike="noStrike">
                          <a:solidFill>
                            <a:srgbClr val="000000"/>
                          </a:solidFill>
                          <a:latin typeface="Lato"/>
                        </a:rPr>
                        <a:t>villa</a:t>
                      </a:r>
                      <a:r>
                        <a:rPr b="0" lang="en-PH" sz="1800" spc="-1" strike="noStrike">
                          <a:solidFill>
                            <a:srgbClr val="000000"/>
                          </a:solidFill>
                          <a:latin typeface="Lato"/>
                        </a:rPr>
                        <a:t> sa mga kanayunan. Ang mga </a:t>
                      </a:r>
                      <a:r>
                        <a:rPr b="0" i="1" lang="en-PH" sz="1800" spc="-1" strike="noStrike">
                          <a:solidFill>
                            <a:srgbClr val="000000"/>
                          </a:solidFill>
                          <a:latin typeface="Lato"/>
                        </a:rPr>
                        <a:t>villa</a:t>
                      </a:r>
                      <a:r>
                        <a:rPr b="0" lang="en-PH" sz="1800" spc="-1" strike="noStrike">
                          <a:solidFill>
                            <a:srgbClr val="000000"/>
                          </a:solidFill>
                          <a:latin typeface="Lato"/>
                        </a:rPr>
                        <a:t> ay malayo sa isa’t isa at may kakayahang magsarili na ang ibig sabihin ay hindi umaasa at bumibili ng mga kalakal mula sa mga lungsod. Dahil dito, ang mga manggagawa at </a:t>
                      </a:r>
                      <a:r>
                        <a:rPr b="0" i="1" lang="en-PH" sz="1800" spc="-1" strike="noStrike">
                          <a:solidFill>
                            <a:srgbClr val="000000"/>
                          </a:solidFill>
                          <a:latin typeface="Lato"/>
                        </a:rPr>
                        <a:t>craftsmen</a:t>
                      </a:r>
                      <a:r>
                        <a:rPr b="0" lang="en-PH" sz="1800" spc="-1" strike="noStrike">
                          <a:solidFill>
                            <a:srgbClr val="000000"/>
                          </a:solidFill>
                          <a:latin typeface="Lato"/>
                        </a:rPr>
                        <a:t> sa mga lungsod ay nawalan ng trabaho at sila ay naging magsasaka na lamang sa mga </a:t>
                      </a:r>
                      <a:r>
                        <a:rPr b="0" i="1" lang="en-PH" sz="1800" spc="-1" strike="noStrike">
                          <a:solidFill>
                            <a:srgbClr val="000000"/>
                          </a:solidFill>
                          <a:latin typeface="Lato"/>
                        </a:rPr>
                        <a:t>villa</a:t>
                      </a:r>
                      <a:r>
                        <a:rPr b="0" lang="en-PH" sz="1800" spc="-1" strike="noStrike">
                          <a:solidFill>
                            <a:srgbClr val="000000"/>
                          </a:solidFill>
                          <a:latin typeface="Lato"/>
                        </a:rPr>
                        <a:t>.</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4"/>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6"/>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Paghina at Pagbagsak ng Imperyong Romano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1" name=""/>
          <p:cNvGraphicFramePr/>
          <p:nvPr/>
        </p:nvGraphicFramePr>
        <p:xfrm>
          <a:off x="749880" y="1403280"/>
          <a:ext cx="10725480" cy="3239640"/>
        </p:xfrm>
        <a:graphic>
          <a:graphicData uri="http://schemas.openxmlformats.org/drawingml/2006/table">
            <a:tbl>
              <a:tblPr/>
              <a:tblGrid>
                <a:gridCol w="1500480"/>
                <a:gridCol w="9225360"/>
              </a:tblGrid>
              <a:tr h="429120">
                <a:tc>
                  <a:txBody>
                    <a:bodyPr lIns="90000" rIns="90000" anchor="ctr">
                      <a:noAutofit/>
                    </a:bodyPr>
                    <a:p>
                      <a:pPr algn="ctr">
                        <a:lnSpc>
                          <a:spcPct val="100000"/>
                        </a:lnSpc>
                      </a:pPr>
                      <a:r>
                        <a:rPr b="1" lang="en-PH" sz="1800" spc="-1" strike="noStrike">
                          <a:solidFill>
                            <a:srgbClr val="000000"/>
                          </a:solidFill>
                          <a:latin typeface="Lato"/>
                        </a:rPr>
                        <a:t>Sanhi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Bunga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810520">
                <a:tc>
                  <a:txBody>
                    <a:bodyPr lIns="90000" rIns="90000" anchor="ctr">
                      <a:noAutofit/>
                    </a:bodyPr>
                    <a:p>
                      <a:pPr algn="ctr">
                        <a:lnSpc>
                          <a:spcPct val="100000"/>
                        </a:lnSpc>
                      </a:pPr>
                      <a:r>
                        <a:rPr b="1" lang="en-PH" sz="1800" spc="-1" strike="noStrike">
                          <a:solidFill>
                            <a:srgbClr val="000000"/>
                          </a:solidFill>
                          <a:latin typeface="Lato"/>
                        </a:rPr>
                        <a:t>Ang Pagbaba ng</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Populasyon</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Ang paghina ng ekonomiya ng imperyo ay salik sa pagbaba ng populasyon. Lumiit ang pamilya sapagkat hindi na makayanan ang gastos ng pagkakaroon ng maraming anak. Marami rin ang namatay dahil sa sakit. Nang maglaon, kulang na ang mga taong nagsasaka sa mga lupa at mga trabahador sa pabrika. Sapilitan ding isinalin sa anak ang trabaho ng ama. Sa ilang bahagi ng imperyo, ang mga manggagawa ay nilagyan ng mga palatandaan upang hindi ito magpalit o magbago ng trabaho.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7"/>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18"/>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Paghina at Pagbagsak ng Imperyong Romano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4" name=""/>
          <p:cNvGraphicFramePr/>
          <p:nvPr/>
        </p:nvGraphicFramePr>
        <p:xfrm>
          <a:off x="749880" y="1403280"/>
          <a:ext cx="10725480" cy="4415400"/>
        </p:xfrm>
        <a:graphic>
          <a:graphicData uri="http://schemas.openxmlformats.org/drawingml/2006/table">
            <a:tbl>
              <a:tblPr/>
              <a:tblGrid>
                <a:gridCol w="1500480"/>
                <a:gridCol w="9225360"/>
              </a:tblGrid>
              <a:tr h="347760">
                <a:tc>
                  <a:txBody>
                    <a:bodyPr lIns="90000" rIns="90000" anchor="ctr">
                      <a:noAutofit/>
                    </a:bodyPr>
                    <a:p>
                      <a:pPr algn="ctr">
                        <a:lnSpc>
                          <a:spcPct val="100000"/>
                        </a:lnSpc>
                      </a:pPr>
                      <a:r>
                        <a:rPr b="1" lang="en-PH" sz="1800" spc="-1" strike="noStrike">
                          <a:solidFill>
                            <a:srgbClr val="000000"/>
                          </a:solidFill>
                          <a:latin typeface="Lato"/>
                        </a:rPr>
                        <a:t>Sanhi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Bunga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4311000">
                <a:tc>
                  <a:txBody>
                    <a:bodyPr lIns="90000" rIns="90000" anchor="ctr">
                      <a:noAutofit/>
                    </a:bodyPr>
                    <a:p>
                      <a:pPr algn="ctr">
                        <a:lnSpc>
                          <a:spcPct val="100000"/>
                        </a:lnSpc>
                      </a:pPr>
                      <a:r>
                        <a:rPr b="1" lang="en-PH" sz="1800" spc="-1" strike="noStrike">
                          <a:solidFill>
                            <a:srgbClr val="000000"/>
                          </a:solidFill>
                          <a:latin typeface="Lato"/>
                        </a:rPr>
                        <a:t>Ang Pagsalakay</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ng mga Barbaro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Humina nang humina ang imperyo kaya naman ginawa itong oportunidad ng mga pangkat Teutonik upang sumalakay. Naging bukas sa mga barbaro ang mga lupaing sakop ng Rome. Ang mga Ostrogoth, Visigoth, Vandal, Frank, at Angle ay mga barbarong Aleman na sumakop sa malaking bahagi ng imperyo sa huling bahagi ng 300 CE. Sila ay nagalsa sa pamumuno ng mga Romano. Naganap ang labanan sa Adrianople sa Balkan Peninsula at dito natalo ang hukbo ng Rome, pati na rin ang emperador sa silangang imperyo. Isa ring suliranin sa imperyo ay ang pananakop ng mga Hun. Ang pangkat na ito ay nanggaling sa Gitnang Asya sa pamumuno ni Attila. Ang mga Hun ay sumugod sa silangan hanggang sa hilagang bahagi ng Gaul. Upang malabanan ang pangkat ng Hun, ang grupo ng mga Visigoth at mga Romano ay nagsanib puwersa noong 451 CE. Dahil sa mga kaguluhan, nagdulot ito ng pagkawasak at pagnanakaw sa imperyo. Labis ang pagkatakot ng mga tao. Nagpahina sa Hun ang pagkakaroon ng matinding kagutuman at pagkakaroon ng peste. </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9"/>
          <p:cNvSpPr/>
          <p:nvPr/>
        </p:nvSpPr>
        <p:spPr>
          <a:xfrm>
            <a:off x="-113040" y="532080"/>
            <a:ext cx="1053324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0"/>
          <p:cNvSpPr/>
          <p:nvPr/>
        </p:nvSpPr>
        <p:spPr>
          <a:xfrm>
            <a:off x="426960" y="568080"/>
            <a:ext cx="999324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200" spc="-1" strike="noStrike">
                <a:solidFill>
                  <a:srgbClr val="ffffff"/>
                </a:solidFill>
                <a:latin typeface="Montserrat Medium"/>
                <a:ea typeface="DejaVu Sans"/>
              </a:rPr>
              <a:t>Ang Paghina at Pagbagsak ng Imperyong Romano</a:t>
            </a:r>
            <a:endParaRPr b="0" lang="en-PH" sz="32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graphicFrame>
        <p:nvGraphicFramePr>
          <p:cNvPr id="157" name=""/>
          <p:cNvGraphicFramePr/>
          <p:nvPr/>
        </p:nvGraphicFramePr>
        <p:xfrm>
          <a:off x="749880" y="1403280"/>
          <a:ext cx="10725480" cy="3239640"/>
        </p:xfrm>
        <a:graphic>
          <a:graphicData uri="http://schemas.openxmlformats.org/drawingml/2006/table">
            <a:tbl>
              <a:tblPr/>
              <a:tblGrid>
                <a:gridCol w="1500480"/>
                <a:gridCol w="9225360"/>
              </a:tblGrid>
              <a:tr h="429120">
                <a:tc>
                  <a:txBody>
                    <a:bodyPr lIns="90000" rIns="90000" anchor="ctr">
                      <a:noAutofit/>
                    </a:bodyPr>
                    <a:p>
                      <a:pPr algn="ctr">
                        <a:lnSpc>
                          <a:spcPct val="100000"/>
                        </a:lnSpc>
                      </a:pPr>
                      <a:r>
                        <a:rPr b="1" lang="en-PH" sz="1800" spc="-1" strike="noStrike">
                          <a:solidFill>
                            <a:srgbClr val="000000"/>
                          </a:solidFill>
                          <a:latin typeface="Lato"/>
                        </a:rPr>
                        <a:t>Sanhi</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ctr">
                        <a:lnSpc>
                          <a:spcPct val="100000"/>
                        </a:lnSpc>
                      </a:pPr>
                      <a:r>
                        <a:rPr b="1" lang="en-PH" sz="1800" spc="-1" strike="noStrike">
                          <a:solidFill>
                            <a:srgbClr val="000000"/>
                          </a:solidFill>
                          <a:latin typeface="Lato"/>
                        </a:rPr>
                        <a:t>Bunga</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2810520">
                <a:tc>
                  <a:txBody>
                    <a:bodyPr lIns="90000" rIns="90000" anchor="ctr">
                      <a:noAutofit/>
                    </a:bodyPr>
                    <a:p>
                      <a:pPr algn="ctr">
                        <a:lnSpc>
                          <a:spcPct val="100000"/>
                        </a:lnSpc>
                      </a:pPr>
                      <a:r>
                        <a:rPr b="1" lang="en-PH" sz="1800" spc="-1" strike="noStrike">
                          <a:solidFill>
                            <a:srgbClr val="000000"/>
                          </a:solidFill>
                          <a:latin typeface="Lato"/>
                        </a:rPr>
                        <a:t>Ang Pagsalakay</a:t>
                      </a:r>
                      <a:endParaRPr b="0" lang="en-PH" sz="1800" spc="-1" strike="noStrike">
                        <a:solidFill>
                          <a:srgbClr val="000000"/>
                        </a:solidFill>
                        <a:latin typeface="Arial"/>
                      </a:endParaRPr>
                    </a:p>
                    <a:p>
                      <a:pPr algn="ctr">
                        <a:lnSpc>
                          <a:spcPct val="100000"/>
                        </a:lnSpc>
                      </a:pPr>
                      <a:r>
                        <a:rPr b="1" lang="en-PH" sz="1800" spc="-1" strike="noStrike">
                          <a:solidFill>
                            <a:srgbClr val="000000"/>
                          </a:solidFill>
                          <a:latin typeface="Lato"/>
                        </a:rPr>
                        <a:t>ng mga Barbaro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anchor="ctr">
                      <a:noAutofit/>
                    </a:bodyPr>
                    <a:p>
                      <a:pPr algn="just">
                        <a:lnSpc>
                          <a:spcPct val="100000"/>
                        </a:lnSpc>
                      </a:pPr>
                      <a:r>
                        <a:rPr b="0" lang="en-PH" sz="1800" spc="-1" strike="noStrike">
                          <a:solidFill>
                            <a:srgbClr val="000000"/>
                          </a:solidFill>
                          <a:latin typeface="Lato"/>
                        </a:rPr>
                        <a:t>Nang namatay si Attila noong 453 CE, bumalik muli sila sa Silangang Europa. Dulot ng pagkaalis ng mga Hun at pagkawasak ng Italy, naging pagkakataon ito sa tribong Aleman na angkinin ang pamamahala. Pinaghati-hatian, ninakawan, at sinalakay ng mga tribong Aleman ang Rome. Noong 455 CE, sinalakay at pinagnakawan ng mga Vandal ang Rome. Pinaghatian naman ng Goths at Franks ang Gaul noong 455 CE at inagaw ni Odoacer ang pamumuno sa Rome mula sa kamay ni Romulus Augustus at ipinahayag niya ang sarili bilang hari ng Italy noong 476 CE.</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1877</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2023-04-29T09:45:31Z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