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040" cy="684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8920" cy="2788920"/>
          </a:xfrm>
          <a:prstGeom prst="rect">
            <a:avLst/>
          </a:prstGeom>
          <a:ln w="0">
            <a:noFill/>
          </a:ln>
        </p:spPr>
      </p:pic>
      <p:sp>
        <p:nvSpPr>
          <p:cNvPr id="2" name="Rectangle 5"/>
          <p:cNvSpPr/>
          <p:nvPr/>
        </p:nvSpPr>
        <p:spPr>
          <a:xfrm>
            <a:off x="3487320" y="1475280"/>
            <a:ext cx="8694360" cy="3852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4360" cy="3740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040" cy="624960"/>
          </a:xfrm>
          <a:prstGeom prst="rect">
            <a:avLst/>
          </a:prstGeom>
          <a:ln w="0">
            <a:noFill/>
          </a:ln>
        </p:spPr>
      </p:pic>
      <p:sp>
        <p:nvSpPr>
          <p:cNvPr id="43" name="Rectangle 7"/>
          <p:cNvSpPr/>
          <p:nvPr/>
        </p:nvSpPr>
        <p:spPr>
          <a:xfrm>
            <a:off x="10868760" y="0"/>
            <a:ext cx="960480" cy="960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4560" cy="1024560"/>
          </a:xfrm>
          <a:prstGeom prst="rect">
            <a:avLst/>
          </a:prstGeom>
          <a:ln w="0">
            <a:noFill/>
          </a:ln>
        </p:spPr>
      </p:pic>
      <p:sp>
        <p:nvSpPr>
          <p:cNvPr id="45" name="TextBox 9"/>
          <p:cNvSpPr/>
          <p:nvPr/>
        </p:nvSpPr>
        <p:spPr>
          <a:xfrm>
            <a:off x="185400" y="6362280"/>
            <a:ext cx="468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2040" cy="624960"/>
          </a:xfrm>
          <a:prstGeom prst="rect">
            <a:avLst/>
          </a:prstGeom>
          <a:ln w="0">
            <a:noFill/>
          </a:ln>
        </p:spPr>
      </p:pic>
      <p:sp>
        <p:nvSpPr>
          <p:cNvPr id="86" name="Rectangle 7"/>
          <p:cNvSpPr/>
          <p:nvPr/>
        </p:nvSpPr>
        <p:spPr>
          <a:xfrm>
            <a:off x="10868760" y="0"/>
            <a:ext cx="960480" cy="960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4560" cy="1024560"/>
          </a:xfrm>
          <a:prstGeom prst="rect">
            <a:avLst/>
          </a:prstGeom>
          <a:ln w="0">
            <a:noFill/>
          </a:ln>
        </p:spPr>
      </p:pic>
      <p:sp>
        <p:nvSpPr>
          <p:cNvPr id="88" name="TextBox 9"/>
          <p:cNvSpPr/>
          <p:nvPr/>
        </p:nvSpPr>
        <p:spPr>
          <a:xfrm>
            <a:off x="185400" y="6362280"/>
            <a:ext cx="468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82040" cy="624960"/>
          </a:xfrm>
          <a:prstGeom prst="rect">
            <a:avLst/>
          </a:prstGeom>
          <a:ln w="0">
            <a:noFill/>
          </a:ln>
        </p:spPr>
      </p:pic>
      <p:sp>
        <p:nvSpPr>
          <p:cNvPr id="129" name="Rectangle 7"/>
          <p:cNvSpPr/>
          <p:nvPr/>
        </p:nvSpPr>
        <p:spPr>
          <a:xfrm>
            <a:off x="10868760" y="0"/>
            <a:ext cx="960480" cy="960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24560" cy="1024560"/>
          </a:xfrm>
          <a:prstGeom prst="rect">
            <a:avLst/>
          </a:prstGeom>
          <a:ln w="0">
            <a:noFill/>
          </a:ln>
        </p:spPr>
      </p:pic>
      <p:sp>
        <p:nvSpPr>
          <p:cNvPr id="131" name="TextBox 9"/>
          <p:cNvSpPr/>
          <p:nvPr/>
        </p:nvSpPr>
        <p:spPr>
          <a:xfrm>
            <a:off x="185400" y="6362280"/>
            <a:ext cx="468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1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606360" cy="337464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059360" y="2436840"/>
            <a:ext cx="748512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Ang Kaugnayan ng Lokasyon sa Paghubog ng Kasaysayan ng Bansa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236" name="PlaceHolder 2"/>
          <p:cNvSpPr>
            <a:spLocks noGrp="1"/>
          </p:cNvSpPr>
          <p:nvPr>
            <p:ph type="subTitle"/>
          </p:nvPr>
        </p:nvSpPr>
        <p:spPr>
          <a:xfrm>
            <a:off x="609480" y="1604520"/>
            <a:ext cx="10972080" cy="3976920"/>
          </a:xfrm>
          <a:prstGeom prst="rect">
            <a:avLst/>
          </a:prstGeom>
          <a:noFill/>
          <a:ln w="0">
            <a:noFill/>
          </a:ln>
        </p:spPr>
        <p:txBody>
          <a:bodyPr lIns="0" rIns="0" tIns="0" bIns="0" anchor="t">
            <a:noAutofit/>
          </a:bodyPr>
          <a:p>
            <a:pPr>
              <a:lnSpc>
                <a:spcPct val="100000"/>
              </a:lnSpc>
              <a:buNone/>
            </a:pPr>
            <a:r>
              <a:rPr b="0" lang="en-PH" sz="1800" spc="-1" strike="noStrike">
                <a:latin typeface="Lato"/>
              </a:rPr>
              <a:t>Magbigay ng </a:t>
            </a:r>
            <a:r>
              <a:rPr b="1" i="1" lang="en-PH" sz="1800" spc="-1" strike="noStrike">
                <a:latin typeface="Lato"/>
              </a:rPr>
              <a:t>advantages</a:t>
            </a:r>
            <a:r>
              <a:rPr b="0" lang="en-PH" sz="1800" spc="-1" strike="noStrike">
                <a:latin typeface="Lato"/>
              </a:rPr>
              <a:t> at </a:t>
            </a:r>
            <a:r>
              <a:rPr b="1" i="1" lang="en-PH" sz="1800" spc="-1" strike="noStrike">
                <a:latin typeface="Lato"/>
              </a:rPr>
              <a:t>disadvantages </a:t>
            </a:r>
            <a:r>
              <a:rPr b="0" lang="en-PH" sz="1800" spc="-1" strike="noStrike">
                <a:latin typeface="Lato"/>
              </a:rPr>
              <a:t>sa pagiging arkipelago ng bansang Pilipinas.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i="1" lang="en-PH" sz="1800" spc="-1" strike="noStrike">
                <a:latin typeface="Lato"/>
              </a:rPr>
              <a:t>Advantages</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i="1" lang="en-PH" sz="1800" spc="-1" strike="noStrike">
                <a:latin typeface="Lato"/>
              </a:rPr>
              <a:t>Disadvantages</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SUSI NG PAGWAWASTO</a:t>
            </a:r>
            <a:endParaRPr b="0" lang="en-PH" sz="3600" spc="-1" strike="noStrike">
              <a:latin typeface="Arial"/>
            </a:endParaRPr>
          </a:p>
        </p:txBody>
      </p:sp>
      <p:sp>
        <p:nvSpPr>
          <p:cNvPr id="238" name="PlaceHolder 2"/>
          <p:cNvSpPr>
            <a:spLocks noGrp="1"/>
          </p:cNvSpPr>
          <p:nvPr>
            <p:ph type="subTitle"/>
          </p:nvPr>
        </p:nvSpPr>
        <p:spPr>
          <a:xfrm>
            <a:off x="609480" y="1604520"/>
            <a:ext cx="10972080" cy="3976920"/>
          </a:xfrm>
          <a:prstGeom prst="rect">
            <a:avLst/>
          </a:prstGeom>
          <a:noFill/>
          <a:ln w="0">
            <a:noFill/>
          </a:ln>
        </p:spPr>
        <p:txBody>
          <a:bodyPr lIns="0" rIns="0" tIns="0" bIns="0" anchor="t">
            <a:noAutofit/>
          </a:bodyPr>
          <a:p>
            <a:pPr>
              <a:lnSpc>
                <a:spcPct val="100000"/>
              </a:lnSpc>
              <a:buNone/>
            </a:pPr>
            <a:r>
              <a:rPr b="0" lang="en-PH" sz="1800" spc="-1" strike="noStrike">
                <a:latin typeface="Lato"/>
              </a:rPr>
              <a:t>(Maaaring magkaiba-iba ang sagot ng mga mag-aaral.)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i="1" lang="en-PH" sz="1800" spc="-1" strike="noStrike">
                <a:latin typeface="Lato"/>
              </a:rPr>
              <a:t>Advantages </a:t>
            </a:r>
            <a:endParaRPr b="0" lang="en-PH" sz="1800" spc="-1" strike="noStrike">
              <a:latin typeface="Arial"/>
            </a:endParaRPr>
          </a:p>
          <a:p>
            <a:pPr>
              <a:lnSpc>
                <a:spcPct val="100000"/>
              </a:lnSpc>
              <a:buNone/>
            </a:pPr>
            <a:r>
              <a:rPr b="0" lang="en-PH" sz="1800" spc="-1" strike="noStrike">
                <a:latin typeface="Lato"/>
                <a:ea typeface="PingFang SC"/>
              </a:rPr>
              <a:t>- </a:t>
            </a:r>
            <a:r>
              <a:rPr b="0" lang="en-PH" sz="1500" spc="-1" strike="noStrike">
                <a:latin typeface="Lato"/>
                <a:ea typeface="AppleSystemUIFont"/>
              </a:rPr>
              <a:t>nakapagbibigay ito ng mga yamang-dagat</a:t>
            </a:r>
            <a:endParaRPr b="0" lang="en-PH" sz="1500" spc="-1" strike="noStrike">
              <a:latin typeface="Arial"/>
            </a:endParaRPr>
          </a:p>
          <a:p>
            <a:pPr>
              <a:lnSpc>
                <a:spcPct val="100000"/>
              </a:lnSpc>
              <a:buNone/>
            </a:pPr>
            <a:r>
              <a:rPr b="0" lang="en-PH" sz="1800" spc="-1" strike="noStrike">
                <a:latin typeface="Lato"/>
                <a:ea typeface="PingFang SC"/>
              </a:rPr>
              <a:t>- </a:t>
            </a:r>
            <a:r>
              <a:rPr b="0" lang="en-PH" sz="1500" spc="-1" strike="noStrike">
                <a:latin typeface="Lato"/>
                <a:ea typeface="AppleSystemUIFont"/>
              </a:rPr>
              <a:t>nagsisilbi itong terminal ng ilang biyahe o rutang panghimpapawid</a:t>
            </a:r>
            <a:endParaRPr b="0" lang="en-PH" sz="1500" spc="-1" strike="noStrike">
              <a:latin typeface="Arial"/>
            </a:endParaRPr>
          </a:p>
          <a:p>
            <a:pPr>
              <a:lnSpc>
                <a:spcPct val="100000"/>
              </a:lnSpc>
              <a:buNone/>
            </a:pPr>
            <a:endParaRPr b="0" lang="en-PH" sz="1500" spc="-1" strike="noStrike">
              <a:latin typeface="Arial"/>
            </a:endParaRPr>
          </a:p>
          <a:p>
            <a:pPr>
              <a:lnSpc>
                <a:spcPct val="100000"/>
              </a:lnSpc>
              <a:buNone/>
            </a:pPr>
            <a:r>
              <a:rPr b="1" i="1" lang="en-PH" sz="1800" spc="-1" strike="noStrike">
                <a:latin typeface="Lato"/>
                <a:ea typeface="AppleSystemUIFont"/>
              </a:rPr>
              <a:t>Disadvantages</a:t>
            </a:r>
            <a:endParaRPr b="0" lang="en-PH" sz="1800" spc="-1" strike="noStrike">
              <a:latin typeface="Arial"/>
            </a:endParaRPr>
          </a:p>
          <a:p>
            <a:pPr algn="just">
              <a:lnSpc>
                <a:spcPct val="100000"/>
              </a:lnSpc>
              <a:buNone/>
            </a:pPr>
            <a:r>
              <a:rPr b="0" lang="en-PH" sz="1800" spc="-1" strike="noStrike">
                <a:latin typeface="Lato"/>
                <a:ea typeface="PingFang SC"/>
              </a:rPr>
              <a:t>- </a:t>
            </a:r>
            <a:r>
              <a:rPr b="0" lang="en-PH" sz="1600" spc="-1" strike="noStrike">
                <a:latin typeface="Lato"/>
                <a:ea typeface="AppleSystemUIFont"/>
              </a:rPr>
              <a:t>Hindi nababantayan ang pagpasok ng mga ilegal na produkto sa lahat ng daungan o pantalan sa bansa katulad ng </a:t>
            </a:r>
            <a:r>
              <a:rPr b="0" i="1" lang="en-PH" sz="1600" spc="-1" strike="noStrike">
                <a:latin typeface="Lato"/>
                <a:ea typeface="AppleSystemUIFont"/>
              </a:rPr>
              <a:t>smuggled goods</a:t>
            </a:r>
            <a:r>
              <a:rPr b="0" lang="en-PH" sz="1600" spc="-1" strike="noStrike">
                <a:latin typeface="Lato"/>
                <a:ea typeface="AppleSystemUIFont"/>
              </a:rPr>
              <a:t>.</a:t>
            </a:r>
            <a:endParaRPr b="0" lang="en-PH" sz="1600" spc="-1" strike="noStrike">
              <a:latin typeface="Arial"/>
            </a:endParaRPr>
          </a:p>
          <a:p>
            <a:pPr algn="just">
              <a:lnSpc>
                <a:spcPct val="100000"/>
              </a:lnSpc>
              <a:buNone/>
            </a:pPr>
            <a:r>
              <a:rPr b="0" lang="en-PH" sz="1800" spc="-1" strike="noStrike">
                <a:latin typeface="Lato"/>
                <a:ea typeface="PingFang SC"/>
              </a:rPr>
              <a:t>- </a:t>
            </a:r>
            <a:r>
              <a:rPr b="0" lang="en-PH" sz="1600" spc="-1" strike="noStrike">
                <a:latin typeface="Lato"/>
                <a:ea typeface="AppleSystemUIFont"/>
              </a:rPr>
              <a:t>Matatagpuan ang Pilipinas sa bahagi ng Pacific Ocean kung saan nabubuo ang pinakamalalakas na bagyo sa mundo tulad ng Ondoy at Yolanda.</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105480" y="165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Ang Kaugnayan ng Lokasyon sa Paghubog ng Kasaysayan ng Bansa</a:t>
            </a:r>
            <a:endParaRPr b="0" lang="en-PH" sz="3200" spc="-1" strike="noStrike">
              <a:latin typeface="Arial"/>
            </a:endParaRPr>
          </a:p>
        </p:txBody>
      </p:sp>
      <p:sp>
        <p:nvSpPr>
          <p:cNvPr id="212" name="PlaceHolder 2"/>
          <p:cNvSpPr>
            <a:spLocks noGrp="1"/>
          </p:cNvSpPr>
          <p:nvPr>
            <p:ph type="subTitle"/>
          </p:nvPr>
        </p:nvSpPr>
        <p:spPr>
          <a:xfrm>
            <a:off x="609480" y="1404000"/>
            <a:ext cx="10971720" cy="3059640"/>
          </a:xfrm>
          <a:prstGeom prst="rect">
            <a:avLst/>
          </a:prstGeom>
          <a:gradFill rotWithShape="0">
            <a:gsLst>
              <a:gs pos="0">
                <a:srgbClr val="fff5ce"/>
              </a:gs>
              <a:gs pos="100000">
                <a:srgbClr val="b4c7dc"/>
              </a:gs>
            </a:gsLst>
            <a:path path="rect">
              <a:fillToRect l="50000" t="50000" r="50000" b="50000"/>
            </a:path>
          </a:gradFill>
          <a:ln w="0">
            <a:noFill/>
          </a:ln>
        </p:spPr>
        <p:txBody>
          <a:bodyPr lIns="0" rIns="0" tIns="0" bIns="0" anchor="ctr">
            <a:noAutofit/>
          </a:bodyPr>
          <a:p>
            <a:pPr algn="just">
              <a:lnSpc>
                <a:spcPct val="100000"/>
              </a:lnSpc>
              <a:buNone/>
            </a:pPr>
            <a:r>
              <a:rPr b="0" lang="en-PH" sz="2800" spc="-1" strike="noStrike">
                <a:latin typeface="Lato"/>
              </a:rPr>
              <a:t>	</a:t>
            </a:r>
            <a:r>
              <a:rPr b="0" lang="en-PH" sz="2800" spc="-1" strike="noStrike">
                <a:latin typeface="Lato"/>
              </a:rPr>
              <a:t>Noon pa man, mahalaga na ang papel na ginagampanan ng lokasyon ng Pilipinas sa paghubog ng kasaysayan nito. Ang lokasyon ng Pilipinas sa mundo ay katatagpuan ng mga saganang yamang likas, maipagmamalaking anyong lupa at anyong tubig, mainam na panahon at klima, at malawak na baybayin at daungan. Ang mga ito marahil ang umakit sa mga dayuhang mangangalakal, migrante, turista, at mananakop.</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105480" y="165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Ang Kaugnayan ng Lokasyon sa Paghubog ng Kasaysayan ng Bansa</a:t>
            </a:r>
            <a:endParaRPr b="0" lang="en-PH" sz="3200" spc="-1" strike="noStrike">
              <a:latin typeface="Arial"/>
            </a:endParaRPr>
          </a:p>
        </p:txBody>
      </p:sp>
      <p:sp>
        <p:nvSpPr>
          <p:cNvPr id="214" name="PlaceHolder 2"/>
          <p:cNvSpPr>
            <a:spLocks noGrp="1"/>
          </p:cNvSpPr>
          <p:nvPr>
            <p:ph type="subTitle"/>
          </p:nvPr>
        </p:nvSpPr>
        <p:spPr>
          <a:xfrm>
            <a:off x="180000" y="1260000"/>
            <a:ext cx="7739640" cy="1799640"/>
          </a:xfrm>
          <a:prstGeom prst="rect">
            <a:avLst/>
          </a:prstGeom>
          <a:gradFill rotWithShape="0">
            <a:gsLst>
              <a:gs pos="0">
                <a:srgbClr val="fff5ce"/>
              </a:gs>
              <a:gs pos="100000">
                <a:srgbClr val="b4c7dc"/>
              </a:gs>
            </a:gsLst>
            <a:path path="rect">
              <a:fillToRect l="50000" t="50000" r="50000" b="50000"/>
            </a:path>
          </a:gradFill>
          <a:ln w="0">
            <a:noFill/>
          </a:ln>
        </p:spPr>
        <p:txBody>
          <a:bodyPr lIns="0" rIns="0" tIns="0" bIns="0" anchor="ctr">
            <a:noAutofit/>
          </a:bodyPr>
          <a:p>
            <a:pPr algn="just">
              <a:lnSpc>
                <a:spcPct val="100000"/>
              </a:lnSpc>
              <a:buNone/>
            </a:pPr>
            <a:r>
              <a:rPr b="0" lang="en-PH" sz="1600" spc="-1" strike="noStrike">
                <a:latin typeface="Lato"/>
              </a:rPr>
              <a:t>	</a:t>
            </a:r>
            <a:r>
              <a:rPr b="0" lang="en-PH" sz="1600" spc="-1" strike="noStrike">
                <a:latin typeface="Lato"/>
              </a:rPr>
              <a:t>Noon pa man, mahalaga na ang papel na ginagampanan ng lokasyon ng Pilipinas sa paghubog ng kasaysayan nito. Ang lokasyon ng Pilipinas sa mundo ay katatagpuan ng mga saganang yamang likas, maipagmamalaking anyong lupa at anyong tubig, mainam na panahon at klima, at malawak na baybayin at daungan. Ang mga ito marahil ang umakit sa mga dayuhang mangangalakal, migrante, turista, at mananakop.</a:t>
            </a:r>
            <a:endParaRPr b="0" lang="en-PH" sz="1600" spc="-1" strike="noStrike">
              <a:latin typeface="Arial"/>
            </a:endParaRPr>
          </a:p>
        </p:txBody>
      </p:sp>
      <p:pic>
        <p:nvPicPr>
          <p:cNvPr id="215" name="" descr=""/>
          <p:cNvPicPr/>
          <p:nvPr/>
        </p:nvPicPr>
        <p:blipFill>
          <a:blip r:embed="rId1"/>
          <a:stretch/>
        </p:blipFill>
        <p:spPr>
          <a:xfrm>
            <a:off x="8934840" y="900000"/>
            <a:ext cx="1684800" cy="2234160"/>
          </a:xfrm>
          <a:prstGeom prst="rect">
            <a:avLst/>
          </a:prstGeom>
          <a:ln w="0">
            <a:noFill/>
          </a:ln>
        </p:spPr>
      </p:pic>
      <p:sp>
        <p:nvSpPr>
          <p:cNvPr id="216" name="PlaceHolder 3"/>
          <p:cNvSpPr/>
          <p:nvPr/>
        </p:nvSpPr>
        <p:spPr>
          <a:xfrm>
            <a:off x="5040000" y="3600000"/>
            <a:ext cx="6839640" cy="2339640"/>
          </a:xfrm>
          <a:prstGeom prst="rect">
            <a:avLst/>
          </a:prstGeom>
          <a:gradFill rotWithShape="0">
            <a:gsLst>
              <a:gs pos="0">
                <a:srgbClr val="fff5ce"/>
              </a:gs>
              <a:gs pos="100000">
                <a:srgbClr val="b4c7dc"/>
              </a:gs>
            </a:gsLst>
            <a:path path="rect">
              <a:fillToRect l="50000" t="50000" r="50000" b="50000"/>
            </a:path>
          </a:gradFill>
          <a:ln w="0">
            <a:noFill/>
          </a:ln>
        </p:spPr>
        <p:style>
          <a:lnRef idx="0"/>
          <a:fillRef idx="0"/>
          <a:effectRef idx="0"/>
          <a:fontRef idx="minor"/>
        </p:style>
        <p:txBody>
          <a:bodyPr lIns="0" rIns="0" tIns="0" bIns="0" anchor="ctr">
            <a:noAutofit/>
          </a:bodyPr>
          <a:p>
            <a:pPr algn="just">
              <a:lnSpc>
                <a:spcPct val="100000"/>
              </a:lnSpc>
              <a:buNone/>
            </a:pPr>
            <a:r>
              <a:rPr b="0" lang="en-PH" sz="1600" spc="-1" strike="noStrike">
                <a:latin typeface="Lato"/>
              </a:rPr>
              <a:t>	</a:t>
            </a:r>
            <a:r>
              <a:rPr b="0" lang="en-PH" sz="1600" spc="-1" strike="noStrike">
                <a:latin typeface="Lato"/>
              </a:rPr>
              <a:t>Batay rin sa ilang tala ng kasaysayan ng mga sinaunang kabihasnang Asyano, ang ilan sa mga sinaunang Pilipino ay nagkaroon na ng pakikipag-ugnayan at pakikipagkalakalan sa mga karatig-bansa nito noon pa man. Makikita ito sa mga impluwensiya sa kultura at paniniwala na namana natin mula sa mga Tsino, Arabe, Hapones, at Indian. Ang mga Muslim na misyonero, iskolar, at mangangalakal ay nakarating din sa bansa at ilan sa kanila ay nagtatag ng mga pamayanang Muslim at pamahalaang Sultanato. Sinimulan din nila ang pagpapakalat ng relihiyong Islam sa ilang mga pulo sa bansa.</a:t>
            </a:r>
            <a:endParaRPr b="0" lang="en-PH" sz="1600" spc="-1" strike="noStrike">
              <a:latin typeface="Arial"/>
            </a:endParaRPr>
          </a:p>
        </p:txBody>
      </p:sp>
      <p:pic>
        <p:nvPicPr>
          <p:cNvPr id="217" name="" descr=""/>
          <p:cNvPicPr/>
          <p:nvPr/>
        </p:nvPicPr>
        <p:blipFill>
          <a:blip r:embed="rId2"/>
          <a:stretch/>
        </p:blipFill>
        <p:spPr>
          <a:xfrm>
            <a:off x="459000" y="3600000"/>
            <a:ext cx="2240640" cy="1883880"/>
          </a:xfrm>
          <a:prstGeom prst="rect">
            <a:avLst/>
          </a:prstGeom>
          <a:ln w="0">
            <a:noFill/>
          </a:ln>
        </p:spPr>
      </p:pic>
      <p:pic>
        <p:nvPicPr>
          <p:cNvPr id="218" name="" descr=""/>
          <p:cNvPicPr/>
          <p:nvPr/>
        </p:nvPicPr>
        <p:blipFill>
          <a:blip r:embed="rId3"/>
          <a:stretch/>
        </p:blipFill>
        <p:spPr>
          <a:xfrm>
            <a:off x="3063600" y="3600000"/>
            <a:ext cx="1616040" cy="1917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105480" y="165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Ang Kaugnayan ng Lokasyon sa Paghubog ng Kasaysayan ng Bansa</a:t>
            </a:r>
            <a:endParaRPr b="0" lang="en-PH" sz="3200" spc="-1" strike="noStrike">
              <a:latin typeface="Arial"/>
            </a:endParaRPr>
          </a:p>
        </p:txBody>
      </p:sp>
      <p:sp>
        <p:nvSpPr>
          <p:cNvPr id="220" name="PlaceHolder 8"/>
          <p:cNvSpPr/>
          <p:nvPr/>
        </p:nvSpPr>
        <p:spPr>
          <a:xfrm>
            <a:off x="1260000" y="3600000"/>
            <a:ext cx="9719640" cy="2339640"/>
          </a:xfrm>
          <a:prstGeom prst="rect">
            <a:avLst/>
          </a:prstGeom>
          <a:gradFill rotWithShape="0">
            <a:gsLst>
              <a:gs pos="0">
                <a:srgbClr val="fff5ce"/>
              </a:gs>
              <a:gs pos="100000">
                <a:srgbClr val="b4c7dc"/>
              </a:gs>
            </a:gsLst>
            <a:path path="rect">
              <a:fillToRect l="50000" t="50000" r="50000" b="50000"/>
            </a:path>
          </a:gradFill>
          <a:ln w="0">
            <a:noFill/>
          </a:ln>
        </p:spPr>
        <p:style>
          <a:lnRef idx="0"/>
          <a:fillRef idx="0"/>
          <a:effectRef idx="0"/>
          <a:fontRef idx="minor"/>
        </p:style>
        <p:txBody>
          <a:bodyPr lIns="0" rIns="0" tIns="0" bIns="0" anchor="ctr">
            <a:noAutofit/>
          </a:bodyPr>
          <a:p>
            <a:pPr algn="just">
              <a:lnSpc>
                <a:spcPct val="100000"/>
              </a:lnSpc>
              <a:buNone/>
            </a:pPr>
            <a:r>
              <a:rPr b="0" lang="en-PH" sz="1600" spc="-1" strike="noStrike">
                <a:latin typeface="Lato"/>
              </a:rPr>
              <a:t>	</a:t>
            </a:r>
            <a:r>
              <a:rPr b="0" lang="en-PH" sz="1600" spc="-1" strike="noStrike">
                <a:latin typeface="Lato"/>
              </a:rPr>
              <a:t>Hindi man narating noon ng marami sa mga sinaunang Pilipino ang mga tanyag na sinaunang lipunang Asyano, nakarating naman sa atin ang mga impluwensiya nila. Ito ay dahil nagsilbing sentro ng palitan ng kalakal ang ilan sa mga daungan ng bansa tulad ng Cebu, Pampanga, Zamboanga, Sulu, Mindoro, at Maynila. Ang iba namang impluwensiya ay dinala at ipinakilala sa atin ng ilang mga pangkat ng mangangalakal at misyonero mula sa Kanluran, Silangan, at Timog-silangang Asya. Ilan sa mga halimbawa nito ay ang mga produkto mula sa China tulad ng jade, salamin, at porselana. Dinala naman ng mga Arabeng Muslim na iskolar at mangangalakal ang relihiyong Islam, tapete o telang inilalagay sa mesa, at mga kagamitang yari sa bronse. Sa kasalukuyan, nagpapatuloy pa rin ang ating pakikipagpalitan ng kalakal, kaisipan, at kalinangan sa mga bansang ito.</a:t>
            </a:r>
            <a:endParaRPr b="0" lang="en-PH" sz="1600" spc="-1" strike="noStrike">
              <a:latin typeface="Arial"/>
            </a:endParaRPr>
          </a:p>
        </p:txBody>
      </p:sp>
      <p:pic>
        <p:nvPicPr>
          <p:cNvPr id="221" name="" descr=""/>
          <p:cNvPicPr/>
          <p:nvPr/>
        </p:nvPicPr>
        <p:blipFill>
          <a:blip r:embed="rId1"/>
          <a:stretch/>
        </p:blipFill>
        <p:spPr>
          <a:xfrm>
            <a:off x="3600000" y="1193040"/>
            <a:ext cx="1979640" cy="2244240"/>
          </a:xfrm>
          <a:prstGeom prst="rect">
            <a:avLst/>
          </a:prstGeom>
          <a:ln w="0">
            <a:noFill/>
          </a:ln>
        </p:spPr>
      </p:pic>
      <p:pic>
        <p:nvPicPr>
          <p:cNvPr id="222" name="" descr=""/>
          <p:cNvPicPr/>
          <p:nvPr/>
        </p:nvPicPr>
        <p:blipFill>
          <a:blip r:embed="rId2"/>
          <a:stretch/>
        </p:blipFill>
        <p:spPr>
          <a:xfrm>
            <a:off x="6120000" y="1080000"/>
            <a:ext cx="2519640" cy="2231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105480" y="165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Ang Kaugnayan ng Lokasyon sa Paghubog ng Kasaysayan ng Bansa</a:t>
            </a:r>
            <a:endParaRPr b="0" lang="en-PH" sz="3200" spc="-1" strike="noStrike">
              <a:latin typeface="Arial"/>
            </a:endParaRPr>
          </a:p>
        </p:txBody>
      </p:sp>
      <p:sp>
        <p:nvSpPr>
          <p:cNvPr id="224" name="PlaceHolder 9"/>
          <p:cNvSpPr/>
          <p:nvPr/>
        </p:nvSpPr>
        <p:spPr>
          <a:xfrm>
            <a:off x="720000" y="1440000"/>
            <a:ext cx="10619640" cy="4679640"/>
          </a:xfrm>
          <a:prstGeom prst="rect">
            <a:avLst/>
          </a:prstGeom>
          <a:gradFill rotWithShape="0">
            <a:gsLst>
              <a:gs pos="0">
                <a:srgbClr val="fff5ce"/>
              </a:gs>
              <a:gs pos="100000">
                <a:srgbClr val="b4c7dc"/>
              </a:gs>
            </a:gsLst>
            <a:path path="rect">
              <a:fillToRect l="50000" t="50000" r="50000" b="50000"/>
            </a:path>
          </a:gradFill>
          <a:ln w="0">
            <a:noFill/>
          </a:ln>
        </p:spPr>
        <p:style>
          <a:lnRef idx="0"/>
          <a:fillRef idx="0"/>
          <a:effectRef idx="0"/>
          <a:fontRef idx="minor"/>
        </p:style>
        <p:txBody>
          <a:bodyPr lIns="0" rIns="0" tIns="0" bIns="0" anchor="ctr">
            <a:noAutofit/>
          </a:bodyPr>
          <a:p>
            <a:pPr algn="just">
              <a:lnSpc>
                <a:spcPct val="100000"/>
              </a:lnSpc>
              <a:buNone/>
            </a:pPr>
            <a:r>
              <a:rPr b="0" lang="en-PH" sz="1600" spc="-1" strike="noStrike">
                <a:latin typeface="Lato"/>
              </a:rPr>
              <a:t>	</a:t>
            </a:r>
            <a:r>
              <a:rPr b="0" lang="en-PH" sz="1600" spc="-1" strike="noStrike">
                <a:latin typeface="Lato"/>
              </a:rPr>
              <a:t>Noong ika-16 siglo, naglayag sa mga karagatan ang mga Espanyol upang tumuklas ng bagong ruta, mula kanluran patungong silangang bahagi ng mundo, patungo sa pulo ng pampalasa: ang Moluccas sa Timog-silangang Asya. Ang kanilang paglalayag ay may layunin din na makahanap ng mga bagong lupain, makamit ang karangalan para sa sarili at bansa, at maipakalat ang relihiyong Kristiyanismo. Sa kanilang paglalayag sa mahabang panahon ay napadpad sila sa ilang mga pulo sa Pilipinas. Naakit sila sa kagandahan ng lokasyon at sa likas na yaman nito. Hindi nagtagal ay sunod-sunod na dumating ang iba pang ekspedisyon gamit ang panibago at mas maikling ruta na kanilang natuklasan. Sa loob ng mahigit 300 taon, naranasan ng Pilipinas ang napakahaba at masalimuot na kasaysayan at pananakop sa ilalim ng bansang Espanya.</a:t>
            </a:r>
            <a:endParaRPr b="0" lang="en-PH" sz="1600" spc="-1" strike="noStrike">
              <a:latin typeface="Arial"/>
            </a:endParaRPr>
          </a:p>
          <a:p>
            <a:pPr algn="just">
              <a:lnSpc>
                <a:spcPct val="100000"/>
              </a:lnSpc>
              <a:buNone/>
            </a:pPr>
            <a:endParaRPr b="0" lang="en-PH" sz="1600" spc="-1" strike="noStrike">
              <a:latin typeface="Arial"/>
            </a:endParaRPr>
          </a:p>
          <a:p>
            <a:pPr algn="just">
              <a:lnSpc>
                <a:spcPct val="100000"/>
              </a:lnSpc>
              <a:buNone/>
            </a:pPr>
            <a:r>
              <a:rPr b="0" lang="en-PH" sz="1600" spc="-1" strike="noStrike">
                <a:latin typeface="Lato"/>
                <a:ea typeface="Ð&gt;vëþ"/>
              </a:rPr>
              <a:t>	</a:t>
            </a:r>
            <a:r>
              <a:rPr b="0" lang="en-PH" sz="1600" spc="-1" strike="noStrike">
                <a:latin typeface="Lato"/>
                <a:ea typeface="Ð&gt;vëþ"/>
              </a:rPr>
              <a:t>Dahil nakaharap sa Pacific Ocean at nagsisilbing bansang hangganan ng China sa South China Sea, ang Pilipinas ay ipinalalagay na nasa estratehikong lokasyon. Matatandaan na sinakop din ng Estados Unidos ang Pilipinas at nagtayo ng base militar noon. Kaakibat pa ng lokasyon nito sa mundo ay ang mahabang baybayin, malawak na daungan, at masaganang likas na yaman. Ito marahil ang nagbunsod sa ibang bansa na sakupin ito. Naipit at nasangkot pa nga ang bansa sa awayan ng Japan at Estados Unidos noong Ikalawang Digmaang Pandaigdig. Maituturing ang pangyayaring ito na isa sa pinakamadilim na bahagi ng ating kasaysayan.</a:t>
            </a:r>
            <a:endParaRPr b="0" lang="en-PH" sz="1600" spc="-1" strike="noStrike">
              <a:latin typeface="Arial"/>
            </a:endParaRPr>
          </a:p>
          <a:p>
            <a:pPr algn="just">
              <a:lnSpc>
                <a:spcPct val="100000"/>
              </a:lnSpc>
              <a:buNone/>
            </a:pPr>
            <a:endParaRPr b="0" lang="en-PH" sz="1600" spc="-1" strike="noStrike">
              <a:latin typeface="Arial"/>
            </a:endParaRPr>
          </a:p>
          <a:p>
            <a:pPr algn="just">
              <a:lnSpc>
                <a:spcPct val="100000"/>
              </a:lnSpc>
              <a:buNone/>
            </a:pPr>
            <a:r>
              <a:rPr b="0" lang="en-PH" sz="1600" spc="-1" strike="noStrike">
                <a:latin typeface="Lato"/>
                <a:ea typeface="Ð&gt;vëþ"/>
              </a:rPr>
              <a:t>	</a:t>
            </a:r>
            <a:r>
              <a:rPr b="0" lang="en-PH" sz="1600" spc="-1" strike="noStrike">
                <a:latin typeface="Lato"/>
                <a:ea typeface="Ð&gt;vëþ"/>
              </a:rPr>
              <a:t>Dumaan man tayo sa mahaba at masalimuot na kasaysayan, unti-unti rin namang umusbong ang sariling pagkakakilanlan nating mga Pilipino. Patuloy na hinuhubog ng ating lokasyon sa mundo ang ating kasaysayan, kalinangan, at pagkakakilanlang kultural.</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105480" y="165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Ang Kaugnayan ng Lokasyon sa Paghubog ng Kasaysayan ng Bansa</a:t>
            </a:r>
            <a:endParaRPr b="0" lang="en-PH" sz="3200" spc="-1" strike="noStrike">
              <a:latin typeface="Arial"/>
            </a:endParaRPr>
          </a:p>
        </p:txBody>
      </p:sp>
      <p:sp>
        <p:nvSpPr>
          <p:cNvPr id="226" name="PlaceHolder 11"/>
          <p:cNvSpPr/>
          <p:nvPr/>
        </p:nvSpPr>
        <p:spPr>
          <a:xfrm>
            <a:off x="360000" y="1296000"/>
            <a:ext cx="11339640" cy="2483640"/>
          </a:xfrm>
          <a:prstGeom prst="rect">
            <a:avLst/>
          </a:prstGeom>
          <a:gradFill rotWithShape="0">
            <a:gsLst>
              <a:gs pos="0">
                <a:srgbClr val="fff5ce"/>
              </a:gs>
              <a:gs pos="100000">
                <a:srgbClr val="b4c7dc"/>
              </a:gs>
            </a:gsLst>
            <a:path path="rect">
              <a:fillToRect l="50000" t="50000" r="50000" b="50000"/>
            </a:path>
          </a:gradFill>
          <a:ln w="0">
            <a:noFill/>
          </a:ln>
        </p:spPr>
        <p:style>
          <a:lnRef idx="0"/>
          <a:fillRef idx="0"/>
          <a:effectRef idx="0"/>
          <a:fontRef idx="minor"/>
        </p:style>
        <p:txBody>
          <a:bodyPr lIns="0" rIns="0" tIns="0" bIns="0" anchor="t">
            <a:noAutofit/>
          </a:bodyPr>
          <a:p>
            <a:pPr>
              <a:lnSpc>
                <a:spcPct val="100000"/>
              </a:lnSpc>
              <a:buNone/>
            </a:pPr>
            <a:r>
              <a:rPr b="1" i="1" lang="en-PH" sz="1500" spc="-1" strike="noStrike">
                <a:latin typeface="Lato"/>
              </a:rPr>
              <a:t>Ang Pilipinas Bilang Isang Bansang Arkipelago</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Ang lokasyon ng Pilipinas bilang isang bansang arkipelago ay mayroong mabuti at masamang epekto sa buhay, ari-arian, kabuhayan, at pag-unlad ng mga Pilipino. Ang pagkakaroon ng insular na lokasyon ng Pilipinas ay mainam sapagkat:</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nakapagbibigay ito ng mga yamang-dagat;</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nakapagbibigay ang mga ito ng kabuhayan sa mga nakatira sa baybaying-dagat;</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nagsisilbi rin itong daungan o port of call ng ilang mga bansa;</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nagsisilbi itong terminal ng ilang biyahe o rutang panghimpapawid;</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nagsisilbi itong tagpuan ng iba’t ibang kultura sa rehiyong Asya-Pasipiko;</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estratehiko ang lokasyon nito sa mapa kaya nagiging sentro ng pamamahagi ng mga produkto at serbisyo ng iba’t ibang bansa; at</a:t>
            </a:r>
            <a:endParaRPr b="0" lang="en-PH" sz="1500" spc="-1" strike="noStrike">
              <a:latin typeface="Arial"/>
            </a:endParaRPr>
          </a:p>
          <a:p>
            <a:pPr>
              <a:lnSpc>
                <a:spcPct val="100000"/>
              </a:lnSpc>
              <a:buNone/>
            </a:pPr>
            <a:r>
              <a:rPr b="0" lang="en-PH" sz="1500" spc="-1" strike="noStrike">
                <a:latin typeface="Lato"/>
                <a:ea typeface="AppleSystemUIFont"/>
              </a:rPr>
              <a:t>• </a:t>
            </a:r>
            <a:r>
              <a:rPr b="0" lang="en-PH" sz="1500" spc="-1" strike="noStrike">
                <a:latin typeface="Lato"/>
                <a:ea typeface="AppleSystemUIFont"/>
              </a:rPr>
              <a:t>hindi ito nakadugtong sa kalupaan ng mainland Asia kaya hindi nito pinoproblema ang tunggalian ng mga hangganang lupa o border conflict.</a:t>
            </a:r>
            <a:endParaRPr b="0" lang="en-PH" sz="1500" spc="-1" strike="noStrike">
              <a:latin typeface="Arial"/>
            </a:endParaRPr>
          </a:p>
        </p:txBody>
      </p:sp>
      <p:pic>
        <p:nvPicPr>
          <p:cNvPr id="227" name="" descr=""/>
          <p:cNvPicPr/>
          <p:nvPr/>
        </p:nvPicPr>
        <p:blipFill>
          <a:blip r:embed="rId1"/>
          <a:stretch/>
        </p:blipFill>
        <p:spPr>
          <a:xfrm>
            <a:off x="3132000" y="3888000"/>
            <a:ext cx="5759640" cy="22842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 descr=""/>
          <p:cNvPicPr/>
          <p:nvPr/>
        </p:nvPicPr>
        <p:blipFill>
          <a:blip r:embed="rId1"/>
          <a:stretch/>
        </p:blipFill>
        <p:spPr>
          <a:xfrm>
            <a:off x="3800160" y="344880"/>
            <a:ext cx="4515480" cy="5630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105480" y="165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Ang Kaugnayan ng Lokasyon sa Paghubog ng Kasaysayan ng Bansa</a:t>
            </a:r>
            <a:endParaRPr b="0" lang="en-PH" sz="3200" spc="-1" strike="noStrike">
              <a:latin typeface="Arial"/>
            </a:endParaRPr>
          </a:p>
        </p:txBody>
      </p:sp>
      <p:sp>
        <p:nvSpPr>
          <p:cNvPr id="230" name="PlaceHolder 13"/>
          <p:cNvSpPr/>
          <p:nvPr/>
        </p:nvSpPr>
        <p:spPr>
          <a:xfrm>
            <a:off x="360000" y="1656000"/>
            <a:ext cx="6479640" cy="3743640"/>
          </a:xfrm>
          <a:prstGeom prst="rect">
            <a:avLst/>
          </a:prstGeom>
          <a:gradFill rotWithShape="0">
            <a:gsLst>
              <a:gs pos="0">
                <a:srgbClr val="fff5ce"/>
              </a:gs>
              <a:gs pos="100000">
                <a:srgbClr val="b4c7dc"/>
              </a:gs>
            </a:gsLst>
            <a:path path="rect">
              <a:fillToRect l="50000" t="50000" r="50000" b="50000"/>
            </a:path>
          </a:gradFill>
          <a:ln w="0">
            <a:noFill/>
          </a:ln>
        </p:spPr>
        <p:style>
          <a:lnRef idx="0"/>
          <a:fillRef idx="0"/>
          <a:effectRef idx="0"/>
          <a:fontRef idx="minor"/>
        </p:style>
        <p:txBody>
          <a:bodyPr lIns="0" rIns="0" tIns="0" bIns="0" anchor="t">
            <a:noAutofit/>
          </a:bodyPr>
          <a:p>
            <a:pPr algn="just">
              <a:lnSpc>
                <a:spcPct val="100000"/>
              </a:lnSpc>
              <a:buNone/>
            </a:pPr>
            <a:r>
              <a:rPr b="0" lang="en-PH" sz="1600" spc="-1" strike="noStrike">
                <a:latin typeface="Lato"/>
                <a:ea typeface="AppleSystemUIFont"/>
              </a:rPr>
              <a:t>	</a:t>
            </a:r>
            <a:r>
              <a:rPr b="0" lang="en-PH" sz="1600" spc="-1" strike="noStrike">
                <a:latin typeface="Lato"/>
                <a:ea typeface="AppleSystemUIFont"/>
              </a:rPr>
              <a:t>Mayroon din namang hindi mabuting dulot ang lokasyon ng Pilipinas. Narito ang ilan sa mga ito:</a:t>
            </a:r>
            <a:endParaRPr b="0" lang="en-PH" sz="1600" spc="-1" strike="noStrike">
              <a:latin typeface="Arial"/>
            </a:endParaRPr>
          </a:p>
          <a:p>
            <a:pPr algn="just">
              <a:lnSpc>
                <a:spcPct val="100000"/>
              </a:lnSpc>
              <a:buNone/>
            </a:pPr>
            <a:r>
              <a:rPr b="0" lang="en-PH" sz="1600" spc="-1" strike="noStrike">
                <a:latin typeface="Lato"/>
                <a:ea typeface="AppleSystemUIFont"/>
              </a:rPr>
              <a:t>• </a:t>
            </a:r>
            <a:r>
              <a:rPr b="0" lang="en-PH" sz="1600" spc="-1" strike="noStrike">
                <a:latin typeface="Lato"/>
                <a:ea typeface="AppleSystemUIFont"/>
              </a:rPr>
              <a:t>Hindi nababantayan ang pagpasok ng mga ilegal na produkto sa lahat ng daungan o pantalan sa bansa katulad ng </a:t>
            </a:r>
            <a:r>
              <a:rPr b="0" i="1" lang="en-PH" sz="1600" spc="-1" strike="noStrike">
                <a:latin typeface="Lato"/>
                <a:ea typeface="AppleSystemUIFont"/>
              </a:rPr>
              <a:t>smuggled goods</a:t>
            </a:r>
            <a:r>
              <a:rPr b="0" lang="en-PH" sz="1600" spc="-1" strike="noStrike">
                <a:latin typeface="Lato"/>
                <a:ea typeface="AppleSystemUIFont"/>
              </a:rPr>
              <a:t>.</a:t>
            </a:r>
            <a:endParaRPr b="0" lang="en-PH" sz="1600" spc="-1" strike="noStrike">
              <a:latin typeface="Arial"/>
            </a:endParaRPr>
          </a:p>
          <a:p>
            <a:pPr algn="just">
              <a:lnSpc>
                <a:spcPct val="100000"/>
              </a:lnSpc>
              <a:buNone/>
            </a:pPr>
            <a:r>
              <a:rPr b="0" lang="en-PH" sz="1600" spc="-1" strike="noStrike">
                <a:latin typeface="Lato"/>
                <a:ea typeface="AppleSystemUIFont"/>
              </a:rPr>
              <a:t>• </a:t>
            </a:r>
            <a:r>
              <a:rPr b="0" lang="en-PH" sz="1600" spc="-1" strike="noStrike">
                <a:latin typeface="Lato"/>
                <a:ea typeface="AppleSystemUIFont"/>
              </a:rPr>
              <a:t>Kulang sa tauhan at depensa na magbabantay sa lahat ng dagat na nakapalibot sa bansa. Nasasangkot ang ating bansa sa mga iringan o isyu sa agawan ng teritoryong pandagat tulad ng agawan ng mga isla at bahura sa West Philippine Sea at South China Sea.</a:t>
            </a:r>
            <a:endParaRPr b="0" lang="en-PH" sz="1600" spc="-1" strike="noStrike">
              <a:latin typeface="Arial"/>
            </a:endParaRPr>
          </a:p>
          <a:p>
            <a:pPr algn="just">
              <a:lnSpc>
                <a:spcPct val="100000"/>
              </a:lnSpc>
              <a:buNone/>
            </a:pPr>
            <a:r>
              <a:rPr b="0" lang="en-PH" sz="1600" spc="-1" strike="noStrike">
                <a:latin typeface="Lato"/>
                <a:ea typeface="AppleSystemUIFont"/>
              </a:rPr>
              <a:t>• </a:t>
            </a:r>
            <a:r>
              <a:rPr b="0" lang="en-PH" sz="1600" spc="-1" strike="noStrike">
                <a:latin typeface="Lato"/>
                <a:ea typeface="AppleSystemUIFont"/>
              </a:rPr>
              <a:t>Matatagpuan ang Pilipinas sa bahagi ng Pacific Ocean kung saan nabubuo ang pinakamalalakas na bagyo sa mundo tulad ng Ondoy at Yolanda.</a:t>
            </a:r>
            <a:endParaRPr b="0" lang="en-PH" sz="1600" spc="-1" strike="noStrike">
              <a:latin typeface="Arial"/>
            </a:endParaRPr>
          </a:p>
          <a:p>
            <a:pPr algn="just">
              <a:lnSpc>
                <a:spcPct val="100000"/>
              </a:lnSpc>
              <a:buNone/>
            </a:pPr>
            <a:r>
              <a:rPr b="0" lang="en-PH" sz="1600" spc="-1" strike="noStrike">
                <a:latin typeface="Lato"/>
                <a:ea typeface="AppleSystemUIFont"/>
              </a:rPr>
              <a:t>• </a:t>
            </a:r>
            <a:r>
              <a:rPr b="0" lang="en-PH" sz="1600" spc="-1" strike="noStrike">
                <a:latin typeface="Lato"/>
                <a:ea typeface="AppleSystemUIFont"/>
              </a:rPr>
              <a:t>Bahagi rin ang Pilipinas ng Pacific Ring of Fire kung saan matatagpuan ang pinakaaktibong mga bulkan sa mundo kagaya ng Taal Volcano at Mayon Volcano. Ang lokasyon ng bansa ay nagdudulot ng malalakas na lindol at mapanirang pagsabog ng bulkan.</a:t>
            </a:r>
            <a:endParaRPr b="0" lang="en-PH" sz="1600" spc="-1" strike="noStrike">
              <a:latin typeface="Arial"/>
            </a:endParaRPr>
          </a:p>
        </p:txBody>
      </p:sp>
      <p:pic>
        <p:nvPicPr>
          <p:cNvPr id="231" name="" descr=""/>
          <p:cNvPicPr/>
          <p:nvPr/>
        </p:nvPicPr>
        <p:blipFill>
          <a:blip r:embed="rId1"/>
          <a:stretch/>
        </p:blipFill>
        <p:spPr>
          <a:xfrm>
            <a:off x="7173000" y="1980000"/>
            <a:ext cx="4526640" cy="3059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105480" y="165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Ang Kaugnayan ng Lokasyon sa Paghubog ng Kasaysayan ng Bansa</a:t>
            </a:r>
            <a:endParaRPr b="0" lang="en-PH" sz="3200" spc="-1" strike="noStrike">
              <a:latin typeface="Arial"/>
            </a:endParaRPr>
          </a:p>
        </p:txBody>
      </p:sp>
      <p:sp>
        <p:nvSpPr>
          <p:cNvPr id="233" name="PlaceHolder 15"/>
          <p:cNvSpPr/>
          <p:nvPr/>
        </p:nvSpPr>
        <p:spPr>
          <a:xfrm>
            <a:off x="5400000" y="2376000"/>
            <a:ext cx="6479640" cy="1763640"/>
          </a:xfrm>
          <a:prstGeom prst="rect">
            <a:avLst/>
          </a:prstGeom>
          <a:gradFill rotWithShape="0">
            <a:gsLst>
              <a:gs pos="0">
                <a:srgbClr val="fff5ce"/>
              </a:gs>
              <a:gs pos="100000">
                <a:srgbClr val="b4c7dc"/>
              </a:gs>
            </a:gsLst>
            <a:path path="rect">
              <a:fillToRect l="50000" t="50000" r="50000" b="50000"/>
            </a:path>
          </a:gradFill>
          <a:ln w="0">
            <a:noFill/>
          </a:ln>
        </p:spPr>
        <p:style>
          <a:lnRef idx="0"/>
          <a:fillRef idx="0"/>
          <a:effectRef idx="0"/>
          <a:fontRef idx="minor"/>
        </p:style>
        <p:txBody>
          <a:bodyPr lIns="0" rIns="0" tIns="0" bIns="0" anchor="ctr">
            <a:noAutofit/>
          </a:bodyPr>
          <a:p>
            <a:pPr algn="just">
              <a:lnSpc>
                <a:spcPct val="100000"/>
              </a:lnSpc>
              <a:buNone/>
            </a:pPr>
            <a:r>
              <a:rPr b="0" lang="en-PH" sz="2000" spc="-1" strike="noStrike">
                <a:latin typeface="Lato"/>
                <a:ea typeface="AppleSystemUIFont"/>
              </a:rPr>
              <a:t>	</a:t>
            </a:r>
            <a:r>
              <a:rPr b="0" lang="en-PH" sz="2000" spc="-1" strike="noStrike">
                <a:latin typeface="Lato"/>
                <a:ea typeface="AppleSystemUIFont"/>
              </a:rPr>
              <a:t>Sa ngayon, nahaharap tayo sa matitinding hamon dulot ng ating lokasyon sa mundo tulad ng mga kalamidad, banta ng terorismo, at sigalot o agawan sa teritoryo. Tandaan: ang ating lokasyon ay patuloy na humuhubog sa ating kamalayan, pagkakakilanlan, at maipagmamalaking kasaysayan.</a:t>
            </a:r>
            <a:endParaRPr b="0" lang="en-PH" sz="2000" spc="-1" strike="noStrike">
              <a:latin typeface="Arial"/>
            </a:endParaRPr>
          </a:p>
        </p:txBody>
      </p:sp>
      <p:pic>
        <p:nvPicPr>
          <p:cNvPr id="234" name="" descr=""/>
          <p:cNvPicPr/>
          <p:nvPr/>
        </p:nvPicPr>
        <p:blipFill>
          <a:blip r:embed="rId1"/>
          <a:stretch/>
        </p:blipFill>
        <p:spPr>
          <a:xfrm>
            <a:off x="592920" y="1800000"/>
            <a:ext cx="4626720" cy="3419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2381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2023-04-04T07:43:12Z</dcterms:modified>
  <cp:revision>703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