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280" cy="628200"/>
          </a:xfrm>
          <a:prstGeom prst="rect">
            <a:avLst/>
          </a:prstGeom>
          <a:ln w="0">
            <a:noFill/>
          </a:ln>
        </p:spPr>
      </p:pic>
      <p:sp>
        <p:nvSpPr>
          <p:cNvPr id="43" name="Rectangle 7"/>
          <p:cNvSpPr/>
          <p:nvPr/>
        </p:nvSpPr>
        <p:spPr>
          <a:xfrm>
            <a:off x="10868760" y="0"/>
            <a:ext cx="963720" cy="963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800" cy="1027800"/>
          </a:xfrm>
          <a:prstGeom prst="rect">
            <a:avLst/>
          </a:prstGeom>
          <a:ln w="0">
            <a:noFill/>
          </a:ln>
        </p:spPr>
      </p:pic>
      <p:sp>
        <p:nvSpPr>
          <p:cNvPr id="45"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600" cy="3377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4500000" y="2880000"/>
            <a:ext cx="737964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rPr>
              <a:t>Interpreting Visual Media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260000" y="1814040"/>
            <a:ext cx="9719280" cy="1965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2. </a:t>
            </a:r>
            <a:r>
              <a:rPr b="0" lang="en-PH" sz="2200" spc="-1" strike="noStrike">
                <a:solidFill>
                  <a:srgbClr val="000000"/>
                </a:solidFill>
                <a:latin typeface="Lato"/>
                <a:ea typeface="AppleSystemUIFont"/>
              </a:rPr>
              <a:t>What visual media element helps give</a:t>
            </a:r>
            <a:endParaRPr b="0" lang="en-PH" sz="2200" spc="-1" strike="noStrike">
              <a:latin typeface="Arial"/>
            </a:endParaRPr>
          </a:p>
          <a:p>
            <a:pPr>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emphasis to Mt. Mayon? </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a. framing</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b. gaze</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c. social distance</a:t>
            </a:r>
            <a:endParaRPr b="0" lang="en-PH" sz="2200" spc="-1" strike="noStrike">
              <a:latin typeface="Arial"/>
            </a:endParaRPr>
          </a:p>
        </p:txBody>
      </p:sp>
      <p:pic>
        <p:nvPicPr>
          <p:cNvPr id="168" name="" descr=""/>
          <p:cNvPicPr/>
          <p:nvPr/>
        </p:nvPicPr>
        <p:blipFill>
          <a:blip r:embed="rId1"/>
          <a:stretch/>
        </p:blipFill>
        <p:spPr>
          <a:xfrm>
            <a:off x="7560000" y="1467360"/>
            <a:ext cx="3373200" cy="2145240"/>
          </a:xfrm>
          <a:prstGeom prst="rect">
            <a:avLst/>
          </a:prstGeom>
          <a:ln w="0">
            <a:noFill/>
          </a:ln>
        </p:spPr>
      </p:pic>
      <p:pic>
        <p:nvPicPr>
          <p:cNvPr id="169" name="" descr=""/>
          <p:cNvPicPr/>
          <p:nvPr/>
        </p:nvPicPr>
        <p:blipFill>
          <a:blip r:embed="rId2"/>
          <a:stretch/>
        </p:blipFill>
        <p:spPr>
          <a:xfrm>
            <a:off x="7306920" y="4140000"/>
            <a:ext cx="3672360" cy="1741320"/>
          </a:xfrm>
          <a:prstGeom prst="rect">
            <a:avLst/>
          </a:prstGeom>
          <a:ln w="0">
            <a:noFill/>
          </a:ln>
        </p:spPr>
      </p:pic>
      <p:sp>
        <p:nvSpPr>
          <p:cNvPr id="170" name=""/>
          <p:cNvSpPr/>
          <p:nvPr/>
        </p:nvSpPr>
        <p:spPr>
          <a:xfrm>
            <a:off x="7482240" y="3613320"/>
            <a:ext cx="323928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900" spc="-1" strike="noStrike">
                <a:solidFill>
                  <a:srgbClr val="000000"/>
                </a:solidFill>
                <a:latin typeface="Arial;Arial"/>
                <a:ea typeface="Arial;Arial"/>
              </a:rPr>
              <a:t>Derick Allen Escamillas, CC BY-SA 4.0, via Wikimedia Commons </a:t>
            </a:r>
            <a:endParaRPr b="0" lang="en-PH" sz="900" spc="-1" strike="noStrike">
              <a:latin typeface="Arial"/>
            </a:endParaRPr>
          </a:p>
        </p:txBody>
      </p:sp>
      <p:sp>
        <p:nvSpPr>
          <p:cNvPr id="171" name=""/>
          <p:cNvSpPr/>
          <p:nvPr/>
        </p:nvSpPr>
        <p:spPr>
          <a:xfrm>
            <a:off x="1260000" y="3960000"/>
            <a:ext cx="5861520" cy="2340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3. Which visual element shows that the two </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friends look like they had an argument?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A. framing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B. gaze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C. social distance </a:t>
            </a:r>
            <a:endParaRPr b="0" lang="en-PH" sz="2200" spc="-1" strike="noStrike">
              <a:latin typeface="Arial"/>
            </a:endParaRPr>
          </a:p>
          <a:p>
            <a:pPr marL="584280" algn="just">
              <a:lnSpc>
                <a:spcPct val="100000"/>
              </a:lnSpc>
              <a:buNone/>
            </a:pPr>
            <a:endParaRPr b="0" lang="en-PH" sz="2200" spc="-1" strike="noStrike">
              <a:latin typeface="Arial"/>
            </a:endParaRPr>
          </a:p>
        </p:txBody>
      </p:sp>
      <p:sp>
        <p:nvSpPr>
          <p:cNvPr id="172" name=""/>
          <p:cNvSpPr/>
          <p:nvPr/>
        </p:nvSpPr>
        <p:spPr>
          <a:xfrm>
            <a:off x="3060000" y="685440"/>
            <a:ext cx="6125400" cy="556200"/>
          </a:xfrm>
          <a:prstGeom prst="rect">
            <a:avLst/>
          </a:prstGeom>
          <a:noFill/>
          <a:ln w="0">
            <a:noFill/>
          </a:ln>
        </p:spPr>
        <p:style>
          <a:lnRef idx="0"/>
          <a:fillRef idx="0"/>
          <a:effectRef idx="0"/>
          <a:fontRef idx="minor"/>
        </p:style>
        <p:txBody>
          <a:bodyPr lIns="90000" rIns="90000" tIns="45000" bIns="45000" anchor="t">
            <a:noAutofit/>
          </a:bodyPr>
          <a:p>
            <a:pPr algn="ctr">
              <a:lnSpc>
                <a:spcPts val="2126"/>
              </a:lnSpc>
              <a:spcBef>
                <a:spcPts val="499"/>
              </a:spcBef>
              <a:spcAft>
                <a:spcPts val="499"/>
              </a:spcAft>
              <a:buNone/>
            </a:pPr>
            <a:r>
              <a:rPr b="1" lang="en-US" sz="3300" spc="-1" strike="noStrike">
                <a:solidFill>
                  <a:srgbClr val="000000"/>
                </a:solidFill>
                <a:latin typeface="Lato"/>
                <a:ea typeface="Arial;Arial"/>
              </a:rPr>
              <a:t>Interpreting Visual Media </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1260000" y="1404000"/>
            <a:ext cx="6299280" cy="2132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400" spc="-1" strike="noStrike">
                <a:solidFill>
                  <a:srgbClr val="000000"/>
                </a:solidFill>
                <a:latin typeface="Lato"/>
                <a:ea typeface="Arial;Arial"/>
              </a:rPr>
              <a:t>4. What do you think is the relationship of the </a:t>
            </a:r>
            <a:endParaRPr b="0" lang="en-PH" sz="2400" spc="-1" strike="noStrike">
              <a:latin typeface="Arial"/>
            </a:endParaRPr>
          </a:p>
          <a:p>
            <a:pPr algn="just">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people in the image? </a:t>
            </a:r>
            <a:endParaRPr b="0" lang="en-PH" sz="2400" spc="-1" strike="noStrike">
              <a:latin typeface="Arial"/>
            </a:endParaRPr>
          </a:p>
          <a:p>
            <a:pPr algn="just">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A. acquaintances </a:t>
            </a:r>
            <a:endParaRPr b="0" lang="en-PH" sz="2400" spc="-1" strike="noStrike">
              <a:latin typeface="Arial"/>
            </a:endParaRPr>
          </a:p>
          <a:p>
            <a:pPr algn="just">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B. enemies </a:t>
            </a:r>
            <a:endParaRPr b="0" lang="en-PH" sz="2400" spc="-1" strike="noStrike">
              <a:latin typeface="Arial"/>
            </a:endParaRPr>
          </a:p>
          <a:p>
            <a:pPr algn="just">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C. friends </a:t>
            </a:r>
            <a:endParaRPr b="0" lang="en-PH" sz="2400" spc="-1" strike="noStrike">
              <a:latin typeface="Arial"/>
            </a:endParaRPr>
          </a:p>
        </p:txBody>
      </p:sp>
      <p:pic>
        <p:nvPicPr>
          <p:cNvPr id="174" name="" descr=""/>
          <p:cNvPicPr/>
          <p:nvPr/>
        </p:nvPicPr>
        <p:blipFill>
          <a:blip r:embed="rId1"/>
          <a:stretch/>
        </p:blipFill>
        <p:spPr>
          <a:xfrm>
            <a:off x="7740000" y="1296000"/>
            <a:ext cx="3239280" cy="2159280"/>
          </a:xfrm>
          <a:prstGeom prst="rect">
            <a:avLst/>
          </a:prstGeom>
          <a:ln w="0">
            <a:noFill/>
          </a:ln>
        </p:spPr>
      </p:pic>
      <p:sp>
        <p:nvSpPr>
          <p:cNvPr id="175" name=""/>
          <p:cNvSpPr/>
          <p:nvPr/>
        </p:nvSpPr>
        <p:spPr>
          <a:xfrm>
            <a:off x="7740000" y="3456000"/>
            <a:ext cx="2699280" cy="548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700" spc="-1" strike="noStrike">
                <a:solidFill>
                  <a:srgbClr val="000000"/>
                </a:solidFill>
                <a:latin typeface="Arial;Arial"/>
                <a:ea typeface="Arial;Arial"/>
              </a:rPr>
              <a:t>Gabbykawaii07, CC BY-SA 4.0, via Wikimedia Commons </a:t>
            </a:r>
            <a:endParaRPr b="0" lang="en-PH" sz="700" spc="-1" strike="noStrike">
              <a:latin typeface="Arial"/>
            </a:endParaRPr>
          </a:p>
        </p:txBody>
      </p:sp>
      <p:sp>
        <p:nvSpPr>
          <p:cNvPr id="176" name=""/>
          <p:cNvSpPr/>
          <p:nvPr/>
        </p:nvSpPr>
        <p:spPr>
          <a:xfrm>
            <a:off x="1260000" y="3913560"/>
            <a:ext cx="9967680" cy="3501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DejaVu Sans"/>
              </a:rPr>
              <a:t>5. Looking at the same image in item #4, how are you able to know their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relationship?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A. They are standing too close to each other.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B. They seem to be arguing about something.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C. The background shows how they are related to each other. </a:t>
            </a:r>
            <a:endParaRPr b="0" lang="en-PH" sz="2200" spc="-1" strike="noStrike">
              <a:latin typeface="Arial"/>
            </a:endParaRPr>
          </a:p>
        </p:txBody>
      </p:sp>
      <p:sp>
        <p:nvSpPr>
          <p:cNvPr id="177" name=""/>
          <p:cNvSpPr/>
          <p:nvPr/>
        </p:nvSpPr>
        <p:spPr>
          <a:xfrm>
            <a:off x="3060000" y="505440"/>
            <a:ext cx="6125400" cy="556200"/>
          </a:xfrm>
          <a:prstGeom prst="rect">
            <a:avLst/>
          </a:prstGeom>
          <a:noFill/>
          <a:ln w="0">
            <a:noFill/>
          </a:ln>
        </p:spPr>
        <p:style>
          <a:lnRef idx="0"/>
          <a:fillRef idx="0"/>
          <a:effectRef idx="0"/>
          <a:fontRef idx="minor"/>
        </p:style>
        <p:txBody>
          <a:bodyPr lIns="90000" rIns="90000" tIns="45000" bIns="45000" anchor="t">
            <a:noAutofit/>
          </a:bodyPr>
          <a:p>
            <a:pPr algn="ctr">
              <a:lnSpc>
                <a:spcPts val="2126"/>
              </a:lnSpc>
              <a:spcBef>
                <a:spcPts val="499"/>
              </a:spcBef>
              <a:spcAft>
                <a:spcPts val="499"/>
              </a:spcAft>
              <a:buNone/>
            </a:pPr>
            <a:r>
              <a:rPr b="1" lang="en-US" sz="3300" spc="-1" strike="noStrike">
                <a:solidFill>
                  <a:srgbClr val="000000"/>
                </a:solidFill>
                <a:latin typeface="Lato"/>
                <a:ea typeface="Arial;Arial"/>
              </a:rPr>
              <a:t>Interpreting Visual Media </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2700000" y="703800"/>
            <a:ext cx="7025400" cy="556200"/>
          </a:xfrm>
          <a:prstGeom prst="rect">
            <a:avLst/>
          </a:prstGeom>
          <a:noFill/>
          <a:ln w="0">
            <a:noFill/>
          </a:ln>
        </p:spPr>
        <p:style>
          <a:lnRef idx="0"/>
          <a:fillRef idx="0"/>
          <a:effectRef idx="0"/>
          <a:fontRef idx="minor"/>
        </p:style>
        <p:txBody>
          <a:bodyPr lIns="90000" rIns="90000" tIns="45000" bIns="45000" anchor="t">
            <a:noAutofit/>
          </a:bodyPr>
          <a:p>
            <a:pPr algn="ctr">
              <a:lnSpc>
                <a:spcPts val="2126"/>
              </a:lnSpc>
              <a:spcBef>
                <a:spcPts val="499"/>
              </a:spcBef>
              <a:spcAft>
                <a:spcPts val="499"/>
              </a:spcAft>
              <a:buNone/>
            </a:pPr>
            <a:r>
              <a:rPr b="1" lang="en-US" sz="3300" spc="-1" strike="noStrike">
                <a:solidFill>
                  <a:srgbClr val="000000"/>
                </a:solidFill>
                <a:latin typeface="Lato"/>
                <a:ea typeface="Arial;Arial"/>
              </a:rPr>
              <a:t>Interpreting Visual Media </a:t>
            </a:r>
            <a:endParaRPr b="0" lang="en-PH" sz="3300" spc="-1" strike="noStrike">
              <a:latin typeface="Arial"/>
            </a:endParaRPr>
          </a:p>
        </p:txBody>
      </p:sp>
      <p:sp>
        <p:nvSpPr>
          <p:cNvPr id="179" name=""/>
          <p:cNvSpPr/>
          <p:nvPr/>
        </p:nvSpPr>
        <p:spPr>
          <a:xfrm>
            <a:off x="3924000" y="1152000"/>
            <a:ext cx="4319280" cy="101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c9211e"/>
                </a:solidFill>
                <a:latin typeface="Lato"/>
                <a:ea typeface="DejaVu Sans"/>
              </a:rPr>
              <a:t>ANSWER KEY</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p:txBody>
      </p:sp>
      <p:sp>
        <p:nvSpPr>
          <p:cNvPr id="180" name=""/>
          <p:cNvSpPr/>
          <p:nvPr/>
        </p:nvSpPr>
        <p:spPr>
          <a:xfrm>
            <a:off x="1260000" y="1980000"/>
            <a:ext cx="9719280" cy="3767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Arial;Arial"/>
              </a:rPr>
              <a:t>A. Read each question carefully. Choose the letter of the best answer to each question.</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r>
              <a:rPr b="0" lang="en-PH" sz="2400" spc="-1" strike="noStrike">
                <a:solidFill>
                  <a:srgbClr val="000000"/>
                </a:solidFill>
                <a:latin typeface="Lato"/>
                <a:ea typeface="Arial;Arial"/>
              </a:rPr>
              <a:t>1. This refers to a viewer’s perspective as well as how the subject in a picture or image looks at the viewer which creates a </a:t>
            </a: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certain effect. </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a. framing</a:t>
            </a:r>
            <a:endParaRPr b="0" lang="en-PH" sz="2400" spc="-1" strike="noStrike">
              <a:latin typeface="Arial"/>
            </a:endParaRPr>
          </a:p>
          <a:p>
            <a:pPr>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highlight>
                  <a:srgbClr val="ffff00"/>
                </a:highlight>
                <a:latin typeface="Lato"/>
                <a:ea typeface="Arial;Arial"/>
              </a:rPr>
              <a:t>b. gaze</a:t>
            </a:r>
            <a:endParaRPr b="0" lang="en-PH" sz="2400" spc="-1" strike="noStrike">
              <a:latin typeface="Arial"/>
            </a:endParaRPr>
          </a:p>
          <a:p>
            <a:pPr>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c. social distance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260000" y="1814040"/>
            <a:ext cx="9719280" cy="1965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2. </a:t>
            </a:r>
            <a:r>
              <a:rPr b="0" lang="en-PH" sz="2200" spc="-1" strike="noStrike">
                <a:solidFill>
                  <a:srgbClr val="000000"/>
                </a:solidFill>
                <a:latin typeface="Lato"/>
                <a:ea typeface="AppleSystemUIFont"/>
              </a:rPr>
              <a:t>What visual media element helps give</a:t>
            </a:r>
            <a:endParaRPr b="0" lang="en-PH" sz="2200" spc="-1" strike="noStrike">
              <a:latin typeface="Arial"/>
            </a:endParaRPr>
          </a:p>
          <a:p>
            <a:pPr>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emphasis to Mt. Mayon? </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highlight>
                  <a:srgbClr val="ffff00"/>
                </a:highlight>
                <a:latin typeface="Lato"/>
                <a:ea typeface="AppleSystemUIFont"/>
              </a:rPr>
              <a:t>a. framing</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b. gaze</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c. social distance</a:t>
            </a:r>
            <a:endParaRPr b="0" lang="en-PH" sz="2200" spc="-1" strike="noStrike">
              <a:latin typeface="Arial"/>
            </a:endParaRPr>
          </a:p>
        </p:txBody>
      </p:sp>
      <p:pic>
        <p:nvPicPr>
          <p:cNvPr id="182" name="" descr=""/>
          <p:cNvPicPr/>
          <p:nvPr/>
        </p:nvPicPr>
        <p:blipFill>
          <a:blip r:embed="rId1"/>
          <a:stretch/>
        </p:blipFill>
        <p:spPr>
          <a:xfrm>
            <a:off x="7560000" y="1467360"/>
            <a:ext cx="3373200" cy="2145240"/>
          </a:xfrm>
          <a:prstGeom prst="rect">
            <a:avLst/>
          </a:prstGeom>
          <a:ln w="0">
            <a:noFill/>
          </a:ln>
        </p:spPr>
      </p:pic>
      <p:pic>
        <p:nvPicPr>
          <p:cNvPr id="183" name="" descr=""/>
          <p:cNvPicPr/>
          <p:nvPr/>
        </p:nvPicPr>
        <p:blipFill>
          <a:blip r:embed="rId2"/>
          <a:stretch/>
        </p:blipFill>
        <p:spPr>
          <a:xfrm>
            <a:off x="7306920" y="4140000"/>
            <a:ext cx="3672360" cy="1741320"/>
          </a:xfrm>
          <a:prstGeom prst="rect">
            <a:avLst/>
          </a:prstGeom>
          <a:ln w="0">
            <a:noFill/>
          </a:ln>
        </p:spPr>
      </p:pic>
      <p:sp>
        <p:nvSpPr>
          <p:cNvPr id="184" name=""/>
          <p:cNvSpPr/>
          <p:nvPr/>
        </p:nvSpPr>
        <p:spPr>
          <a:xfrm>
            <a:off x="7482240" y="3613320"/>
            <a:ext cx="323928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900" spc="-1" strike="noStrike">
                <a:solidFill>
                  <a:srgbClr val="000000"/>
                </a:solidFill>
                <a:latin typeface="Arial;Arial"/>
                <a:ea typeface="Arial;Arial"/>
              </a:rPr>
              <a:t>Derick Allen Escamillas, CC BY-SA 4.0, via Wikimedia Commons </a:t>
            </a:r>
            <a:endParaRPr b="0" lang="en-PH" sz="900" spc="-1" strike="noStrike">
              <a:latin typeface="Arial"/>
            </a:endParaRPr>
          </a:p>
        </p:txBody>
      </p:sp>
      <p:sp>
        <p:nvSpPr>
          <p:cNvPr id="185" name=""/>
          <p:cNvSpPr/>
          <p:nvPr/>
        </p:nvSpPr>
        <p:spPr>
          <a:xfrm>
            <a:off x="1260000" y="3960000"/>
            <a:ext cx="5861520" cy="2340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3. Which visual element shows that the two </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friends look like they had an argument?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A. framing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B. gaze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highlight>
                  <a:srgbClr val="ffff00"/>
                </a:highlight>
                <a:latin typeface="Lato"/>
                <a:ea typeface="DejaVu Sans"/>
              </a:rPr>
              <a:t>C. social distance </a:t>
            </a:r>
            <a:endParaRPr b="0" lang="en-PH" sz="2200" spc="-1" strike="noStrike">
              <a:latin typeface="Arial"/>
            </a:endParaRPr>
          </a:p>
          <a:p>
            <a:pPr marL="584280" algn="just">
              <a:lnSpc>
                <a:spcPct val="100000"/>
              </a:lnSpc>
              <a:buNone/>
            </a:pPr>
            <a:endParaRPr b="0" lang="en-PH" sz="2200" spc="-1" strike="noStrike">
              <a:latin typeface="Arial"/>
            </a:endParaRPr>
          </a:p>
        </p:txBody>
      </p:sp>
      <p:sp>
        <p:nvSpPr>
          <p:cNvPr id="186" name=""/>
          <p:cNvSpPr/>
          <p:nvPr/>
        </p:nvSpPr>
        <p:spPr>
          <a:xfrm>
            <a:off x="2700000" y="525240"/>
            <a:ext cx="7025400" cy="556200"/>
          </a:xfrm>
          <a:prstGeom prst="rect">
            <a:avLst/>
          </a:prstGeom>
          <a:noFill/>
          <a:ln w="0">
            <a:noFill/>
          </a:ln>
        </p:spPr>
        <p:style>
          <a:lnRef idx="0"/>
          <a:fillRef idx="0"/>
          <a:effectRef idx="0"/>
          <a:fontRef idx="minor"/>
        </p:style>
        <p:txBody>
          <a:bodyPr lIns="90000" rIns="90000" tIns="45000" bIns="45000" anchor="t">
            <a:noAutofit/>
          </a:bodyPr>
          <a:p>
            <a:pPr algn="ctr">
              <a:lnSpc>
                <a:spcPts val="2126"/>
              </a:lnSpc>
              <a:spcBef>
                <a:spcPts val="499"/>
              </a:spcBef>
              <a:spcAft>
                <a:spcPts val="499"/>
              </a:spcAft>
              <a:buNone/>
            </a:pPr>
            <a:r>
              <a:rPr b="1" lang="en-US" sz="3300" spc="-1" strike="noStrike">
                <a:solidFill>
                  <a:srgbClr val="000000"/>
                </a:solidFill>
                <a:latin typeface="Lato"/>
                <a:ea typeface="Arial;Arial"/>
              </a:rPr>
              <a:t>Interpreting Visual Media </a:t>
            </a:r>
            <a:endParaRPr b="0" lang="en-PH" sz="3300" spc="-1" strike="noStrike">
              <a:latin typeface="Arial"/>
            </a:endParaRPr>
          </a:p>
        </p:txBody>
      </p:sp>
      <p:sp>
        <p:nvSpPr>
          <p:cNvPr id="187" name=""/>
          <p:cNvSpPr/>
          <p:nvPr/>
        </p:nvSpPr>
        <p:spPr>
          <a:xfrm>
            <a:off x="3924000" y="900000"/>
            <a:ext cx="4319280" cy="101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c9211e"/>
                </a:solidFill>
                <a:latin typeface="Lato"/>
                <a:ea typeface="DejaVu Sans"/>
              </a:rPr>
              <a:t>ANSWER KEY</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1260000" y="1620000"/>
            <a:ext cx="6299280" cy="2132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400" spc="-1" strike="noStrike">
                <a:solidFill>
                  <a:srgbClr val="000000"/>
                </a:solidFill>
                <a:latin typeface="Lato"/>
                <a:ea typeface="Arial;Arial"/>
              </a:rPr>
              <a:t>4. What do you think is the relationship of the </a:t>
            </a:r>
            <a:endParaRPr b="0" lang="en-PH" sz="2400" spc="-1" strike="noStrike">
              <a:latin typeface="Arial"/>
            </a:endParaRPr>
          </a:p>
          <a:p>
            <a:pPr algn="just">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people in the image? </a:t>
            </a:r>
            <a:endParaRPr b="0" lang="en-PH" sz="2400" spc="-1" strike="noStrike">
              <a:latin typeface="Arial"/>
            </a:endParaRPr>
          </a:p>
          <a:p>
            <a:pPr algn="just">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A. acquaintances </a:t>
            </a:r>
            <a:endParaRPr b="0" lang="en-PH" sz="2400" spc="-1" strike="noStrike">
              <a:latin typeface="Arial"/>
            </a:endParaRPr>
          </a:p>
          <a:p>
            <a:pPr algn="just">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B. enemies </a:t>
            </a:r>
            <a:endParaRPr b="0" lang="en-PH" sz="2400" spc="-1" strike="noStrike">
              <a:latin typeface="Arial"/>
            </a:endParaRPr>
          </a:p>
          <a:p>
            <a:pPr algn="just">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	</a:t>
            </a:r>
            <a:r>
              <a:rPr b="0" lang="en-PH" sz="2400" spc="-1" strike="noStrike">
                <a:solidFill>
                  <a:srgbClr val="000000"/>
                </a:solidFill>
                <a:highlight>
                  <a:srgbClr val="ffff00"/>
                </a:highlight>
                <a:latin typeface="Lato"/>
                <a:ea typeface="Arial;Arial"/>
              </a:rPr>
              <a:t>C. friends</a:t>
            </a:r>
            <a:r>
              <a:rPr b="0" lang="en-PH" sz="2400" spc="-1" strike="noStrike">
                <a:solidFill>
                  <a:srgbClr val="000000"/>
                </a:solidFill>
                <a:latin typeface="Lato"/>
                <a:ea typeface="Arial;Arial"/>
              </a:rPr>
              <a:t> </a:t>
            </a:r>
            <a:endParaRPr b="0" lang="en-PH" sz="2400" spc="-1" strike="noStrike">
              <a:latin typeface="Arial"/>
            </a:endParaRPr>
          </a:p>
        </p:txBody>
      </p:sp>
      <p:pic>
        <p:nvPicPr>
          <p:cNvPr id="189" name="" descr=""/>
          <p:cNvPicPr/>
          <p:nvPr/>
        </p:nvPicPr>
        <p:blipFill>
          <a:blip r:embed="rId1"/>
          <a:stretch/>
        </p:blipFill>
        <p:spPr>
          <a:xfrm>
            <a:off x="7740000" y="1440000"/>
            <a:ext cx="3239280" cy="2159280"/>
          </a:xfrm>
          <a:prstGeom prst="rect">
            <a:avLst/>
          </a:prstGeom>
          <a:ln w="0">
            <a:noFill/>
          </a:ln>
        </p:spPr>
      </p:pic>
      <p:sp>
        <p:nvSpPr>
          <p:cNvPr id="190" name=""/>
          <p:cNvSpPr/>
          <p:nvPr/>
        </p:nvSpPr>
        <p:spPr>
          <a:xfrm>
            <a:off x="7740000" y="3600000"/>
            <a:ext cx="2699280" cy="548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700" spc="-1" strike="noStrike">
                <a:solidFill>
                  <a:srgbClr val="000000"/>
                </a:solidFill>
                <a:latin typeface="Arial;Arial"/>
                <a:ea typeface="Arial;Arial"/>
              </a:rPr>
              <a:t>Gabbykawaii07, CC BY-SA 4.0, via Wikimedia Commons </a:t>
            </a:r>
            <a:endParaRPr b="0" lang="en-PH" sz="700" spc="-1" strike="noStrike">
              <a:latin typeface="Arial"/>
            </a:endParaRPr>
          </a:p>
        </p:txBody>
      </p:sp>
      <p:sp>
        <p:nvSpPr>
          <p:cNvPr id="191" name=""/>
          <p:cNvSpPr/>
          <p:nvPr/>
        </p:nvSpPr>
        <p:spPr>
          <a:xfrm>
            <a:off x="1260000" y="4057560"/>
            <a:ext cx="9967680" cy="3501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DejaVu Sans"/>
              </a:rPr>
              <a:t>5. Looking at the same image in item #4, how are you able to know their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relationship?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highlight>
                  <a:srgbClr val="ffff00"/>
                </a:highlight>
                <a:latin typeface="Lato"/>
                <a:ea typeface="DejaVu Sans"/>
              </a:rPr>
              <a:t>A. They are standing too close to each other.</a:t>
            </a:r>
            <a:r>
              <a:rPr b="0" lang="en-PH" sz="2200" spc="-1" strike="noStrike">
                <a:solidFill>
                  <a:srgbClr val="000000"/>
                </a:solidFill>
                <a:latin typeface="Lato"/>
                <a:ea typeface="DejaVu Sans"/>
              </a:rPr>
              <a:t>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B. They seem to be arguing about something.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C. The background shows how they are related to each other. </a:t>
            </a:r>
            <a:endParaRPr b="0" lang="en-PH" sz="2200" spc="-1" strike="noStrike">
              <a:latin typeface="Arial"/>
            </a:endParaRPr>
          </a:p>
        </p:txBody>
      </p:sp>
      <p:sp>
        <p:nvSpPr>
          <p:cNvPr id="192" name=""/>
          <p:cNvSpPr/>
          <p:nvPr/>
        </p:nvSpPr>
        <p:spPr>
          <a:xfrm>
            <a:off x="3780000" y="916200"/>
            <a:ext cx="4319280" cy="1010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c9211e"/>
                </a:solidFill>
                <a:latin typeface="Lato"/>
                <a:ea typeface="DejaVu Sans"/>
              </a:rPr>
              <a:t>ANSWER KEY</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p:txBody>
      </p:sp>
      <p:sp>
        <p:nvSpPr>
          <p:cNvPr id="193" name=""/>
          <p:cNvSpPr/>
          <p:nvPr/>
        </p:nvSpPr>
        <p:spPr>
          <a:xfrm>
            <a:off x="2700000" y="490680"/>
            <a:ext cx="7025400" cy="556200"/>
          </a:xfrm>
          <a:prstGeom prst="rect">
            <a:avLst/>
          </a:prstGeom>
          <a:noFill/>
          <a:ln w="0">
            <a:noFill/>
          </a:ln>
        </p:spPr>
        <p:style>
          <a:lnRef idx="0"/>
          <a:fillRef idx="0"/>
          <a:effectRef idx="0"/>
          <a:fontRef idx="minor"/>
        </p:style>
        <p:txBody>
          <a:bodyPr lIns="90000" rIns="90000" tIns="45000" bIns="45000" anchor="t">
            <a:noAutofit/>
          </a:bodyPr>
          <a:p>
            <a:pPr algn="ctr">
              <a:lnSpc>
                <a:spcPts val="2126"/>
              </a:lnSpc>
              <a:spcBef>
                <a:spcPts val="499"/>
              </a:spcBef>
              <a:spcAft>
                <a:spcPts val="499"/>
              </a:spcAft>
              <a:buNone/>
            </a:pPr>
            <a:r>
              <a:rPr b="1" lang="en-US" sz="3300" spc="-1" strike="noStrike">
                <a:solidFill>
                  <a:srgbClr val="000000"/>
                </a:solidFill>
                <a:latin typeface="Lato"/>
                <a:ea typeface="Arial;Arial"/>
              </a:rPr>
              <a:t>Interpreting Visual Media </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5"/>
          <p:cNvSpPr/>
          <p:nvPr/>
        </p:nvSpPr>
        <p:spPr>
          <a:xfrm>
            <a:off x="1080720" y="720000"/>
            <a:ext cx="9898200" cy="360000"/>
          </a:xfrm>
          <a:prstGeom prst="rect">
            <a:avLst/>
          </a:prstGeom>
          <a:noFill/>
          <a:ln w="0">
            <a:noFill/>
          </a:ln>
        </p:spPr>
        <p:style>
          <a:lnRef idx="0"/>
          <a:fillRef idx="0"/>
          <a:effectRef idx="0"/>
          <a:fontRef idx="minor"/>
        </p:style>
        <p:txBody>
          <a:bodyPr lIns="90000" rIns="90000" tIns="45000" bIns="45000" anchor="t">
            <a:spAutoFit/>
          </a:bodyPr>
          <a:p>
            <a:pPr algn="ctr">
              <a:lnSpc>
                <a:spcPts val="2126"/>
              </a:lnSpc>
              <a:spcBef>
                <a:spcPts val="499"/>
              </a:spcBef>
              <a:spcAft>
                <a:spcPts val="499"/>
              </a:spcAft>
              <a:buNone/>
            </a:pPr>
            <a:r>
              <a:rPr b="1" lang="en-US" sz="3600" spc="-1" strike="noStrike">
                <a:solidFill>
                  <a:srgbClr val="000000"/>
                </a:solidFill>
                <a:latin typeface="Lato"/>
                <a:ea typeface="Arial;Arial"/>
              </a:rPr>
              <a:t>Interpreting Visual Media </a:t>
            </a:r>
            <a:endParaRPr b="0" lang="en-PH" sz="3600" spc="-1" strike="noStrike">
              <a:latin typeface="Arial"/>
            </a:endParaRPr>
          </a:p>
        </p:txBody>
      </p:sp>
      <p:sp>
        <p:nvSpPr>
          <p:cNvPr id="126" name=""/>
          <p:cNvSpPr/>
          <p:nvPr/>
        </p:nvSpPr>
        <p:spPr>
          <a:xfrm>
            <a:off x="900000" y="4140000"/>
            <a:ext cx="10281960" cy="135216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27" name=""/>
          <p:cNvSpPr/>
          <p:nvPr/>
        </p:nvSpPr>
        <p:spPr>
          <a:xfrm>
            <a:off x="1032840" y="4046760"/>
            <a:ext cx="10126080" cy="1352520"/>
          </a:xfrm>
          <a:prstGeom prst="rect">
            <a:avLst/>
          </a:prstGeom>
          <a:noFill/>
          <a:ln w="0">
            <a:noFill/>
          </a:ln>
        </p:spPr>
        <p:style>
          <a:lnRef idx="0"/>
          <a:fillRef idx="0"/>
          <a:effectRef idx="0"/>
          <a:fontRef idx="minor"/>
        </p:style>
        <p:txBody>
          <a:bodyPr lIns="0" rIns="0" tIns="0" bIns="0" anchor="t">
            <a:noAutofit/>
          </a:bodyPr>
          <a:p>
            <a:pPr algn="just">
              <a:lnSpc>
                <a:spcPct val="100000"/>
              </a:lnSpc>
              <a:buNone/>
            </a:pP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The other three elements of visual media that convey various moods, emotions, and interpretations include </a:t>
            </a:r>
            <a:r>
              <a:rPr b="1" lang="en-PH" sz="2600" spc="-1" strike="noStrike">
                <a:solidFill>
                  <a:srgbClr val="000000"/>
                </a:solidFill>
                <a:latin typeface="Lato"/>
                <a:ea typeface="Arial;Arial"/>
              </a:rPr>
              <a:t>gaze, framing, and social distance. </a:t>
            </a:r>
            <a:endParaRPr b="0" lang="en-PH" sz="2600" spc="-1" strike="noStrike">
              <a:latin typeface="Arial"/>
            </a:endParaRPr>
          </a:p>
        </p:txBody>
      </p:sp>
      <p:sp>
        <p:nvSpPr>
          <p:cNvPr id="128" name=""/>
          <p:cNvSpPr/>
          <p:nvPr/>
        </p:nvSpPr>
        <p:spPr>
          <a:xfrm>
            <a:off x="900000" y="1980000"/>
            <a:ext cx="10258920" cy="2433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Arial;Arial"/>
              </a:rPr>
              <a:t>	</a:t>
            </a:r>
            <a:r>
              <a:rPr b="0" lang="en-PH" sz="2800" spc="-1" strike="noStrike">
                <a:solidFill>
                  <a:srgbClr val="000000"/>
                </a:solidFill>
                <a:latin typeface="Lato"/>
                <a:ea typeface="Arial;Arial"/>
              </a:rPr>
              <a:t>All of us look at things differently. What is pleasing to your eyes may be ugly to another. What may deliver happiness to you may bring sadness to another.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Box 2"/>
          <p:cNvSpPr/>
          <p:nvPr/>
        </p:nvSpPr>
        <p:spPr>
          <a:xfrm>
            <a:off x="901080" y="720000"/>
            <a:ext cx="9898200" cy="360000"/>
          </a:xfrm>
          <a:prstGeom prst="rect">
            <a:avLst/>
          </a:prstGeom>
          <a:noFill/>
          <a:ln w="0">
            <a:noFill/>
          </a:ln>
        </p:spPr>
        <p:style>
          <a:lnRef idx="0"/>
          <a:fillRef idx="0"/>
          <a:effectRef idx="0"/>
          <a:fontRef idx="minor"/>
        </p:style>
        <p:txBody>
          <a:bodyPr lIns="90000" rIns="90000" tIns="45000" bIns="45000" anchor="t">
            <a:spAutoFit/>
          </a:bodyPr>
          <a:p>
            <a:pPr algn="ctr">
              <a:lnSpc>
                <a:spcPts val="2126"/>
              </a:lnSpc>
              <a:spcBef>
                <a:spcPts val="499"/>
              </a:spcBef>
              <a:spcAft>
                <a:spcPts val="499"/>
              </a:spcAft>
              <a:buNone/>
            </a:pPr>
            <a:r>
              <a:rPr b="1" lang="en-US" sz="3600" spc="-1" strike="noStrike">
                <a:solidFill>
                  <a:srgbClr val="000000"/>
                </a:solidFill>
                <a:latin typeface="Lato"/>
                <a:ea typeface="Arial;Arial"/>
              </a:rPr>
              <a:t>Interpreting Visual Media </a:t>
            </a:r>
            <a:endParaRPr b="0" lang="en-PH" sz="3600" spc="-1" strike="noStrike">
              <a:latin typeface="Arial"/>
            </a:endParaRPr>
          </a:p>
        </p:txBody>
      </p:sp>
      <p:sp>
        <p:nvSpPr>
          <p:cNvPr id="130" name=""/>
          <p:cNvSpPr/>
          <p:nvPr/>
        </p:nvSpPr>
        <p:spPr>
          <a:xfrm>
            <a:off x="900000" y="4140000"/>
            <a:ext cx="10281960" cy="135216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31" name=""/>
          <p:cNvSpPr/>
          <p:nvPr/>
        </p:nvSpPr>
        <p:spPr>
          <a:xfrm>
            <a:off x="1080000" y="1970280"/>
            <a:ext cx="10079280" cy="909000"/>
          </a:xfrm>
          <a:prstGeom prst="rect">
            <a:avLst/>
          </a:prstGeom>
          <a:noFill/>
          <a:ln w="0">
            <a:noFill/>
          </a:ln>
        </p:spPr>
        <p:style>
          <a:lnRef idx="0"/>
          <a:fillRef idx="0"/>
          <a:effectRef idx="0"/>
          <a:fontRef idx="minor"/>
        </p:style>
        <p:txBody>
          <a:bodyPr lIns="0" rIns="0" tIns="0" bIns="0" anchor="t">
            <a:noAutofit/>
          </a:bodyPr>
          <a:p>
            <a:pPr>
              <a:lnSpc>
                <a:spcPct val="100000"/>
              </a:lnSpc>
              <a:buNone/>
            </a:pPr>
            <a:r>
              <a:rPr b="1" lang="en-PH" sz="2600" spc="-1" strike="noStrike">
                <a:solidFill>
                  <a:srgbClr val="000000"/>
                </a:solidFill>
                <a:latin typeface="Lato"/>
                <a:ea typeface="Arial;Arial"/>
              </a:rPr>
              <a:t>    </a:t>
            </a:r>
            <a:r>
              <a:rPr b="1" lang="en-PH" sz="2600" spc="-1" strike="noStrike">
                <a:solidFill>
                  <a:srgbClr val="000000"/>
                </a:solidFill>
                <a:latin typeface="Lato"/>
                <a:ea typeface="Arial;Arial"/>
              </a:rPr>
              <a:t>1. Gaze</a:t>
            </a:r>
            <a:endParaRPr b="0" lang="en-PH" sz="2600" spc="-1" strike="noStrike">
              <a:latin typeface="Arial"/>
            </a:endParaRPr>
          </a:p>
          <a:p>
            <a:pPr>
              <a:lnSpc>
                <a:spcPct val="100000"/>
              </a:lnSpc>
              <a:buNone/>
            </a:pP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a:p>
            <a:pPr>
              <a:lnSpc>
                <a:spcPct val="100000"/>
              </a:lnSpc>
              <a:buNone/>
            </a:pP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Gaze can refer to a viewer’s perspective as well as how the </a:t>
            </a: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subject in a picture or image looks at the viewer which creates a </a:t>
            </a: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certain effect.   </a:t>
            </a:r>
            <a:endParaRPr b="0" lang="en-PH" sz="2600" spc="-1" strike="noStrike">
              <a:latin typeface="Arial"/>
            </a:endParaRPr>
          </a:p>
        </p:txBody>
      </p:sp>
      <p:sp>
        <p:nvSpPr>
          <p:cNvPr id="132" name=""/>
          <p:cNvSpPr/>
          <p:nvPr/>
        </p:nvSpPr>
        <p:spPr>
          <a:xfrm>
            <a:off x="1440000" y="4320000"/>
            <a:ext cx="9539280" cy="2876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Gaze varies and depends on a viewer’s background information and/or experiences. </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Box 3"/>
          <p:cNvSpPr/>
          <p:nvPr/>
        </p:nvSpPr>
        <p:spPr>
          <a:xfrm>
            <a:off x="1081080" y="540000"/>
            <a:ext cx="9898200" cy="360000"/>
          </a:xfrm>
          <a:prstGeom prst="rect">
            <a:avLst/>
          </a:prstGeom>
          <a:noFill/>
          <a:ln w="0">
            <a:noFill/>
          </a:ln>
        </p:spPr>
        <p:style>
          <a:lnRef idx="0"/>
          <a:fillRef idx="0"/>
          <a:effectRef idx="0"/>
          <a:fontRef idx="minor"/>
        </p:style>
        <p:txBody>
          <a:bodyPr lIns="90000" rIns="90000" tIns="45000" bIns="45000" anchor="t">
            <a:spAutoFit/>
          </a:bodyPr>
          <a:p>
            <a:pPr algn="ctr">
              <a:lnSpc>
                <a:spcPts val="2126"/>
              </a:lnSpc>
              <a:spcBef>
                <a:spcPts val="499"/>
              </a:spcBef>
              <a:spcAft>
                <a:spcPts val="499"/>
              </a:spcAft>
              <a:buNone/>
            </a:pPr>
            <a:r>
              <a:rPr b="1" lang="en-US" sz="3600" spc="-1" strike="noStrike">
                <a:solidFill>
                  <a:srgbClr val="000000"/>
                </a:solidFill>
                <a:latin typeface="Lato"/>
                <a:ea typeface="Arial;Arial"/>
              </a:rPr>
              <a:t>Interpreting Visual Media </a:t>
            </a:r>
            <a:endParaRPr b="0" lang="en-PH" sz="3600" spc="-1" strike="noStrike">
              <a:latin typeface="Arial"/>
            </a:endParaRPr>
          </a:p>
        </p:txBody>
      </p:sp>
      <p:sp>
        <p:nvSpPr>
          <p:cNvPr id="134" name=""/>
          <p:cNvSpPr/>
          <p:nvPr/>
        </p:nvSpPr>
        <p:spPr>
          <a:xfrm>
            <a:off x="900000" y="4140000"/>
            <a:ext cx="10281960" cy="135216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pic>
        <p:nvPicPr>
          <p:cNvPr id="135" name="" descr=""/>
          <p:cNvPicPr/>
          <p:nvPr/>
        </p:nvPicPr>
        <p:blipFill>
          <a:blip r:embed="rId1"/>
          <a:stretch/>
        </p:blipFill>
        <p:spPr>
          <a:xfrm>
            <a:off x="9000000" y="1800000"/>
            <a:ext cx="2365560" cy="3216600"/>
          </a:xfrm>
          <a:prstGeom prst="rect">
            <a:avLst/>
          </a:prstGeom>
          <a:ln w="0">
            <a:noFill/>
          </a:ln>
        </p:spPr>
      </p:pic>
      <p:sp>
        <p:nvSpPr>
          <p:cNvPr id="136" name=""/>
          <p:cNvSpPr/>
          <p:nvPr/>
        </p:nvSpPr>
        <p:spPr>
          <a:xfrm>
            <a:off x="1260000" y="1620000"/>
            <a:ext cx="7379280" cy="133020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Do you see this glass as half full or half empty? Whatever your answer is, it is correct because it is based on what you would like to emphasize. </a:t>
            </a:r>
            <a:endParaRPr b="0" lang="en-PH" sz="2600" spc="-1" strike="noStrike">
              <a:latin typeface="Arial"/>
            </a:endParaRPr>
          </a:p>
        </p:txBody>
      </p:sp>
      <p:sp>
        <p:nvSpPr>
          <p:cNvPr id="137" name=""/>
          <p:cNvSpPr/>
          <p:nvPr/>
        </p:nvSpPr>
        <p:spPr>
          <a:xfrm>
            <a:off x="1260000" y="3420000"/>
            <a:ext cx="7379280" cy="221724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The same is true when you watch movies or television series. You may wonder why your friend is laughing hard on a punch line while you think it is not that funny. This is because of the different experiences you and your friend have. </a:t>
            </a:r>
            <a:endParaRPr b="0" lang="en-PH" sz="2600" spc="-1" strike="noStrike">
              <a:latin typeface="Arial"/>
            </a:endParaRPr>
          </a:p>
        </p:txBody>
      </p:sp>
      <p:sp>
        <p:nvSpPr>
          <p:cNvPr id="138" name=""/>
          <p:cNvSpPr/>
          <p:nvPr/>
        </p:nvSpPr>
        <p:spPr>
          <a:xfrm>
            <a:off x="9288000" y="5030280"/>
            <a:ext cx="1944720" cy="189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700" spc="-1" strike="noStrike">
                <a:solidFill>
                  <a:srgbClr val="000000"/>
                </a:solidFill>
                <a:latin typeface="Arial"/>
                <a:ea typeface="DejaVu Sans"/>
              </a:rPr>
              <a:t>S nova, CC BY-SA 3.0, via Wikimedia Commons</a:t>
            </a:r>
            <a:endParaRPr b="0" lang="en-PH" sz="7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2884320" y="468000"/>
            <a:ext cx="6654960" cy="734400"/>
          </a:xfrm>
          <a:prstGeom prst="rect">
            <a:avLst/>
          </a:prstGeom>
          <a:noFill/>
          <a:ln w="0">
            <a:noFill/>
          </a:ln>
        </p:spPr>
        <p:style>
          <a:lnRef idx="0"/>
          <a:fillRef idx="0"/>
          <a:effectRef idx="0"/>
          <a:fontRef idx="minor"/>
        </p:style>
        <p:txBody>
          <a:bodyPr lIns="90000" rIns="90000" tIns="45000" bIns="45000" anchor="t">
            <a:noAutofit/>
          </a:bodyPr>
          <a:p>
            <a:pPr algn="ctr">
              <a:lnSpc>
                <a:spcPts val="2126"/>
              </a:lnSpc>
              <a:spcBef>
                <a:spcPts val="499"/>
              </a:spcBef>
              <a:spcAft>
                <a:spcPts val="499"/>
              </a:spcAft>
              <a:buNone/>
            </a:pPr>
            <a:r>
              <a:rPr b="1" lang="en-US" sz="3300" spc="-1" strike="noStrike">
                <a:solidFill>
                  <a:srgbClr val="000000"/>
                </a:solidFill>
                <a:latin typeface="Lato"/>
                <a:ea typeface="Arial;Arial"/>
              </a:rPr>
              <a:t>Interpreting Visual Media </a:t>
            </a:r>
            <a:endParaRPr b="0" lang="en-PH" sz="3300" spc="-1" strike="noStrike">
              <a:latin typeface="Arial"/>
            </a:endParaRPr>
          </a:p>
        </p:txBody>
      </p:sp>
      <p:sp>
        <p:nvSpPr>
          <p:cNvPr id="140" name=""/>
          <p:cNvSpPr/>
          <p:nvPr/>
        </p:nvSpPr>
        <p:spPr>
          <a:xfrm>
            <a:off x="1260000" y="1166040"/>
            <a:ext cx="9716040" cy="135324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2200" spc="-1" strike="noStrike">
                <a:solidFill>
                  <a:srgbClr val="000000"/>
                </a:solidFill>
                <a:latin typeface="Lato"/>
                <a:ea typeface="Arial;Arial"/>
              </a:rPr>
              <a:t>	</a:t>
            </a:r>
            <a:r>
              <a:rPr b="0" lang="en-PH" sz="2200" spc="-1" strike="noStrike">
                <a:solidFill>
                  <a:srgbClr val="000000"/>
                </a:solidFill>
                <a:latin typeface="Lato"/>
                <a:ea typeface="Arial;Arial"/>
              </a:rPr>
              <a:t>Another aspect of </a:t>
            </a:r>
            <a:r>
              <a:rPr b="1" lang="en-PH" sz="2200" spc="-1" strike="noStrike">
                <a:solidFill>
                  <a:srgbClr val="000000"/>
                </a:solidFill>
                <a:latin typeface="Lato"/>
                <a:ea typeface="Arial;Arial"/>
              </a:rPr>
              <a:t>gaze </a:t>
            </a:r>
            <a:r>
              <a:rPr b="0" lang="en-PH" sz="2200" spc="-1" strike="noStrike">
                <a:solidFill>
                  <a:srgbClr val="000000"/>
                </a:solidFill>
                <a:latin typeface="Lato"/>
                <a:ea typeface="Arial;Arial"/>
              </a:rPr>
              <a:t>is the way the subject in an image/picture looks at the viewer. Look at the two images below. </a:t>
            </a:r>
            <a:endParaRPr b="0" lang="en-PH" sz="2200" spc="-1" strike="noStrike">
              <a:latin typeface="Arial"/>
            </a:endParaRPr>
          </a:p>
        </p:txBody>
      </p:sp>
      <p:pic>
        <p:nvPicPr>
          <p:cNvPr id="141" name="" descr=""/>
          <p:cNvPicPr/>
          <p:nvPr/>
        </p:nvPicPr>
        <p:blipFill>
          <a:blip r:embed="rId1"/>
          <a:stretch/>
        </p:blipFill>
        <p:spPr>
          <a:xfrm>
            <a:off x="3780000" y="2160000"/>
            <a:ext cx="1979280" cy="2339280"/>
          </a:xfrm>
          <a:prstGeom prst="rect">
            <a:avLst/>
          </a:prstGeom>
          <a:ln w="0">
            <a:noFill/>
          </a:ln>
        </p:spPr>
      </p:pic>
      <p:pic>
        <p:nvPicPr>
          <p:cNvPr id="142" name="" descr=""/>
          <p:cNvPicPr/>
          <p:nvPr/>
        </p:nvPicPr>
        <p:blipFill>
          <a:blip r:embed="rId2"/>
          <a:stretch/>
        </p:blipFill>
        <p:spPr>
          <a:xfrm>
            <a:off x="6031440" y="2160000"/>
            <a:ext cx="2067840" cy="2339280"/>
          </a:xfrm>
          <a:prstGeom prst="rect">
            <a:avLst/>
          </a:prstGeom>
          <a:ln w="0">
            <a:noFill/>
          </a:ln>
        </p:spPr>
      </p:pic>
      <p:sp>
        <p:nvSpPr>
          <p:cNvPr id="143" name=""/>
          <p:cNvSpPr/>
          <p:nvPr/>
        </p:nvSpPr>
        <p:spPr>
          <a:xfrm>
            <a:off x="3708000" y="4463640"/>
            <a:ext cx="1799280" cy="395640"/>
          </a:xfrm>
          <a:prstGeom prst="rect">
            <a:avLst/>
          </a:prstGeom>
          <a:noFill/>
          <a:ln w="0">
            <a:noFill/>
          </a:ln>
        </p:spPr>
        <p:style>
          <a:lnRef idx="0"/>
          <a:fillRef idx="0"/>
          <a:effectRef idx="0"/>
          <a:fontRef idx="minor"/>
        </p:style>
        <p:txBody>
          <a:bodyPr lIns="90000" rIns="90000" tIns="45000" bIns="45000" anchor="t">
            <a:noAutofit/>
          </a:bodyPr>
          <a:p>
            <a:pPr>
              <a:lnSpc>
                <a:spcPts val="1205"/>
              </a:lnSpc>
              <a:spcBef>
                <a:spcPts val="1400"/>
              </a:spcBef>
              <a:spcAft>
                <a:spcPts val="300"/>
              </a:spcAft>
              <a:buNone/>
            </a:pPr>
            <a:r>
              <a:rPr b="0" lang="en-PH" sz="700" spc="-1" strike="noStrike">
                <a:solidFill>
                  <a:srgbClr val="000000"/>
                </a:solidFill>
                <a:latin typeface="Lato"/>
                <a:ea typeface="PingFang SC"/>
              </a:rPr>
              <a:t>Leonardo da Vinci, CC BY-SA 4.0, via Wikimedia Commons</a:t>
            </a:r>
            <a:endParaRPr b="0" lang="en-PH" sz="700" spc="-1" strike="noStrike">
              <a:latin typeface="Arial"/>
            </a:endParaRPr>
          </a:p>
        </p:txBody>
      </p:sp>
      <p:sp>
        <p:nvSpPr>
          <p:cNvPr id="144" name=""/>
          <p:cNvSpPr/>
          <p:nvPr/>
        </p:nvSpPr>
        <p:spPr>
          <a:xfrm>
            <a:off x="5976000" y="4524840"/>
            <a:ext cx="1887840" cy="406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700" spc="-1" strike="noStrike">
                <a:solidFill>
                  <a:srgbClr val="000000"/>
                </a:solidFill>
                <a:latin typeface="Arial"/>
                <a:ea typeface="DejaVu Sans"/>
              </a:rPr>
              <a:t>by Steve McCurry via </a:t>
            </a:r>
            <a:r>
              <a:rPr b="0" lang="en-PH" sz="700" spc="-1" strike="noStrike">
                <a:solidFill>
                  <a:srgbClr val="000000"/>
                </a:solidFill>
                <a:latin typeface="Lato"/>
                <a:ea typeface="DejaVu Sans"/>
              </a:rPr>
              <a:t>Olaf Torsu, CC BY</a:t>
            </a:r>
            <a:endParaRPr b="0" lang="en-PH" sz="700" spc="-1" strike="noStrike">
              <a:latin typeface="Arial"/>
            </a:endParaRPr>
          </a:p>
          <a:p>
            <a:pPr>
              <a:lnSpc>
                <a:spcPct val="100000"/>
              </a:lnSpc>
              <a:buNone/>
            </a:pPr>
            <a:r>
              <a:rPr b="0" lang="en-PH" sz="700" spc="-1" strike="noStrike">
                <a:solidFill>
                  <a:srgbClr val="000000"/>
                </a:solidFill>
                <a:latin typeface="Lato"/>
                <a:ea typeface="DejaVu Sans"/>
              </a:rPr>
              <a:t>2.0, via Flickr</a:t>
            </a:r>
            <a:endParaRPr b="0" lang="en-PH" sz="700" spc="-1" strike="noStrike">
              <a:latin typeface="Arial"/>
            </a:endParaRPr>
          </a:p>
        </p:txBody>
      </p:sp>
      <p:sp>
        <p:nvSpPr>
          <p:cNvPr id="145" name=""/>
          <p:cNvSpPr/>
          <p:nvPr/>
        </p:nvSpPr>
        <p:spPr>
          <a:xfrm>
            <a:off x="1080000" y="5073840"/>
            <a:ext cx="9719280" cy="122544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901"/>
              </a:spcBef>
              <a:spcAft>
                <a:spcPts val="499"/>
              </a:spcAft>
              <a:buNone/>
            </a:pPr>
            <a:r>
              <a:rPr b="0" lang="en-PH" sz="2200" spc="-1" strike="noStrike">
                <a:solidFill>
                  <a:srgbClr val="000000"/>
                </a:solidFill>
                <a:latin typeface="Lato"/>
                <a:ea typeface="Arial;Arial"/>
              </a:rPr>
              <a:t>	</a:t>
            </a:r>
            <a:r>
              <a:rPr b="0" lang="en-PH" sz="2200" spc="-1" strike="noStrike">
                <a:solidFill>
                  <a:srgbClr val="000000"/>
                </a:solidFill>
                <a:latin typeface="Lato"/>
                <a:ea typeface="Arial;Arial"/>
              </a:rPr>
              <a:t>Do you see a difference in the way the two images look at you? What effects are created by the way they gaze at you? </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2700000" y="468000"/>
            <a:ext cx="6654960" cy="734400"/>
          </a:xfrm>
          <a:prstGeom prst="rect">
            <a:avLst/>
          </a:prstGeom>
          <a:noFill/>
          <a:ln w="0">
            <a:noFill/>
          </a:ln>
        </p:spPr>
        <p:style>
          <a:lnRef idx="0"/>
          <a:fillRef idx="0"/>
          <a:effectRef idx="0"/>
          <a:fontRef idx="minor"/>
        </p:style>
        <p:txBody>
          <a:bodyPr lIns="90000" rIns="90000" tIns="45000" bIns="45000" anchor="t">
            <a:noAutofit/>
          </a:bodyPr>
          <a:p>
            <a:pPr algn="ctr">
              <a:lnSpc>
                <a:spcPts val="2126"/>
              </a:lnSpc>
              <a:spcBef>
                <a:spcPts val="499"/>
              </a:spcBef>
              <a:spcAft>
                <a:spcPts val="499"/>
              </a:spcAft>
              <a:buNone/>
            </a:pPr>
            <a:r>
              <a:rPr b="1" lang="en-US" sz="3300" spc="-1" strike="noStrike">
                <a:solidFill>
                  <a:srgbClr val="000000"/>
                </a:solidFill>
                <a:latin typeface="Lato"/>
                <a:ea typeface="Arial;Arial"/>
              </a:rPr>
              <a:t>Interpreting Visual Media </a:t>
            </a:r>
            <a:endParaRPr b="0" lang="en-PH" sz="3300" spc="-1" strike="noStrike">
              <a:latin typeface="Arial"/>
            </a:endParaRPr>
          </a:p>
        </p:txBody>
      </p:sp>
      <p:sp>
        <p:nvSpPr>
          <p:cNvPr id="147" name=""/>
          <p:cNvSpPr/>
          <p:nvPr/>
        </p:nvSpPr>
        <p:spPr>
          <a:xfrm>
            <a:off x="1080000" y="1440000"/>
            <a:ext cx="1876320" cy="392760"/>
          </a:xfrm>
          <a:prstGeom prst="rect">
            <a:avLst/>
          </a:prstGeom>
          <a:noFill/>
          <a:ln w="0">
            <a:noFill/>
          </a:ln>
        </p:spPr>
        <p:style>
          <a:lnRef idx="0"/>
          <a:fillRef idx="0"/>
          <a:effectRef idx="0"/>
          <a:fontRef idx="minor"/>
        </p:style>
        <p:txBody>
          <a:bodyPr lIns="0" rIns="0" tIns="0" bIns="0" anchor="t">
            <a:noAutofit/>
          </a:bodyPr>
          <a:p>
            <a:pPr marL="457200" indent="-457200" algn="just">
              <a:lnSpc>
                <a:spcPct val="100000"/>
              </a:lnSpc>
              <a:spcBef>
                <a:spcPts val="499"/>
              </a:spcBef>
              <a:spcAft>
                <a:spcPts val="400"/>
              </a:spcAft>
              <a:buNone/>
              <a:tabLst>
                <a:tab algn="l" pos="0"/>
              </a:tabLst>
            </a:pPr>
            <a:r>
              <a:rPr b="1" lang="en-PH" sz="2200" spc="-1" strike="noStrike">
                <a:solidFill>
                  <a:srgbClr val="000000"/>
                </a:solidFill>
                <a:latin typeface="Lato"/>
                <a:ea typeface="Arial;Arial"/>
              </a:rPr>
              <a:t>2.  Framing</a:t>
            </a:r>
            <a:r>
              <a:rPr b="1" lang="en-PH" sz="1150" spc="-1" strike="noStrike">
                <a:solidFill>
                  <a:srgbClr val="000000"/>
                </a:solidFill>
                <a:latin typeface="Arial;Arial"/>
                <a:ea typeface="Arial;Arial"/>
              </a:rPr>
              <a:t> </a:t>
            </a:r>
            <a:endParaRPr b="0" lang="en-PH" sz="1150" spc="-1" strike="noStrike">
              <a:latin typeface="Arial"/>
            </a:endParaRPr>
          </a:p>
        </p:txBody>
      </p:sp>
      <p:pic>
        <p:nvPicPr>
          <p:cNvPr id="148" name="" descr=""/>
          <p:cNvPicPr/>
          <p:nvPr/>
        </p:nvPicPr>
        <p:blipFill>
          <a:blip r:embed="rId1"/>
          <a:stretch/>
        </p:blipFill>
        <p:spPr>
          <a:xfrm>
            <a:off x="7715160" y="1260000"/>
            <a:ext cx="3444120" cy="2159280"/>
          </a:xfrm>
          <a:prstGeom prst="rect">
            <a:avLst/>
          </a:prstGeom>
          <a:ln w="0">
            <a:noFill/>
          </a:ln>
        </p:spPr>
      </p:pic>
      <p:sp>
        <p:nvSpPr>
          <p:cNvPr id="149" name=""/>
          <p:cNvSpPr/>
          <p:nvPr/>
        </p:nvSpPr>
        <p:spPr>
          <a:xfrm>
            <a:off x="7157520" y="3357360"/>
            <a:ext cx="3677760" cy="601920"/>
          </a:xfrm>
          <a:prstGeom prst="rect">
            <a:avLst/>
          </a:prstGeom>
          <a:noFill/>
          <a:ln w="0">
            <a:noFill/>
          </a:ln>
        </p:spPr>
        <p:style>
          <a:lnRef idx="0"/>
          <a:fillRef idx="0"/>
          <a:effectRef idx="0"/>
          <a:fontRef idx="minor"/>
        </p:style>
        <p:txBody>
          <a:bodyPr lIns="90000" rIns="90000" tIns="45000" bIns="45000" anchor="t">
            <a:noAutofit/>
          </a:bodyPr>
          <a:p>
            <a:pPr algn="just">
              <a:lnSpc>
                <a:spcPts val="1205"/>
              </a:lnSpc>
              <a:spcBef>
                <a:spcPts val="1001"/>
              </a:spcBef>
              <a:spcAft>
                <a:spcPts val="499"/>
              </a:spcAft>
              <a:buNone/>
            </a:pPr>
            <a:r>
              <a:rPr b="0" lang="en-PH" sz="700" spc="-1" strike="noStrike">
                <a:solidFill>
                  <a:srgbClr val="000000"/>
                </a:solidFill>
                <a:latin typeface="Lato"/>
                <a:ea typeface="PingFang SC"/>
              </a:rPr>
              <a:t>Jsinglador, CC BY-SA 3.0, via Wikimedia Commons </a:t>
            </a:r>
            <a:endParaRPr b="0" lang="en-PH" sz="700" spc="-1" strike="noStrike">
              <a:latin typeface="Arial"/>
            </a:endParaRPr>
          </a:p>
        </p:txBody>
      </p:sp>
      <p:pic>
        <p:nvPicPr>
          <p:cNvPr id="150" name="" descr=""/>
          <p:cNvPicPr/>
          <p:nvPr/>
        </p:nvPicPr>
        <p:blipFill>
          <a:blip r:embed="rId2"/>
          <a:stretch/>
        </p:blipFill>
        <p:spPr>
          <a:xfrm>
            <a:off x="7715160" y="3600000"/>
            <a:ext cx="3419280" cy="2159280"/>
          </a:xfrm>
          <a:prstGeom prst="rect">
            <a:avLst/>
          </a:prstGeom>
          <a:ln w="0">
            <a:noFill/>
          </a:ln>
        </p:spPr>
      </p:pic>
      <p:sp>
        <p:nvSpPr>
          <p:cNvPr id="151" name=""/>
          <p:cNvSpPr/>
          <p:nvPr/>
        </p:nvSpPr>
        <p:spPr>
          <a:xfrm>
            <a:off x="7643160" y="5760000"/>
            <a:ext cx="2004120" cy="189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700" spc="-1" strike="noStrike">
                <a:solidFill>
                  <a:srgbClr val="000000"/>
                </a:solidFill>
                <a:latin typeface="Arial"/>
                <a:ea typeface="DejaVu Sans"/>
              </a:rPr>
              <a:t>by Ian D. Keating, CC0 Public Domain, via Pxhere</a:t>
            </a:r>
            <a:endParaRPr b="0" lang="en-PH" sz="700" spc="-1" strike="noStrike">
              <a:latin typeface="Arial"/>
            </a:endParaRPr>
          </a:p>
        </p:txBody>
      </p:sp>
      <p:sp>
        <p:nvSpPr>
          <p:cNvPr id="152" name=""/>
          <p:cNvSpPr/>
          <p:nvPr/>
        </p:nvSpPr>
        <p:spPr>
          <a:xfrm>
            <a:off x="1080000" y="2185560"/>
            <a:ext cx="5939280" cy="339372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799"/>
              </a:spcBef>
              <a:spcAft>
                <a:spcPts val="499"/>
              </a:spcAft>
              <a:buNone/>
            </a:pPr>
            <a:r>
              <a:rPr b="1" lang="en-PH" sz="2200" spc="-1" strike="noStrike">
                <a:solidFill>
                  <a:srgbClr val="000000"/>
                </a:solidFill>
                <a:latin typeface="Lato"/>
                <a:ea typeface="Arial;Arial"/>
              </a:rPr>
              <a:t>	</a:t>
            </a:r>
            <a:r>
              <a:rPr b="1" lang="en-PH" sz="2200" spc="-1" strike="noStrike">
                <a:solidFill>
                  <a:srgbClr val="000000"/>
                </a:solidFill>
                <a:latin typeface="Lato"/>
                <a:ea typeface="Arial;Arial"/>
              </a:rPr>
              <a:t>Framing </a:t>
            </a:r>
            <a:r>
              <a:rPr b="0" lang="en-PH" sz="2200" spc="-1" strike="noStrike">
                <a:solidFill>
                  <a:srgbClr val="000000"/>
                </a:solidFill>
                <a:latin typeface="Lato"/>
                <a:ea typeface="Arial;Arial"/>
              </a:rPr>
              <a:t>refers to a natural border used to enclose an object or an image. Framing can influence how a viewer interprets an image or an object depending on the range of experiences, social interactions, cultural influences, and stored information that a viewer has. Look at how nature becomes a natural frame in the given images. </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TextBox 4"/>
          <p:cNvSpPr/>
          <p:nvPr/>
        </p:nvSpPr>
        <p:spPr>
          <a:xfrm>
            <a:off x="1080000" y="441720"/>
            <a:ext cx="9898200" cy="360000"/>
          </a:xfrm>
          <a:prstGeom prst="rect">
            <a:avLst/>
          </a:prstGeom>
          <a:noFill/>
          <a:ln w="0">
            <a:noFill/>
          </a:ln>
        </p:spPr>
        <p:style>
          <a:lnRef idx="0"/>
          <a:fillRef idx="0"/>
          <a:effectRef idx="0"/>
          <a:fontRef idx="minor"/>
        </p:style>
        <p:txBody>
          <a:bodyPr lIns="90000" rIns="90000" tIns="45000" bIns="45000" anchor="t">
            <a:spAutoFit/>
          </a:bodyPr>
          <a:p>
            <a:pPr algn="ctr">
              <a:lnSpc>
                <a:spcPts val="2126"/>
              </a:lnSpc>
              <a:spcBef>
                <a:spcPts val="499"/>
              </a:spcBef>
              <a:spcAft>
                <a:spcPts val="499"/>
              </a:spcAft>
              <a:buNone/>
            </a:pPr>
            <a:r>
              <a:rPr b="1" lang="en-US" sz="3200" spc="-1" strike="noStrike">
                <a:solidFill>
                  <a:srgbClr val="000000"/>
                </a:solidFill>
                <a:latin typeface="Lato"/>
                <a:ea typeface="Arial;Arial"/>
              </a:rPr>
              <a:t>Interpreting Visual Media</a:t>
            </a:r>
            <a:r>
              <a:rPr b="1" lang="en-US" sz="3600" spc="-1" strike="noStrike">
                <a:solidFill>
                  <a:srgbClr val="000000"/>
                </a:solidFill>
                <a:latin typeface="Lato"/>
                <a:ea typeface="Arial;Arial"/>
              </a:rPr>
              <a:t> </a:t>
            </a:r>
            <a:endParaRPr b="0" lang="en-PH" sz="3600" spc="-1" strike="noStrike">
              <a:latin typeface="Arial"/>
            </a:endParaRPr>
          </a:p>
        </p:txBody>
      </p:sp>
      <p:sp>
        <p:nvSpPr>
          <p:cNvPr id="154" name=""/>
          <p:cNvSpPr/>
          <p:nvPr/>
        </p:nvSpPr>
        <p:spPr>
          <a:xfrm>
            <a:off x="900000" y="4140000"/>
            <a:ext cx="10281960" cy="135216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55" name=""/>
          <p:cNvSpPr/>
          <p:nvPr/>
        </p:nvSpPr>
        <p:spPr>
          <a:xfrm>
            <a:off x="1260000" y="1316520"/>
            <a:ext cx="4033080" cy="102276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ts val="1205"/>
              </a:lnSpc>
              <a:spcBef>
                <a:spcPts val="901"/>
              </a:spcBef>
              <a:spcAft>
                <a:spcPts val="499"/>
              </a:spcAft>
              <a:buNone/>
              <a:tabLst>
                <a:tab algn="l" pos="0"/>
              </a:tabLst>
            </a:pPr>
            <a:r>
              <a:rPr b="1" lang="en-PH" sz="2400" spc="-1" strike="noStrike">
                <a:solidFill>
                  <a:srgbClr val="000000"/>
                </a:solidFill>
                <a:latin typeface="Lato"/>
                <a:ea typeface="PingFang SC"/>
              </a:rPr>
              <a:t>3.  Social distance </a:t>
            </a:r>
            <a:endParaRPr b="0" lang="en-PH" sz="2400" spc="-1" strike="noStrike">
              <a:latin typeface="Arial"/>
            </a:endParaRPr>
          </a:p>
        </p:txBody>
      </p:sp>
      <p:pic>
        <p:nvPicPr>
          <p:cNvPr id="156" name="" descr=""/>
          <p:cNvPicPr/>
          <p:nvPr/>
        </p:nvPicPr>
        <p:blipFill>
          <a:blip r:embed="rId1"/>
          <a:stretch/>
        </p:blipFill>
        <p:spPr>
          <a:xfrm>
            <a:off x="2340000" y="1959120"/>
            <a:ext cx="3599280" cy="2540160"/>
          </a:xfrm>
          <a:prstGeom prst="rect">
            <a:avLst/>
          </a:prstGeom>
          <a:ln w="0">
            <a:noFill/>
          </a:ln>
        </p:spPr>
      </p:pic>
      <p:sp>
        <p:nvSpPr>
          <p:cNvPr id="157" name=""/>
          <p:cNvSpPr/>
          <p:nvPr/>
        </p:nvSpPr>
        <p:spPr>
          <a:xfrm>
            <a:off x="2232000" y="4511160"/>
            <a:ext cx="2365560" cy="189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700" spc="-1" strike="noStrike">
                <a:solidFill>
                  <a:srgbClr val="000000"/>
                </a:solidFill>
                <a:latin typeface="Arial"/>
                <a:ea typeface="DejaVu Sans"/>
              </a:rPr>
              <a:t>MCC Jason Penny, Public Domain, via Wikimedia Commons</a:t>
            </a:r>
            <a:endParaRPr b="0" lang="en-PH" sz="700" spc="-1" strike="noStrike">
              <a:latin typeface="Arial"/>
            </a:endParaRPr>
          </a:p>
        </p:txBody>
      </p:sp>
      <p:pic>
        <p:nvPicPr>
          <p:cNvPr id="158" name="" descr=""/>
          <p:cNvPicPr/>
          <p:nvPr/>
        </p:nvPicPr>
        <p:blipFill>
          <a:blip r:embed="rId2"/>
          <a:stretch/>
        </p:blipFill>
        <p:spPr>
          <a:xfrm>
            <a:off x="6093720" y="1980000"/>
            <a:ext cx="3625560" cy="2519280"/>
          </a:xfrm>
          <a:prstGeom prst="rect">
            <a:avLst/>
          </a:prstGeom>
          <a:ln w="0">
            <a:noFill/>
          </a:ln>
        </p:spPr>
      </p:pic>
      <p:sp>
        <p:nvSpPr>
          <p:cNvPr id="159" name=""/>
          <p:cNvSpPr/>
          <p:nvPr/>
        </p:nvSpPr>
        <p:spPr>
          <a:xfrm>
            <a:off x="5991840" y="4500000"/>
            <a:ext cx="2359440" cy="189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700" spc="-1" strike="noStrike">
                <a:solidFill>
                  <a:srgbClr val="000000"/>
                </a:solidFill>
                <a:latin typeface="Arial"/>
                <a:ea typeface="DejaVu Sans"/>
              </a:rPr>
              <a:t>Mohamed Hozyen, CC BY-SA 4.0, via Wikimedia Commons</a:t>
            </a:r>
            <a:endParaRPr b="0" lang="en-PH" sz="700" spc="-1" strike="noStrike">
              <a:latin typeface="Arial"/>
            </a:endParaRPr>
          </a:p>
        </p:txBody>
      </p:sp>
      <p:sp>
        <p:nvSpPr>
          <p:cNvPr id="160" name=""/>
          <p:cNvSpPr/>
          <p:nvPr/>
        </p:nvSpPr>
        <p:spPr>
          <a:xfrm>
            <a:off x="1440000" y="4954680"/>
            <a:ext cx="9359280" cy="62460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700"/>
              </a:spcBef>
              <a:spcAft>
                <a:spcPts val="499"/>
              </a:spcAft>
              <a:buNone/>
            </a:pPr>
            <a:r>
              <a:rPr b="1" lang="en-PH" sz="2200" spc="-1" strike="noStrike">
                <a:solidFill>
                  <a:srgbClr val="000000"/>
                </a:solidFill>
                <a:latin typeface="Arial;Arial"/>
                <a:ea typeface="Arial;Arial"/>
              </a:rPr>
              <a:t>	</a:t>
            </a:r>
            <a:r>
              <a:rPr b="1" lang="en-PH" sz="2200" spc="-1" strike="noStrike">
                <a:solidFill>
                  <a:srgbClr val="000000"/>
                </a:solidFill>
                <a:latin typeface="Arial;Arial"/>
                <a:ea typeface="Arial;Arial"/>
              </a:rPr>
              <a:t>Social distance </a:t>
            </a:r>
            <a:r>
              <a:rPr b="0" lang="en-PH" sz="2200" spc="-1" strike="noStrike">
                <a:solidFill>
                  <a:srgbClr val="000000"/>
                </a:solidFill>
                <a:latin typeface="Arial;Arial"/>
                <a:ea typeface="Arial;Arial"/>
              </a:rPr>
              <a:t>refers to the use of space, which can create an effect if used between persons or objects. </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TextBox 1"/>
          <p:cNvSpPr/>
          <p:nvPr/>
        </p:nvSpPr>
        <p:spPr>
          <a:xfrm>
            <a:off x="1081080" y="900000"/>
            <a:ext cx="9898200" cy="360000"/>
          </a:xfrm>
          <a:prstGeom prst="rect">
            <a:avLst/>
          </a:prstGeom>
          <a:noFill/>
          <a:ln w="0">
            <a:noFill/>
          </a:ln>
        </p:spPr>
        <p:style>
          <a:lnRef idx="0"/>
          <a:fillRef idx="0"/>
          <a:effectRef idx="0"/>
          <a:fontRef idx="minor"/>
        </p:style>
        <p:txBody>
          <a:bodyPr lIns="90000" rIns="90000" tIns="45000" bIns="45000" anchor="t">
            <a:spAutoFit/>
          </a:bodyPr>
          <a:p>
            <a:pPr algn="ctr">
              <a:lnSpc>
                <a:spcPts val="2126"/>
              </a:lnSpc>
              <a:spcBef>
                <a:spcPts val="499"/>
              </a:spcBef>
              <a:spcAft>
                <a:spcPts val="499"/>
              </a:spcAft>
              <a:buNone/>
            </a:pPr>
            <a:r>
              <a:rPr b="1" lang="en-US" sz="3600" spc="-1" strike="noStrike">
                <a:solidFill>
                  <a:srgbClr val="000000"/>
                </a:solidFill>
                <a:latin typeface="Lato"/>
                <a:ea typeface="Arial;Arial"/>
              </a:rPr>
              <a:t>Interpreting Visual Media </a:t>
            </a:r>
            <a:endParaRPr b="0" lang="en-PH" sz="3600" spc="-1" strike="noStrike">
              <a:latin typeface="Arial"/>
            </a:endParaRPr>
          </a:p>
        </p:txBody>
      </p:sp>
      <p:sp>
        <p:nvSpPr>
          <p:cNvPr id="162" name=""/>
          <p:cNvSpPr/>
          <p:nvPr/>
        </p:nvSpPr>
        <p:spPr>
          <a:xfrm>
            <a:off x="900000" y="4140000"/>
            <a:ext cx="10281960" cy="135216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63" name=""/>
          <p:cNvSpPr/>
          <p:nvPr/>
        </p:nvSpPr>
        <p:spPr>
          <a:xfrm>
            <a:off x="826200" y="2036520"/>
            <a:ext cx="4033080" cy="102276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ts val="1205"/>
              </a:lnSpc>
              <a:spcBef>
                <a:spcPts val="901"/>
              </a:spcBef>
              <a:spcAft>
                <a:spcPts val="499"/>
              </a:spcAft>
              <a:buNone/>
              <a:tabLst>
                <a:tab algn="l" pos="0"/>
              </a:tabLst>
            </a:pPr>
            <a:r>
              <a:rPr b="1" lang="en-PH" sz="2600" spc="-1" strike="noStrike">
                <a:solidFill>
                  <a:srgbClr val="000000"/>
                </a:solidFill>
                <a:latin typeface="Lato"/>
                <a:ea typeface="PingFang SC"/>
              </a:rPr>
              <a:t>3.  Social distance </a:t>
            </a:r>
            <a:endParaRPr b="0" lang="en-PH" sz="2600" spc="-1" strike="noStrike">
              <a:latin typeface="Arial"/>
            </a:endParaRPr>
          </a:p>
        </p:txBody>
      </p:sp>
      <p:sp>
        <p:nvSpPr>
          <p:cNvPr id="164" name=""/>
          <p:cNvSpPr/>
          <p:nvPr/>
        </p:nvSpPr>
        <p:spPr>
          <a:xfrm>
            <a:off x="900000" y="2880000"/>
            <a:ext cx="10404720" cy="251928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700"/>
              </a:spcBef>
              <a:spcAft>
                <a:spcPts val="499"/>
              </a:spcAft>
              <a:buNone/>
            </a:pPr>
            <a:r>
              <a:rPr b="0" lang="en-PH" sz="2600" spc="-1" strike="noStrike">
                <a:solidFill>
                  <a:srgbClr val="000000"/>
                </a:solidFill>
                <a:latin typeface="Lato"/>
                <a:ea typeface="Arial;Arial"/>
              </a:rPr>
              <a:t>	</a:t>
            </a:r>
            <a:r>
              <a:rPr b="0" lang="en-PH" sz="2600" spc="-1" strike="noStrike">
                <a:solidFill>
                  <a:srgbClr val="000000"/>
                </a:solidFill>
                <a:latin typeface="Lato"/>
                <a:ea typeface="Arial;Arial"/>
              </a:rPr>
              <a:t>When you look at an image with two persons who are too close to each other, you may interpret that they are in a close relationship. This interpretation may stem or come from the effect of our distance from the subject of the image. This distance refers to how much we know of what is shown in the illustration based on our experiences. </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3060000" y="720000"/>
            <a:ext cx="6125400" cy="556200"/>
          </a:xfrm>
          <a:prstGeom prst="rect">
            <a:avLst/>
          </a:prstGeom>
          <a:noFill/>
          <a:ln w="0">
            <a:noFill/>
          </a:ln>
        </p:spPr>
        <p:style>
          <a:lnRef idx="0"/>
          <a:fillRef idx="0"/>
          <a:effectRef idx="0"/>
          <a:fontRef idx="minor"/>
        </p:style>
        <p:txBody>
          <a:bodyPr lIns="90000" rIns="90000" tIns="45000" bIns="45000" anchor="t">
            <a:noAutofit/>
          </a:bodyPr>
          <a:p>
            <a:pPr algn="ctr">
              <a:lnSpc>
                <a:spcPts val="2126"/>
              </a:lnSpc>
              <a:spcBef>
                <a:spcPts val="499"/>
              </a:spcBef>
              <a:spcAft>
                <a:spcPts val="499"/>
              </a:spcAft>
              <a:buNone/>
            </a:pPr>
            <a:r>
              <a:rPr b="1" lang="en-US" sz="3300" spc="-1" strike="noStrike">
                <a:solidFill>
                  <a:srgbClr val="000000"/>
                </a:solidFill>
                <a:latin typeface="Lato"/>
                <a:ea typeface="Arial;Arial"/>
              </a:rPr>
              <a:t>Interpreting Visual Media </a:t>
            </a:r>
            <a:endParaRPr b="0" lang="en-PH" sz="3300" spc="-1" strike="noStrike">
              <a:latin typeface="Arial"/>
            </a:endParaRPr>
          </a:p>
        </p:txBody>
      </p:sp>
      <p:sp>
        <p:nvSpPr>
          <p:cNvPr id="166" name=""/>
          <p:cNvSpPr/>
          <p:nvPr/>
        </p:nvSpPr>
        <p:spPr>
          <a:xfrm>
            <a:off x="1260720" y="1812960"/>
            <a:ext cx="9719280" cy="3767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Arial;Arial"/>
              </a:rPr>
              <a:t>A. Read each question carefully. Choose the letter of the best answer to each question.</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r>
              <a:rPr b="0" lang="en-PH" sz="2400" spc="-1" strike="noStrike">
                <a:solidFill>
                  <a:srgbClr val="000000"/>
                </a:solidFill>
                <a:latin typeface="Lato"/>
                <a:ea typeface="Arial;Arial"/>
              </a:rPr>
              <a:t>1. This refers to a viewer’s perspective as well as how the subject in a picture or image looks at the viewer which creates a </a:t>
            </a: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certain effect. </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a. framing</a:t>
            </a:r>
            <a:endParaRPr b="0" lang="en-PH" sz="2400" spc="-1" strike="noStrike">
              <a:latin typeface="Arial"/>
            </a:endParaRPr>
          </a:p>
          <a:p>
            <a:pPr>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b. gaze</a:t>
            </a:r>
            <a:endParaRPr b="0" lang="en-PH" sz="2400" spc="-1" strike="noStrike">
              <a:latin typeface="Arial"/>
            </a:endParaRPr>
          </a:p>
          <a:p>
            <a:pPr>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c. social distance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2023-07-10T11:09:55Z</dcterms:modified>
  <cp:revision>57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