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560" cy="68504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1440" cy="2791440"/>
          </a:xfrm>
          <a:prstGeom prst="rect">
            <a:avLst/>
          </a:prstGeom>
          <a:ln w="0">
            <a:noFill/>
          </a:ln>
        </p:spPr>
      </p:pic>
      <p:sp>
        <p:nvSpPr>
          <p:cNvPr id="2" name="Rectangle 5"/>
          <p:cNvSpPr/>
          <p:nvPr/>
        </p:nvSpPr>
        <p:spPr>
          <a:xfrm>
            <a:off x="3487320" y="1475280"/>
            <a:ext cx="8696880" cy="38548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6880" cy="3765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560" cy="627480"/>
          </a:xfrm>
          <a:prstGeom prst="rect">
            <a:avLst/>
          </a:prstGeom>
          <a:ln w="0">
            <a:noFill/>
          </a:ln>
        </p:spPr>
      </p:pic>
      <p:sp>
        <p:nvSpPr>
          <p:cNvPr id="43" name="Rectangle 7"/>
          <p:cNvSpPr/>
          <p:nvPr/>
        </p:nvSpPr>
        <p:spPr>
          <a:xfrm>
            <a:off x="10868760" y="0"/>
            <a:ext cx="963000" cy="9630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080" cy="1027080"/>
          </a:xfrm>
          <a:prstGeom prst="rect">
            <a:avLst/>
          </a:prstGeom>
          <a:ln w="0">
            <a:noFill/>
          </a:ln>
        </p:spPr>
      </p:pic>
      <p:sp>
        <p:nvSpPr>
          <p:cNvPr id="45" name="TextBox 9"/>
          <p:cNvSpPr/>
          <p:nvPr/>
        </p:nvSpPr>
        <p:spPr>
          <a:xfrm>
            <a:off x="185400" y="6362280"/>
            <a:ext cx="4684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880" cy="3377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3113280"/>
            <a:ext cx="7487640" cy="51696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Making Connections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1081080" y="23400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60" name="PlaceHolder 8"/>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61" name=""/>
          <p:cNvSpPr/>
          <p:nvPr/>
        </p:nvSpPr>
        <p:spPr>
          <a:xfrm>
            <a:off x="900000" y="1872000"/>
            <a:ext cx="10197000" cy="34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In engaging in this type of connection, you relate the text you are reading to something bigger than yourself. You connect what is going on in the text with what exists and what occurs in the real world. You consider looking at events that take place in everyday life that are the same as those described in the text.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Here are some guide questions that can help you engage in a text-to-world connection:</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As you learn the text, what are you reminded of in the real world?</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How are the things depicted in the text similar to or different from the things that occur in the real world?</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3. What ideas you hear being talked about at present are you reminded of as you study the text?</a:t>
            </a:r>
            <a:endParaRPr b="0" lang="en-PH" sz="1800" spc="-1" strike="noStrike">
              <a:latin typeface="Arial"/>
            </a:endParaRPr>
          </a:p>
        </p:txBody>
      </p:sp>
      <p:sp>
        <p:nvSpPr>
          <p:cNvPr id="162" name=""/>
          <p:cNvSpPr/>
          <p:nvPr/>
        </p:nvSpPr>
        <p:spPr>
          <a:xfrm>
            <a:off x="3636000" y="1080000"/>
            <a:ext cx="4859640" cy="647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latin typeface="Monserrat medium"/>
                <a:ea typeface="Arial;Arial"/>
              </a:rPr>
              <a:t>Text-to-World Connection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1081080" y="23040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64" name="PlaceHolder 9"/>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65" name=""/>
          <p:cNvSpPr/>
          <p:nvPr/>
        </p:nvSpPr>
        <p:spPr>
          <a:xfrm>
            <a:off x="900000" y="2160000"/>
            <a:ext cx="10197000" cy="34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Example:</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The radio program I listened to yesterday discussed the challenges students face in online learning. This made me recall the article I read about young people being more distracted and having a harder time coping with school requirements. The article suggested ways to overcome distractions, such as multitasking and putting aside sources of distraction like gadgets and video games.</a:t>
            </a:r>
            <a:endParaRPr b="0" lang="en-PH" sz="1800" spc="-1" strike="noStrike">
              <a:latin typeface="Arial"/>
            </a:endParaRPr>
          </a:p>
        </p:txBody>
      </p:sp>
      <p:sp>
        <p:nvSpPr>
          <p:cNvPr id="166" name=""/>
          <p:cNvSpPr/>
          <p:nvPr/>
        </p:nvSpPr>
        <p:spPr>
          <a:xfrm>
            <a:off x="3636000" y="1080000"/>
            <a:ext cx="4859640" cy="647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latin typeface="Monserrat medium"/>
                <a:ea typeface="Arial;Arial"/>
              </a:rPr>
              <a:t>Text-to-World Connection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1081080" y="23040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68" name="PlaceHolder 11"/>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69" name=""/>
          <p:cNvSpPr/>
          <p:nvPr/>
        </p:nvSpPr>
        <p:spPr>
          <a:xfrm>
            <a:off x="962640" y="1081800"/>
            <a:ext cx="10197000" cy="3417840"/>
          </a:xfrm>
          <a:prstGeom prst="rect">
            <a:avLst/>
          </a:prstGeom>
          <a:noFill/>
          <a:ln w="0">
            <a:noFill/>
          </a:ln>
        </p:spPr>
        <p:style>
          <a:lnRef idx="0"/>
          <a:fillRef idx="0"/>
          <a:effectRef idx="0"/>
          <a:fontRef idx="minor"/>
        </p:style>
      </p:sp>
      <p:sp>
        <p:nvSpPr>
          <p:cNvPr id="170" name=""/>
          <p:cNvSpPr/>
          <p:nvPr/>
        </p:nvSpPr>
        <p:spPr>
          <a:xfrm>
            <a:off x="720000" y="1224000"/>
            <a:ext cx="6299640" cy="71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700"/>
              </a:spcAft>
              <a:buNone/>
            </a:pPr>
            <a:r>
              <a:rPr b="0" lang="en-PH" sz="1800" spc="-1" strike="noStrike">
                <a:latin typeface="Lato"/>
                <a:ea typeface="PingFang SC"/>
              </a:rPr>
              <a:t>Analyze the given image and answer the questions in complete sentences.</a:t>
            </a:r>
            <a:endParaRPr b="0" lang="en-PH" sz="1800" spc="-1" strike="noStrike">
              <a:latin typeface="Arial"/>
            </a:endParaRPr>
          </a:p>
        </p:txBody>
      </p:sp>
      <p:sp>
        <p:nvSpPr>
          <p:cNvPr id="171" name=""/>
          <p:cNvSpPr/>
          <p:nvPr/>
        </p:nvSpPr>
        <p:spPr>
          <a:xfrm>
            <a:off x="744120" y="2084400"/>
            <a:ext cx="6815520" cy="187524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1. Which childhood memory enters your mind as you look at the photo? </a:t>
            </a:r>
            <a:endParaRPr b="0" lang="en-PH" sz="1800" spc="-1" strike="noStrike">
              <a:latin typeface="Arial"/>
            </a:endParaRPr>
          </a:p>
          <a:p>
            <a:pPr marL="457200" indent="-457200"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2. Which movie or television show does the image remind you of?</a:t>
            </a:r>
            <a:endParaRPr b="0" lang="en-PH" sz="1800" spc="-1" strike="noStrike">
              <a:latin typeface="Arial"/>
            </a:endParaRPr>
          </a:p>
          <a:p>
            <a:pPr marL="457200" indent="-457200"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3. Are toys necessary in growing up? Why or why not?</a:t>
            </a:r>
            <a:endParaRPr b="0" lang="en-PH" sz="1800" spc="-1" strike="noStrike">
              <a:latin typeface="Arial"/>
            </a:endParaRPr>
          </a:p>
        </p:txBody>
      </p:sp>
      <p:pic>
        <p:nvPicPr>
          <p:cNvPr id="172" name="" descr=""/>
          <p:cNvPicPr/>
          <p:nvPr/>
        </p:nvPicPr>
        <p:blipFill>
          <a:blip r:embed="rId1"/>
          <a:stretch/>
        </p:blipFill>
        <p:spPr>
          <a:xfrm>
            <a:off x="1963080" y="3780000"/>
            <a:ext cx="3616560" cy="2398320"/>
          </a:xfrm>
          <a:prstGeom prst="rect">
            <a:avLst/>
          </a:prstGeom>
          <a:ln w="0">
            <a:noFill/>
          </a:ln>
        </p:spPr>
      </p:pic>
      <p:sp>
        <p:nvSpPr>
          <p:cNvPr id="173" name=""/>
          <p:cNvSpPr/>
          <p:nvPr/>
        </p:nvSpPr>
        <p:spPr>
          <a:xfrm>
            <a:off x="7920000" y="1152000"/>
            <a:ext cx="3959640" cy="4895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rPr>
              <a:t>Answers:</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Answers may vary. Each question should be answered in a complete sentence with an adequate explanation whenever needed.</a:t>
            </a:r>
            <a:endParaRPr b="0" lang="en-PH" sz="1800" spc="-1" strike="noStrike">
              <a:latin typeface="Arial"/>
            </a:endParaRPr>
          </a:p>
          <a:p>
            <a:pPr marL="228600" algn="just">
              <a:lnSpc>
                <a:spcPct val="100000"/>
              </a:lnSpc>
              <a:buNone/>
            </a:pPr>
            <a:endParaRPr b="0" lang="en-PH" sz="1800" spc="-1" strike="noStrike">
              <a:latin typeface="Arial"/>
            </a:endParaRPr>
          </a:p>
          <a:p>
            <a:pPr marL="228600" algn="just">
              <a:lnSpc>
                <a:spcPct val="100000"/>
              </a:lnSpc>
              <a:buNone/>
            </a:pPr>
            <a:r>
              <a:rPr b="0" lang="en-PH" sz="1800" spc="-1" strike="noStrike">
                <a:solidFill>
                  <a:srgbClr val="000000"/>
                </a:solidFill>
                <a:latin typeface="Lato"/>
                <a:ea typeface="Arial;Arial"/>
              </a:rPr>
              <a:t>1. I remember when I was in kindergarten, I used to have a teddy bear.</a:t>
            </a:r>
            <a:endParaRPr b="0" lang="en-PH" sz="1800" spc="-1" strike="noStrike">
              <a:latin typeface="Arial"/>
            </a:endParaRPr>
          </a:p>
          <a:p>
            <a:pPr marL="228600" algn="just">
              <a:lnSpc>
                <a:spcPct val="100000"/>
              </a:lnSpc>
              <a:buNone/>
            </a:pPr>
            <a:r>
              <a:rPr b="0" lang="en-PH" sz="1800" spc="-1" strike="noStrike">
                <a:solidFill>
                  <a:srgbClr val="000000"/>
                </a:solidFill>
                <a:latin typeface="Lato"/>
                <a:ea typeface="Arial;Arial"/>
              </a:rPr>
              <a:t>2. The image reminds me of the movie “Toy Story.”</a:t>
            </a:r>
            <a:endParaRPr b="0" lang="en-PH" sz="1800" spc="-1" strike="noStrike">
              <a:latin typeface="Arial"/>
            </a:endParaRPr>
          </a:p>
          <a:p>
            <a:pPr marL="228600" indent="-228600" algn="just">
              <a:lnSpc>
                <a:spcPct val="100000"/>
              </a:lnSpc>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3. Yes, toys are needed in growing up because they help exercise our imagination.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900000" y="232812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26" name="PlaceHolder 1"/>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27" name=""/>
          <p:cNvSpPr/>
          <p:nvPr/>
        </p:nvSpPr>
        <p:spPr>
          <a:xfrm>
            <a:off x="900000" y="1584000"/>
            <a:ext cx="10197000" cy="34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i="1" lang="en-PH" sz="1800" spc="-1" strike="noStrike">
                <a:solidFill>
                  <a:srgbClr val="000000"/>
                </a:solidFill>
                <a:latin typeface="Lato"/>
                <a:ea typeface="Arial;Arial"/>
              </a:rPr>
              <a:t>Making connections</a:t>
            </a:r>
            <a:r>
              <a:rPr b="0" lang="en-PH" sz="1800" spc="-1" strike="noStrike">
                <a:solidFill>
                  <a:srgbClr val="000000"/>
                </a:solidFill>
                <a:latin typeface="Lato"/>
                <a:ea typeface="Arial;Arial"/>
              </a:rPr>
              <a:t> can broaden the way of thinking or perspective when studying texts. This also makes someone remember the information that is learned from a resource material. There are three ways to make text connections, these are text-to-self, text-to-text, and text-to-world.</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 </a:t>
            </a:r>
            <a:r>
              <a:rPr b="0" i="1" lang="en-PH" sz="1800" spc="-1" strike="noStrike">
                <a:solidFill>
                  <a:srgbClr val="000000"/>
                </a:solidFill>
                <a:latin typeface="Lato"/>
                <a:ea typeface="Arial;Arial"/>
              </a:rPr>
              <a:t>text-to-self connection</a:t>
            </a:r>
            <a:r>
              <a:rPr b="0" lang="en-PH" sz="1800" spc="-1" strike="noStrike">
                <a:solidFill>
                  <a:srgbClr val="000000"/>
                </a:solidFill>
                <a:latin typeface="Lato"/>
                <a:ea typeface="Arial;Arial"/>
              </a:rPr>
              <a:t> is relating the text with personal experiences, culture, or set of beliefs. This kind of connection is highly personal and unique. A </a:t>
            </a:r>
            <a:r>
              <a:rPr b="0" i="1" lang="en-PH" sz="1800" spc="-1" strike="noStrike">
                <a:solidFill>
                  <a:srgbClr val="000000"/>
                </a:solidFill>
                <a:latin typeface="Lato"/>
                <a:ea typeface="Arial;Arial"/>
              </a:rPr>
              <a:t>text-to-text connection </a:t>
            </a:r>
            <a:r>
              <a:rPr b="0" lang="en-PH" sz="1800" spc="-1" strike="noStrike">
                <a:solidFill>
                  <a:srgbClr val="000000"/>
                </a:solidFill>
                <a:latin typeface="Lato"/>
                <a:ea typeface="Arial;Arial"/>
              </a:rPr>
              <a:t>is connecting the ideas presented in the text with those previously learned in another text. A </a:t>
            </a:r>
            <a:r>
              <a:rPr b="0" i="1" lang="en-PH" sz="1800" spc="-1" strike="noStrike">
                <a:solidFill>
                  <a:srgbClr val="000000"/>
                </a:solidFill>
                <a:latin typeface="Lato"/>
                <a:ea typeface="Arial;Arial"/>
              </a:rPr>
              <a:t>text-to-world connection</a:t>
            </a:r>
            <a:r>
              <a:rPr b="0" lang="en-PH" sz="1800" spc="-1" strike="noStrike">
                <a:solidFill>
                  <a:srgbClr val="000000"/>
                </a:solidFill>
                <a:latin typeface="Lato"/>
                <a:ea typeface="Arial;Arial"/>
              </a:rPr>
              <a:t> is relating the ideas present in the text with those occurring in the real world.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900000" y="232812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29" name="PlaceHolder 3"/>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30" name=""/>
          <p:cNvSpPr/>
          <p:nvPr/>
        </p:nvSpPr>
        <p:spPr>
          <a:xfrm>
            <a:off x="900000" y="1152000"/>
            <a:ext cx="10197000" cy="1007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Since we are dealing with abstract meaning when studying visual texts, you will also have to study the creator’s context or situation, which includes each of the following:</a:t>
            </a:r>
            <a:endParaRPr b="0" lang="en-PH" sz="1800" spc="-1" strike="noStrike">
              <a:latin typeface="Arial"/>
            </a:endParaRPr>
          </a:p>
        </p:txBody>
      </p:sp>
      <p:graphicFrame>
        <p:nvGraphicFramePr>
          <p:cNvPr id="131" name=""/>
          <p:cNvGraphicFramePr/>
          <p:nvPr/>
        </p:nvGraphicFramePr>
        <p:xfrm>
          <a:off x="474840" y="2076120"/>
          <a:ext cx="2182680" cy="2014920"/>
        </p:xfrm>
        <a:graphic>
          <a:graphicData uri="http://schemas.openxmlformats.org/drawingml/2006/table">
            <a:tbl>
              <a:tblPr/>
              <a:tblGrid>
                <a:gridCol w="2183040"/>
              </a:tblGrid>
              <a:tr h="514440">
                <a:tc>
                  <a:txBody>
                    <a:bodyPr lIns="90000" rIns="90000" anchor="ctr">
                      <a:noAutofit/>
                    </a:bodyPr>
                    <a:p>
                      <a:pPr algn="ctr">
                        <a:lnSpc>
                          <a:spcPct val="100000"/>
                        </a:lnSpc>
                        <a:buNone/>
                      </a:pPr>
                      <a:r>
                        <a:rPr b="1" lang="en-PH" sz="2000" spc="-1" strike="noStrike">
                          <a:solidFill>
                            <a:srgbClr val="000000"/>
                          </a:solidFill>
                          <a:latin typeface="Lato"/>
                          <a:ea typeface="Arial;Arial"/>
                        </a:rPr>
                        <a:t>WHAT</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500840">
                <a:tc>
                  <a:txBody>
                    <a:bodyPr lIns="90000" rIns="90000" anchor="ctr">
                      <a:noAutofit/>
                    </a:bodyPr>
                    <a:p>
                      <a:pPr algn="ctr">
                        <a:lnSpc>
                          <a:spcPct val="100000"/>
                        </a:lnSpc>
                        <a:buNone/>
                      </a:pPr>
                      <a:r>
                        <a:rPr b="0" lang="en-PH" sz="1300" spc="-1" strike="noStrike">
                          <a:solidFill>
                            <a:srgbClr val="000000"/>
                          </a:solidFill>
                          <a:latin typeface="Lato"/>
                          <a:ea typeface="Arial;Arial"/>
                        </a:rPr>
                        <a:t>The content of the visual text can come in different forms: symbols, colors, data in an infographic, or steps in a process. </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32" name=""/>
          <p:cNvGraphicFramePr/>
          <p:nvPr/>
        </p:nvGraphicFramePr>
        <p:xfrm>
          <a:off x="3092760" y="2095920"/>
          <a:ext cx="3242880" cy="3835800"/>
        </p:xfrm>
        <a:graphic>
          <a:graphicData uri="http://schemas.openxmlformats.org/drawingml/2006/table">
            <a:tbl>
              <a:tblPr/>
              <a:tblGrid>
                <a:gridCol w="3243240"/>
              </a:tblGrid>
              <a:tr h="500040">
                <a:tc>
                  <a:txBody>
                    <a:bodyPr lIns="90000" rIns="90000" anchor="ctr">
                      <a:noAutofit/>
                    </a:bodyPr>
                    <a:p>
                      <a:pPr algn="ctr">
                        <a:lnSpc>
                          <a:spcPct val="100000"/>
                        </a:lnSpc>
                        <a:buNone/>
                      </a:pPr>
                      <a:r>
                        <a:rPr b="1" lang="en-PH" sz="2000" spc="-1" strike="noStrike">
                          <a:solidFill>
                            <a:srgbClr val="000000"/>
                          </a:solidFill>
                          <a:latin typeface="Lato"/>
                          <a:ea typeface="Arial;Arial"/>
                        </a:rPr>
                        <a:t>WHERE</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336120">
                <a:tc>
                  <a:txBody>
                    <a:bodyPr lIns="90000" rIns="90000" anchor="ctr">
                      <a:noAutofit/>
                    </a:bodyPr>
                    <a:p>
                      <a:pPr algn="ctr">
                        <a:lnSpc>
                          <a:spcPct val="100000"/>
                        </a:lnSpc>
                        <a:buNone/>
                      </a:pPr>
                      <a:r>
                        <a:rPr b="0" lang="en-PH" sz="1150" spc="-1" strike="noStrike">
                          <a:solidFill>
                            <a:srgbClr val="000000"/>
                          </a:solidFill>
                          <a:latin typeface="LaTO"/>
                          <a:ea typeface="Arial;Arial"/>
                        </a:rPr>
                        <a:t>This refers to where elements are placed and organized in the text. These are the things you need to look into to study the composition of the visual text:</a:t>
                      </a:r>
                      <a:endParaRPr b="0" lang="en-PH" sz="1150" spc="-1" strike="noStrike">
                        <a:latin typeface="Arial"/>
                      </a:endParaRPr>
                    </a:p>
                    <a:p>
                      <a:pPr algn="ctr">
                        <a:lnSpc>
                          <a:spcPct val="100000"/>
                        </a:lnSpc>
                        <a:buNone/>
                      </a:pPr>
                      <a:endParaRPr b="0" lang="en-PH" sz="1150" spc="-1" strike="noStrike">
                        <a:latin typeface="Arial"/>
                      </a:endParaRPr>
                    </a:p>
                    <a:p>
                      <a:pPr>
                        <a:lnSpc>
                          <a:spcPct val="100000"/>
                        </a:lnSpc>
                        <a:buNone/>
                      </a:pPr>
                      <a:r>
                        <a:rPr b="0" lang="en-PH" sz="1150" spc="-1" strike="noStrike">
                          <a:solidFill>
                            <a:srgbClr val="000000"/>
                          </a:solidFill>
                          <a:latin typeface="LaTO"/>
                          <a:ea typeface="Arial;Arial"/>
                        </a:rPr>
                        <a:t>1. Background: Is the background competing or complementing the foreground or those items that are placed in front?</a:t>
                      </a:r>
                      <a:endParaRPr b="0" lang="en-PH" sz="1150" spc="-1" strike="noStrike">
                        <a:latin typeface="Arial"/>
                      </a:endParaRPr>
                    </a:p>
                    <a:p>
                      <a:pPr>
                        <a:lnSpc>
                          <a:spcPct val="100000"/>
                        </a:lnSpc>
                        <a:buNone/>
                      </a:pPr>
                      <a:r>
                        <a:rPr b="0" lang="en-PH" sz="1150" spc="-1" strike="noStrike">
                          <a:solidFill>
                            <a:srgbClr val="000000"/>
                          </a:solidFill>
                          <a:latin typeface="LaTO"/>
                          <a:ea typeface="Arial;Arial"/>
                        </a:rPr>
                        <a:t>2. Harmony: Is there some sort of balance or harmony with the different parts of the visual text? Do they clash?</a:t>
                      </a:r>
                      <a:endParaRPr b="0" lang="en-PH" sz="1150" spc="-1" strike="noStrike">
                        <a:latin typeface="Arial"/>
                      </a:endParaRPr>
                    </a:p>
                    <a:p>
                      <a:pPr>
                        <a:lnSpc>
                          <a:spcPct val="100000"/>
                        </a:lnSpc>
                        <a:buNone/>
                      </a:pPr>
                      <a:r>
                        <a:rPr b="0" lang="en-PH" sz="1150" spc="-1" strike="noStrike">
                          <a:solidFill>
                            <a:srgbClr val="000000"/>
                          </a:solidFill>
                          <a:latin typeface="LaTO"/>
                          <a:ea typeface="Arial;Arial"/>
                        </a:rPr>
                        <a:t>3. Perspective: Which point of view is the image presenting? Look at what is placed in front, as this is often considered the most important component in the text. </a:t>
                      </a:r>
                      <a:endParaRPr b="0" lang="en-PH" sz="115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33" name=""/>
          <p:cNvGraphicFramePr/>
          <p:nvPr/>
        </p:nvGraphicFramePr>
        <p:xfrm>
          <a:off x="6643080" y="2088360"/>
          <a:ext cx="2182680" cy="2014920"/>
        </p:xfrm>
        <a:graphic>
          <a:graphicData uri="http://schemas.openxmlformats.org/drawingml/2006/table">
            <a:tbl>
              <a:tblPr/>
              <a:tblGrid>
                <a:gridCol w="2183040"/>
              </a:tblGrid>
              <a:tr h="514440">
                <a:tc>
                  <a:txBody>
                    <a:bodyPr lIns="90000" rIns="90000" anchor="ctr">
                      <a:noAutofit/>
                    </a:bodyPr>
                    <a:p>
                      <a:pPr algn="ctr">
                        <a:lnSpc>
                          <a:spcPct val="100000"/>
                        </a:lnSpc>
                        <a:buNone/>
                      </a:pPr>
                      <a:r>
                        <a:rPr b="1" lang="en-PH" sz="2000" spc="-1" strike="noStrike">
                          <a:solidFill>
                            <a:srgbClr val="000000"/>
                          </a:solidFill>
                          <a:latin typeface="Lato"/>
                          <a:ea typeface="Arial;Arial"/>
                        </a:rPr>
                        <a:t>HOW</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500840">
                <a:tc>
                  <a:txBody>
                    <a:bodyPr lIns="90000" rIns="90000" anchor="ctr">
                      <a:noAutofit/>
                    </a:bodyPr>
                    <a:p>
                      <a:pPr algn="ctr">
                        <a:lnSpc>
                          <a:spcPct val="100000"/>
                        </a:lnSpc>
                        <a:buNone/>
                      </a:pPr>
                      <a:r>
                        <a:rPr b="0" lang="en-PH" sz="1200" spc="-1" strike="noStrike">
                          <a:solidFill>
                            <a:srgbClr val="000000"/>
                          </a:solidFill>
                          <a:latin typeface="Lato"/>
                          <a:ea typeface="Arial;Arial"/>
                        </a:rPr>
                        <a:t>This tells you how the key elements of the visual text are presented. You may look at it from the point of view of the creator or the viewer. </a:t>
                      </a:r>
                      <a:endParaRPr b="0" lang="en-PH" sz="1200" spc="-1" strike="noStrike">
                        <a:latin typeface="Arial"/>
                      </a:endParaRPr>
                    </a:p>
                    <a:p>
                      <a:pPr algn="ctr">
                        <a:lnSpc>
                          <a:spcPct val="100000"/>
                        </a:lnSpc>
                        <a:buNone/>
                      </a:pPr>
                      <a:r>
                        <a:rPr b="0" lang="en-PH" sz="1200" spc="-1" strike="noStrike">
                          <a:solidFill>
                            <a:srgbClr val="000000"/>
                          </a:solidFill>
                          <a:latin typeface="Lato"/>
                          <a:ea typeface="Arial;Arial"/>
                        </a:rPr>
                        <a:t>Are the elements of the text logically presented, or are they more emotionally driven?</a:t>
                      </a:r>
                      <a:endParaRPr b="0" lang="en-PH" sz="1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34" name=""/>
          <p:cNvGraphicFramePr/>
          <p:nvPr/>
        </p:nvGraphicFramePr>
        <p:xfrm>
          <a:off x="9348840" y="2076120"/>
          <a:ext cx="2182680" cy="2014920"/>
        </p:xfrm>
        <a:graphic>
          <a:graphicData uri="http://schemas.openxmlformats.org/drawingml/2006/table">
            <a:tbl>
              <a:tblPr/>
              <a:tblGrid>
                <a:gridCol w="2183040"/>
              </a:tblGrid>
              <a:tr h="514440">
                <a:tc>
                  <a:txBody>
                    <a:bodyPr lIns="90000" rIns="90000" anchor="ctr">
                      <a:noAutofit/>
                    </a:bodyPr>
                    <a:p>
                      <a:pPr algn="ctr">
                        <a:lnSpc>
                          <a:spcPct val="100000"/>
                        </a:lnSpc>
                        <a:buNone/>
                      </a:pPr>
                      <a:r>
                        <a:rPr b="1" lang="en-PH" sz="2000" spc="-1" strike="noStrike">
                          <a:solidFill>
                            <a:srgbClr val="000000"/>
                          </a:solidFill>
                          <a:latin typeface="Lato"/>
                          <a:ea typeface="Arial;Arial"/>
                        </a:rPr>
                        <a:t>WHO</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500840">
                <a:tc>
                  <a:txBody>
                    <a:bodyPr lIns="90000" rIns="90000" anchor="ctr">
                      <a:noAutofit/>
                    </a:bodyPr>
                    <a:p>
                      <a:pPr algn="ctr">
                        <a:lnSpc>
                          <a:spcPct val="100000"/>
                        </a:lnSpc>
                        <a:buNone/>
                      </a:pPr>
                      <a:r>
                        <a:rPr b="0" lang="en-PH" sz="1300" spc="-1" strike="noStrike">
                          <a:solidFill>
                            <a:srgbClr val="000000"/>
                          </a:solidFill>
                          <a:latin typeface="Lato"/>
                          <a:ea typeface="Arial;Arial"/>
                        </a:rPr>
                        <a:t>Who is the source of the visual text? Knowing this information will let you know of any potential biases in its creation. You will also know its purpose. </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1081080" y="23400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36" name="PlaceHolder 2"/>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37" name=""/>
          <p:cNvSpPr/>
          <p:nvPr/>
        </p:nvSpPr>
        <p:spPr>
          <a:xfrm>
            <a:off x="756000" y="1944000"/>
            <a:ext cx="10799640" cy="34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Steps in Analyzing a Visual Text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Study the visual text closely. Look at all its distinct visual elements: gaze (where the subject is looking), framing (positioning/placement of the subject), shape, color, composition, and texture.</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Describe what you see in the visual text without interpreting what it means yet.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3. Ask questions about the text you want to be answered before you analyze what the visual text means.</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4. Determine the context of the visual text (historical period, intended audience, factors affecting the creator in making it).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5. Explore your interpretation of the visual text.</a:t>
            </a:r>
            <a:endParaRPr b="0" lang="en-PH" sz="1800" spc="-1" strike="noStrike">
              <a:latin typeface="Arial"/>
            </a:endParaRPr>
          </a:p>
          <a:p>
            <a:pPr algn="just">
              <a:lnSpc>
                <a:spcPct val="100000"/>
              </a:lnSpc>
              <a:spcBef>
                <a:spcPts val="499"/>
              </a:spcBef>
              <a:spcAft>
                <a:spcPts val="499"/>
              </a:spcAft>
              <a:buNone/>
              <a:tabLst>
                <a:tab algn="l" pos="0"/>
              </a:tabLst>
            </a:pPr>
            <a:endParaRPr b="0" lang="en-PH" sz="1800" spc="-1" strike="noStrike">
              <a:latin typeface="Arial"/>
            </a:endParaRPr>
          </a:p>
        </p:txBody>
      </p:sp>
      <p:sp>
        <p:nvSpPr>
          <p:cNvPr id="138" name=""/>
          <p:cNvSpPr/>
          <p:nvPr/>
        </p:nvSpPr>
        <p:spPr>
          <a:xfrm>
            <a:off x="3816000" y="972360"/>
            <a:ext cx="4715640" cy="733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400" spc="-1" strike="noStrike">
                <a:solidFill>
                  <a:srgbClr val="000000"/>
                </a:solidFill>
                <a:latin typeface="Monserrat medium"/>
                <a:ea typeface="Arial;Arial"/>
              </a:rPr>
              <a:t>Visual Text</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081080" y="23400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40" name="PlaceHolder 10"/>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41" name=""/>
          <p:cNvSpPr/>
          <p:nvPr/>
        </p:nvSpPr>
        <p:spPr>
          <a:xfrm>
            <a:off x="756000" y="1944000"/>
            <a:ext cx="10799640" cy="34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Here are some guide questions you can ask in forming your understanding of the visual text: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What is the first thing you noticed in the visual text? How is your eye drawn from one aspect of the visual text to another? How is the flow of information organized?</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What is the main subject or figure? What other things can you see? What is excluded (not included)?</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3. How do the colors affect the mood of the image? What do the color choices represent?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4. How are the figures organized and positioned? Does the positioning of figures give an intimate feel or a sense of isolation (loneliness)?</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5. What emotion (if any) does the gaze of the subject(s) in the visual text deliver?</a:t>
            </a:r>
            <a:endParaRPr b="0" lang="en-PH" sz="1800" spc="-1" strike="noStrike">
              <a:latin typeface="Arial"/>
            </a:endParaRPr>
          </a:p>
        </p:txBody>
      </p:sp>
      <p:sp>
        <p:nvSpPr>
          <p:cNvPr id="142" name=""/>
          <p:cNvSpPr/>
          <p:nvPr/>
        </p:nvSpPr>
        <p:spPr>
          <a:xfrm>
            <a:off x="3816000" y="972360"/>
            <a:ext cx="4715640" cy="733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400" spc="-1" strike="noStrike">
                <a:solidFill>
                  <a:srgbClr val="000000"/>
                </a:solidFill>
                <a:latin typeface="Monserrat medium"/>
                <a:ea typeface="Arial;Arial"/>
              </a:rPr>
              <a:t>Visual Text</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081080" y="23400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44" name="PlaceHolder 4"/>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45" name=""/>
          <p:cNvSpPr/>
          <p:nvPr/>
        </p:nvSpPr>
        <p:spPr>
          <a:xfrm>
            <a:off x="900000" y="1908000"/>
            <a:ext cx="10197000" cy="34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How to Activate Prior Knowledge?</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Ask questions before, during, and after viewing, listening, or reading a text.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Brainstorm what you know about the text by referring to your five senses.</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3. Share a similar experience related to the topic presented in the material that you are learning.</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When you activate your prior knowledge, you try to make connections. When you make connections as you study a text, you strengthen your thinking skills.</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While understanding a text, there are three different ways that you can make connections.</a:t>
            </a:r>
            <a:endParaRPr b="0" lang="en-PH" sz="1800" spc="-1" strike="noStrike">
              <a:latin typeface="Arial"/>
            </a:endParaRPr>
          </a:p>
        </p:txBody>
      </p:sp>
      <p:sp>
        <p:nvSpPr>
          <p:cNvPr id="146" name=""/>
          <p:cNvSpPr/>
          <p:nvPr/>
        </p:nvSpPr>
        <p:spPr>
          <a:xfrm>
            <a:off x="3636000" y="1044000"/>
            <a:ext cx="4859640" cy="647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latin typeface="Monserrat medium"/>
                <a:ea typeface="Arial;Arial"/>
              </a:rPr>
              <a:t>Activating Prior Knowledge</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081080" y="23400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48" name="PlaceHolder 5"/>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49" name=""/>
          <p:cNvSpPr/>
          <p:nvPr/>
        </p:nvSpPr>
        <p:spPr>
          <a:xfrm>
            <a:off x="792000" y="1836000"/>
            <a:ext cx="10439640" cy="3525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In this connection, you relate a text with your personal experience. You may see yourself in the shoes of a particular character or subject of interest in the text in a way that both of you share many things in common. In the text-to-self connection, your interaction with the text becomes a personal matter, and this connection is uniquely your own.</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Here are some guide questions you can raise to help you establish a text-to-self connection with a text you are learning about: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What are you reminded of by the text?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In what way can you relate to the character, subject, or event described in the text?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3. Is there any part of the text that reflects your life story?</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4. How are you similar to or different from the main character or speaker?</a:t>
            </a:r>
            <a:endParaRPr b="0" lang="en-PH" sz="1800" spc="-1" strike="noStrike">
              <a:latin typeface="Arial"/>
            </a:endParaRPr>
          </a:p>
        </p:txBody>
      </p:sp>
      <p:sp>
        <p:nvSpPr>
          <p:cNvPr id="150" name=""/>
          <p:cNvSpPr/>
          <p:nvPr/>
        </p:nvSpPr>
        <p:spPr>
          <a:xfrm>
            <a:off x="3636000" y="1080000"/>
            <a:ext cx="4859640" cy="647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latin typeface="Monserrat medium"/>
                <a:ea typeface="Arial;Arial"/>
              </a:rPr>
              <a:t>Text-to-Self Connection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1081080" y="23400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52" name="PlaceHolder 6"/>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53" name=""/>
          <p:cNvSpPr/>
          <p:nvPr/>
        </p:nvSpPr>
        <p:spPr>
          <a:xfrm>
            <a:off x="900000" y="1836000"/>
            <a:ext cx="10197000" cy="34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How to Make a Text-to-Text Connection?</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List down striking insights, themes, and characters of the text you are currently learning.</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Brainstorm and enlist titles of books, magazines, images, documentaries, or articles you previously learned that cover similar topics conveyed in the new material.</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3. Relate ideas, themes, characters, or topics you have already studied to those conveyed in the new material.</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4. Identify similarities and differences between or among texts using a graphic organizer.</a:t>
            </a:r>
            <a:endParaRPr b="0" lang="en-PH" sz="1800" spc="-1" strike="noStrike">
              <a:latin typeface="Arial"/>
            </a:endParaRPr>
          </a:p>
          <a:p>
            <a:pPr algn="just">
              <a:lnSpc>
                <a:spcPct val="100000"/>
              </a:lnSpc>
              <a:spcBef>
                <a:spcPts val="499"/>
              </a:spcBef>
              <a:spcAft>
                <a:spcPts val="499"/>
              </a:spcAft>
              <a:buNone/>
              <a:tabLst>
                <a:tab algn="l" pos="0"/>
              </a:tabLst>
            </a:pPr>
            <a:endParaRPr b="0" lang="en-PH" sz="1800" spc="-1" strike="noStrike">
              <a:latin typeface="Arial"/>
            </a:endParaRPr>
          </a:p>
        </p:txBody>
      </p:sp>
      <p:sp>
        <p:nvSpPr>
          <p:cNvPr id="154" name=""/>
          <p:cNvSpPr/>
          <p:nvPr/>
        </p:nvSpPr>
        <p:spPr>
          <a:xfrm>
            <a:off x="3636000" y="1080000"/>
            <a:ext cx="4859640" cy="647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latin typeface="Monserrat medium"/>
                <a:ea typeface="Arial;Arial"/>
              </a:rPr>
              <a:t>Text-to-Text Connection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1081080" y="2340000"/>
            <a:ext cx="10258560" cy="395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endParaRPr b="0" lang="en-PH" sz="1800" spc="-1" strike="noStrike">
              <a:latin typeface="Arial"/>
            </a:endParaRPr>
          </a:p>
        </p:txBody>
      </p:sp>
      <p:sp>
        <p:nvSpPr>
          <p:cNvPr id="156" name="PlaceHolder 7"/>
          <p:cNvSpPr/>
          <p:nvPr/>
        </p:nvSpPr>
        <p:spPr>
          <a:xfrm>
            <a:off x="398160" y="11880"/>
            <a:ext cx="10436040" cy="12477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Making Connections</a:t>
            </a:r>
            <a:endParaRPr b="0" lang="en-PH" sz="3600" spc="-1" strike="noStrike">
              <a:latin typeface="Arial"/>
            </a:endParaRPr>
          </a:p>
        </p:txBody>
      </p:sp>
      <p:sp>
        <p:nvSpPr>
          <p:cNvPr id="157" name=""/>
          <p:cNvSpPr/>
          <p:nvPr/>
        </p:nvSpPr>
        <p:spPr>
          <a:xfrm>
            <a:off x="900000" y="1692000"/>
            <a:ext cx="10197000" cy="34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Here are some guide questions you can raise to help you establish a text-to-text connection with a new text you are learning about:</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How is this text similar to/different from other texts you have learned?</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How is this text different from those you listened to about the same topic?</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3. What does this text remind you of in another text you learned?</a:t>
            </a:r>
            <a:endParaRPr b="0" lang="en-PH" sz="1800" spc="-1" strike="noStrike">
              <a:latin typeface="Arial"/>
            </a:endParaRPr>
          </a:p>
          <a:p>
            <a:pPr algn="just">
              <a:lnSpc>
                <a:spcPct val="100000"/>
              </a:lnSpc>
              <a:spcBef>
                <a:spcPts val="499"/>
              </a:spcBef>
              <a:spcAft>
                <a:spcPts val="499"/>
              </a:spcAft>
              <a:buNone/>
              <a:tabLst>
                <a:tab algn="l" pos="0"/>
              </a:tabLst>
            </a:pP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Examples:</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The legend titled Si Malakas at si Maganda must be our local version of Adam and Eve, and both tell us where we came from.</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The folktales about Juan Tamad, which clearly portray his laziness, remind me of my favorite slogan, which I read in our library. The slogan says, “Nasa Diyos ang awa, nasa tao ang gawa.” In English, it imparts the important lesson, which is, God helps us if we first help ourselves.</a:t>
            </a:r>
            <a:endParaRPr b="0" lang="en-PH" sz="1800" spc="-1" strike="noStrike">
              <a:latin typeface="Arial"/>
            </a:endParaRPr>
          </a:p>
        </p:txBody>
      </p:sp>
      <p:sp>
        <p:nvSpPr>
          <p:cNvPr id="158" name=""/>
          <p:cNvSpPr/>
          <p:nvPr/>
        </p:nvSpPr>
        <p:spPr>
          <a:xfrm>
            <a:off x="3636000" y="1080000"/>
            <a:ext cx="4859640" cy="647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latin typeface="Monserrat medium"/>
                <a:ea typeface="Arial;Arial"/>
              </a:rPr>
              <a:t>Text-to-Text Connection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1017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2023-04-04T13:57:37Z</dcterms:modified>
  <cp:revision>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