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23"/>
  </p:notesMasterIdLst>
  <p:sldIdLst>
    <p:sldId id="256" r:id="rId4"/>
    <p:sldId id="283" r:id="rId5"/>
    <p:sldId id="284" r:id="rId6"/>
    <p:sldId id="285" r:id="rId7"/>
    <p:sldId id="286" r:id="rId8"/>
    <p:sldId id="287" r:id="rId9"/>
    <p:sldId id="288" r:id="rId10"/>
    <p:sldId id="291" r:id="rId11"/>
    <p:sldId id="292" r:id="rId12"/>
    <p:sldId id="293" r:id="rId13"/>
    <p:sldId id="294" r:id="rId14"/>
    <p:sldId id="295" r:id="rId15"/>
    <p:sldId id="296" r:id="rId16"/>
    <p:sldId id="297" r:id="rId17"/>
    <p:sldId id="298" r:id="rId18"/>
    <p:sldId id="299" r:id="rId19"/>
    <p:sldId id="301" r:id="rId20"/>
    <p:sldId id="300" r:id="rId21"/>
    <p:sldId id="29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22"/>
    <p:restoredTop sz="96405"/>
  </p:normalViewPr>
  <p:slideViewPr>
    <p:cSldViewPr snapToGrid="0" snapToObjects="1">
      <p:cViewPr varScale="1">
        <p:scale>
          <a:sx n="90" d="100"/>
          <a:sy n="90" d="100"/>
        </p:scale>
        <p:origin x="232" y="10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5/3/23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11933105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11</a:t>
            </a:fld>
            <a:endParaRPr lang="en-US"/>
          </a:p>
        </p:txBody>
      </p:sp>
    </p:spTree>
    <p:extLst>
      <p:ext uri="{BB962C8B-B14F-4D97-AF65-F5344CB8AC3E}">
        <p14:creationId xmlns:p14="http://schemas.microsoft.com/office/powerpoint/2010/main" val="3654232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12</a:t>
            </a:fld>
            <a:endParaRPr lang="en-US"/>
          </a:p>
        </p:txBody>
      </p:sp>
    </p:spTree>
    <p:extLst>
      <p:ext uri="{BB962C8B-B14F-4D97-AF65-F5344CB8AC3E}">
        <p14:creationId xmlns:p14="http://schemas.microsoft.com/office/powerpoint/2010/main" val="3808904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13</a:t>
            </a:fld>
            <a:endParaRPr lang="en-US"/>
          </a:p>
        </p:txBody>
      </p:sp>
    </p:spTree>
    <p:extLst>
      <p:ext uri="{BB962C8B-B14F-4D97-AF65-F5344CB8AC3E}">
        <p14:creationId xmlns:p14="http://schemas.microsoft.com/office/powerpoint/2010/main" val="1525108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14</a:t>
            </a:fld>
            <a:endParaRPr lang="en-US"/>
          </a:p>
        </p:txBody>
      </p:sp>
    </p:spTree>
    <p:extLst>
      <p:ext uri="{BB962C8B-B14F-4D97-AF65-F5344CB8AC3E}">
        <p14:creationId xmlns:p14="http://schemas.microsoft.com/office/powerpoint/2010/main" val="1663202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15</a:t>
            </a:fld>
            <a:endParaRPr lang="en-US"/>
          </a:p>
        </p:txBody>
      </p:sp>
    </p:spTree>
    <p:extLst>
      <p:ext uri="{BB962C8B-B14F-4D97-AF65-F5344CB8AC3E}">
        <p14:creationId xmlns:p14="http://schemas.microsoft.com/office/powerpoint/2010/main" val="3768981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16</a:t>
            </a:fld>
            <a:endParaRPr lang="en-US"/>
          </a:p>
        </p:txBody>
      </p:sp>
    </p:spTree>
    <p:extLst>
      <p:ext uri="{BB962C8B-B14F-4D97-AF65-F5344CB8AC3E}">
        <p14:creationId xmlns:p14="http://schemas.microsoft.com/office/powerpoint/2010/main" val="9270982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17</a:t>
            </a:fld>
            <a:endParaRPr lang="en-US"/>
          </a:p>
        </p:txBody>
      </p:sp>
    </p:spTree>
    <p:extLst>
      <p:ext uri="{BB962C8B-B14F-4D97-AF65-F5344CB8AC3E}">
        <p14:creationId xmlns:p14="http://schemas.microsoft.com/office/powerpoint/2010/main" val="1744193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18</a:t>
            </a:fld>
            <a:endParaRPr lang="en-US"/>
          </a:p>
        </p:txBody>
      </p:sp>
    </p:spTree>
    <p:extLst>
      <p:ext uri="{BB962C8B-B14F-4D97-AF65-F5344CB8AC3E}">
        <p14:creationId xmlns:p14="http://schemas.microsoft.com/office/powerpoint/2010/main" val="3640296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27829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1187070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2236817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1725942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2119661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50717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1983178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40776496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5/3/23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301498" y="2828835"/>
            <a:ext cx="7359906" cy="1200329"/>
          </a:xfrm>
          <a:prstGeom prst="rect">
            <a:avLst/>
          </a:prstGeom>
          <a:noFill/>
        </p:spPr>
        <p:txBody>
          <a:bodyPr wrap="square" rtlCol="0">
            <a:spAutoFit/>
          </a:bodyPr>
          <a:lstStyle/>
          <a:p>
            <a:pPr algn="ctr"/>
            <a:r>
              <a:rPr lang="en-US" sz="3600" b="1" dirty="0">
                <a:solidFill>
                  <a:schemeClr val="bg1"/>
                </a:solidFill>
                <a:latin typeface="Montserrat Medium" pitchFamily="2" charset="77"/>
              </a:rPr>
              <a:t>Multiplication and Division of Rational Algebraic Expression</a:t>
            </a:r>
            <a:endParaRPr lang="en-PH" sz="3600" b="1" dirty="0">
              <a:solidFill>
                <a:schemeClr val="bg1"/>
              </a:solidFill>
              <a:latin typeface="Montserrat Medium" pitchFamily="2" charset="77"/>
            </a:endParaRP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p:txBody>
          <a:bodyPr>
            <a:normAutofit/>
          </a:bodyPr>
          <a:lstStyle/>
          <a:p>
            <a:pPr marL="0" indent="0" algn="just">
              <a:buNone/>
            </a:pPr>
            <a:r>
              <a:rPr lang="en-US" b="1" dirty="0"/>
              <a:t>Dividing of Rational Expressions</a:t>
            </a:r>
          </a:p>
          <a:p>
            <a:pPr marL="0" indent="0" algn="just">
              <a:buNone/>
            </a:pPr>
            <a:endParaRPr lang="en-US" b="1" dirty="0">
              <a:latin typeface="Cambria Math" panose="02040503050406030204" pitchFamily="18" charset="0"/>
            </a:endParaRPr>
          </a:p>
          <a:p>
            <a:pPr marL="514350" indent="-514350">
              <a:buFont typeface="+mj-lt"/>
              <a:buAutoNum type="arabicPeriod"/>
            </a:pPr>
            <a:r>
              <a:rPr lang="en-PH" dirty="0"/>
              <a:t>Write the equivalent multiplication statement using the reciprocal of the divisor.</a:t>
            </a:r>
          </a:p>
          <a:p>
            <a:pPr marL="514350" indent="-514350">
              <a:buFont typeface="+mj-lt"/>
              <a:buAutoNum type="arabicPeriod"/>
            </a:pPr>
            <a:r>
              <a:rPr lang="en-PH" dirty="0"/>
              <a:t>Factor the numerator and denominator.</a:t>
            </a:r>
          </a:p>
          <a:p>
            <a:pPr marL="514350" indent="-514350">
              <a:buFont typeface="+mj-lt"/>
              <a:buAutoNum type="arabicPeriod"/>
            </a:pPr>
            <a:r>
              <a:rPr lang="en-PH" dirty="0"/>
              <a:t>Cancel out factors common to the numerator and the denominator.</a:t>
            </a:r>
          </a:p>
          <a:p>
            <a:pPr marL="514350" indent="-514350">
              <a:buFont typeface="+mj-lt"/>
              <a:buAutoNum type="arabicPeriod"/>
            </a:pPr>
            <a:r>
              <a:rPr lang="en-PH" dirty="0"/>
              <a:t>Multiply the remaining numerators and denominators.</a:t>
            </a:r>
          </a:p>
          <a:p>
            <a:pPr marL="514350" indent="-514350">
              <a:buFont typeface="+mj-lt"/>
              <a:buAutoNum type="arabicPeriod"/>
            </a:pPr>
            <a:r>
              <a:rPr lang="en-PH" dirty="0"/>
              <a:t>Simplify if possible.</a:t>
            </a:r>
          </a:p>
          <a:p>
            <a:pPr marL="0" indent="0" algn="just">
              <a:buNone/>
            </a:pPr>
            <a:endParaRPr lang="en-US" dirty="0">
              <a:latin typeface="Cambria Math" panose="02040503050406030204" pitchFamily="18" charset="0"/>
            </a:endParaRPr>
          </a:p>
        </p:txBody>
      </p:sp>
    </p:spTree>
    <p:extLst>
      <p:ext uri="{BB962C8B-B14F-4D97-AF65-F5344CB8AC3E}">
        <p14:creationId xmlns:p14="http://schemas.microsoft.com/office/powerpoint/2010/main" val="1282748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p:txBody>
              <a:bodyPr>
                <a:normAutofit/>
              </a:bodyPr>
              <a:lstStyle/>
              <a:p>
                <a:pPr marL="0" indent="0" algn="just">
                  <a:buNone/>
                </a:pPr>
                <a:r>
                  <a:rPr lang="en-US" dirty="0"/>
                  <a:t>Divide and simplify.</a:t>
                </a:r>
              </a:p>
              <a:p>
                <a:pPr marL="0" indent="0" algn="just">
                  <a:buNone/>
                </a:pPr>
                <a:endParaRPr lang="en-US" dirty="0"/>
              </a:p>
              <a:p>
                <a:pPr marL="0" indent="0" algn="just">
                  <a:buNone/>
                </a:pPr>
                <a:endParaRPr lang="en-US" dirty="0"/>
              </a:p>
              <a:p>
                <a:pPr marL="0" indent="0" algn="just">
                  <a:buNone/>
                </a:pPr>
                <a:r>
                  <a:rPr lang="en-US" dirty="0"/>
                  <a:t>1.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7</m:t>
                        </m:r>
                      </m:num>
                      <m:den>
                        <m:r>
                          <a:rPr lang="en-US" b="0" i="1" smtClean="0">
                            <a:latin typeface="Cambria Math" panose="02040503050406030204" pitchFamily="18" charset="0"/>
                          </a:rPr>
                          <m:t>6</m:t>
                        </m:r>
                        <m:r>
                          <m:rPr>
                            <m:sty m:val="p"/>
                          </m:rPr>
                          <a:rPr lang="en-US" b="0" i="0" smtClean="0">
                            <a:latin typeface="Cambria Math" panose="02040503050406030204" pitchFamily="18" charset="0"/>
                          </a:rPr>
                          <m:t>x</m:t>
                        </m:r>
                      </m:den>
                    </m:f>
                    <m:r>
                      <a:rPr lang="en-US" b="0" i="1" smtClean="0">
                        <a:latin typeface="Cambria Math" panose="02040503050406030204" pitchFamily="18" charset="0"/>
                      </a:rPr>
                      <m:t>√</m:t>
                    </m:r>
                  </m:oMath>
                </a14:m>
                <a:r>
                  <a:rPr lang="en-US" dirty="0"/>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7</m:t>
                        </m:r>
                      </m:num>
                      <m:den>
                        <m:r>
                          <a:rPr lang="en-US" b="0" i="1" smtClean="0">
                            <a:latin typeface="Cambria Math" panose="02040503050406030204" pitchFamily="18" charset="0"/>
                          </a:rPr>
                          <m:t>12</m:t>
                        </m:r>
                        <m:r>
                          <m:rPr>
                            <m:sty m:val="p"/>
                          </m:rPr>
                          <a:rPr lang="en-US">
                            <a:latin typeface="Cambria Math" panose="02040503050406030204" pitchFamily="18" charset="0"/>
                          </a:rPr>
                          <m:t>x</m:t>
                        </m:r>
                      </m:den>
                    </m:f>
                  </m:oMath>
                </a14:m>
                <a:r>
                  <a:rPr lang="en-US" dirty="0">
                    <a:latin typeface="Cambria Math" panose="02040503050406030204" pitchFamily="18" charset="0"/>
                  </a:rPr>
                  <a:t>			</a:t>
                </a:r>
                <a:r>
                  <a:rPr lang="en-US" dirty="0"/>
                  <a:t>2.  </a:t>
                </a:r>
                <a14:m>
                  <m:oMath xmlns:m="http://schemas.openxmlformats.org/officeDocument/2006/math">
                    <m:f>
                      <m:fPr>
                        <m:ctrlPr>
                          <a:rPr lang="en-US" i="1">
                            <a:latin typeface="Cambria Math" panose="02040503050406030204" pitchFamily="18" charset="0"/>
                          </a:rPr>
                        </m:ctrlPr>
                      </m:fPr>
                      <m:num>
                        <m:sSup>
                          <m:sSupPr>
                            <m:ctrlPr>
                              <a:rPr lang="en-US"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5</m:t>
                            </m:r>
                          </m:sup>
                        </m:sSup>
                      </m:num>
                      <m:den>
                        <m:r>
                          <a:rPr lang="en-US" b="0" i="1" smtClean="0">
                            <a:latin typeface="Cambria Math" panose="02040503050406030204" pitchFamily="18" charset="0"/>
                          </a:rPr>
                          <m:t>4</m:t>
                        </m:r>
                      </m:den>
                    </m:f>
                    <m:r>
                      <a:rPr lang="en-US" i="1">
                        <a:latin typeface="Cambria Math" panose="02040503050406030204" pitchFamily="18" charset="0"/>
                      </a:rPr>
                      <m:t>√</m:t>
                    </m:r>
                  </m:oMath>
                </a14:m>
                <a:r>
                  <a:rPr lang="en-US" dirty="0"/>
                  <a:t> </a:t>
                </a:r>
                <a14:m>
                  <m:oMath xmlns:m="http://schemas.openxmlformats.org/officeDocument/2006/math">
                    <m:sSup>
                      <m:sSupPr>
                        <m:ctrlPr>
                          <a:rPr lang="en-US" i="1" dirty="0" smtClean="0">
                            <a:latin typeface="Cambria Math" panose="02040503050406030204" pitchFamily="18" charset="0"/>
                          </a:rPr>
                        </m:ctrlPr>
                      </m:sSupPr>
                      <m:e>
                        <m:r>
                          <a:rPr lang="en-US" b="0" i="1" dirty="0" smtClean="0">
                            <a:latin typeface="Cambria Math" panose="02040503050406030204" pitchFamily="18" charset="0"/>
                          </a:rPr>
                          <m:t>4</m:t>
                        </m:r>
                        <m:r>
                          <a:rPr lang="en-US" b="0" i="1" dirty="0" smtClean="0">
                            <a:latin typeface="Cambria Math" panose="02040503050406030204" pitchFamily="18" charset="0"/>
                          </a:rPr>
                          <m:t>𝑎</m:t>
                        </m:r>
                      </m:e>
                      <m:sup>
                        <m:r>
                          <a:rPr lang="en-US" b="0" i="1" dirty="0" smtClean="0">
                            <a:latin typeface="Cambria Math" panose="02040503050406030204" pitchFamily="18" charset="0"/>
                          </a:rPr>
                          <m:t>2</m:t>
                        </m:r>
                      </m:sup>
                    </m:sSup>
                  </m:oMath>
                </a14:m>
                <a:r>
                  <a:rPr lang="en-US" dirty="0">
                    <a:latin typeface="Cambria Math" panose="02040503050406030204" pitchFamily="18" charset="0"/>
                  </a:rPr>
                  <a:t>			</a:t>
                </a:r>
                <a:r>
                  <a:rPr lang="en-US" dirty="0"/>
                  <a:t>3.  </a:t>
                </a:r>
                <a14:m>
                  <m:oMath xmlns:m="http://schemas.openxmlformats.org/officeDocument/2006/math">
                    <m:f>
                      <m:fPr>
                        <m:ctrlPr>
                          <a:rPr lang="en-US" smtClean="0">
                            <a:latin typeface="Cambria Math" panose="02040503050406030204" pitchFamily="18" charset="0"/>
                          </a:rPr>
                        </m:ctrlPr>
                      </m:fPr>
                      <m:num>
                        <m:r>
                          <a:rPr lang="en-US" b="0" i="0" smtClean="0">
                            <a:latin typeface="Cambria Math" panose="02040503050406030204" pitchFamily="18" charset="0"/>
                          </a:rPr>
                          <m:t>16−</m:t>
                        </m:r>
                        <m:sSup>
                          <m:sSupPr>
                            <m:ctrlPr>
                              <a:rPr lang="en-US" b="0" smtClean="0">
                                <a:latin typeface="Cambria Math" panose="02040503050406030204" pitchFamily="18" charset="0"/>
                              </a:rPr>
                            </m:ctrlPr>
                          </m:sSupPr>
                          <m:e>
                            <m:r>
                              <m:rPr>
                                <m:sty m:val="p"/>
                              </m:rPr>
                              <a:rPr lang="en-US" b="0" i="0" smtClean="0">
                                <a:latin typeface="Cambria Math" panose="02040503050406030204" pitchFamily="18" charset="0"/>
                              </a:rPr>
                              <m:t>x</m:t>
                            </m:r>
                          </m:e>
                          <m:sup>
                            <m:r>
                              <a:rPr lang="en-US" b="0" i="0" smtClean="0">
                                <a:latin typeface="Cambria Math" panose="02040503050406030204" pitchFamily="18" charset="0"/>
                              </a:rPr>
                              <m:t>2</m:t>
                            </m:r>
                          </m:sup>
                        </m:sSup>
                      </m:num>
                      <m:den>
                        <m:sSup>
                          <m:sSupPr>
                            <m:ctrlPr>
                              <a:rPr lang="en-US">
                                <a:latin typeface="Cambria Math" panose="02040503050406030204" pitchFamily="18" charset="0"/>
                              </a:rPr>
                            </m:ctrlPr>
                          </m:sSupPr>
                          <m:e>
                            <m:r>
                              <m:rPr>
                                <m:sty m:val="p"/>
                              </m:rPr>
                              <a:rPr lang="en-US" i="0">
                                <a:latin typeface="Cambria Math" panose="02040503050406030204" pitchFamily="18" charset="0"/>
                              </a:rPr>
                              <m:t>x</m:t>
                            </m:r>
                          </m:e>
                          <m:sup>
                            <m:r>
                              <a:rPr lang="en-US" i="0">
                                <a:latin typeface="Cambria Math" panose="02040503050406030204" pitchFamily="18" charset="0"/>
                              </a:rPr>
                              <m:t>2</m:t>
                            </m:r>
                          </m:sup>
                        </m:sSup>
                        <m:r>
                          <a:rPr lang="en-US" b="0" i="0" smtClean="0">
                            <a:latin typeface="Cambria Math" panose="02040503050406030204" pitchFamily="18" charset="0"/>
                          </a:rPr>
                          <m:t>+2</m:t>
                        </m:r>
                        <m:r>
                          <m:rPr>
                            <m:sty m:val="p"/>
                          </m:rPr>
                          <a:rPr lang="en-US" b="0" i="0" smtClean="0">
                            <a:latin typeface="Cambria Math" panose="02040503050406030204" pitchFamily="18" charset="0"/>
                          </a:rPr>
                          <m:t>x</m:t>
                        </m:r>
                      </m:den>
                    </m:f>
                    <m:r>
                      <a:rPr lang="en-US" b="0" i="0" smtClean="0">
                        <a:latin typeface="Cambria Math" panose="02040503050406030204" pitchFamily="18" charset="0"/>
                      </a:rPr>
                      <m:t>÷</m:t>
                    </m:r>
                  </m:oMath>
                </a14:m>
                <a:r>
                  <a:rPr lang="en-US" dirty="0"/>
                  <a:t> </a:t>
                </a:r>
                <a14:m>
                  <m:oMath xmlns:m="http://schemas.openxmlformats.org/officeDocument/2006/math">
                    <m:f>
                      <m:fPr>
                        <m:ctrlPr>
                          <a:rPr lang="en-US">
                            <a:latin typeface="Cambria Math" panose="02040503050406030204" pitchFamily="18" charset="0"/>
                          </a:rPr>
                        </m:ctrlPr>
                      </m:fPr>
                      <m:num>
                        <m:r>
                          <m:rPr>
                            <m:sty m:val="p"/>
                          </m:rPr>
                          <a:rPr lang="en-US" b="0" i="0" smtClean="0">
                            <a:latin typeface="Cambria Math" panose="02040503050406030204" pitchFamily="18" charset="0"/>
                          </a:rPr>
                          <m:t>x</m:t>
                        </m:r>
                        <m:r>
                          <a:rPr lang="en-US" b="0" i="0" smtClean="0">
                            <a:latin typeface="Cambria Math" panose="02040503050406030204" pitchFamily="18" charset="0"/>
                          </a:rPr>
                          <m:t>−4</m:t>
                        </m:r>
                      </m:num>
                      <m:den>
                        <m:sSup>
                          <m:sSupPr>
                            <m:ctrlPr>
                              <a:rPr lang="en-US" smtClean="0">
                                <a:latin typeface="Cambria Math" panose="02040503050406030204" pitchFamily="18" charset="0"/>
                              </a:rPr>
                            </m:ctrlPr>
                          </m:sSupPr>
                          <m:e>
                            <m:r>
                              <m:rPr>
                                <m:sty m:val="p"/>
                              </m:rPr>
                              <a:rPr lang="en-US" b="0" i="0" smtClean="0">
                                <a:latin typeface="Cambria Math" panose="02040503050406030204" pitchFamily="18" charset="0"/>
                              </a:rPr>
                              <m:t>x</m:t>
                            </m:r>
                          </m:e>
                          <m:sup>
                            <m:r>
                              <a:rPr lang="en-US" b="0" i="0" smtClean="0">
                                <a:latin typeface="Cambria Math" panose="02040503050406030204" pitchFamily="18" charset="0"/>
                              </a:rPr>
                              <m:t>2</m:t>
                            </m:r>
                          </m:sup>
                        </m:sSup>
                        <m:r>
                          <a:rPr lang="en-US" b="0" i="0" smtClean="0">
                            <a:latin typeface="Cambria Math" panose="02040503050406030204" pitchFamily="18" charset="0"/>
                          </a:rPr>
                          <m:t>−4</m:t>
                        </m:r>
                      </m:den>
                    </m:f>
                  </m:oMath>
                </a14:m>
                <a:endParaRPr lang="en-US" dirty="0">
                  <a:latin typeface="Cambria Math" panose="02040503050406030204" pitchFamily="18" charset="0"/>
                </a:endParaRPr>
              </a:p>
              <a:p>
                <a:pPr marL="0" indent="0" algn="just">
                  <a:buNone/>
                </a:pPr>
                <a:endParaRPr lang="en-US" dirty="0">
                  <a:latin typeface="Cambria Math" panose="02040503050406030204" pitchFamily="18" charset="0"/>
                </a:endParaRPr>
              </a:p>
              <a:p>
                <a:pPr marL="0" indent="0" algn="just">
                  <a:buNone/>
                </a:pPr>
                <a:endParaRPr lang="en-US" dirty="0">
                  <a:latin typeface="Cambria Math" panose="02040503050406030204" pitchFamily="18" charset="0"/>
                </a:endParaRPr>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blipFill>
                <a:blip r:embed="rId3"/>
                <a:stretch>
                  <a:fillRect l="-1086" t="-2632"/>
                </a:stretch>
              </a:blipFill>
            </p:spPr>
            <p:txBody>
              <a:bodyPr/>
              <a:lstStyle/>
              <a:p>
                <a:r>
                  <a:rPr lang="en-US">
                    <a:noFill/>
                  </a:rPr>
                  <a:t> </a:t>
                </a:r>
              </a:p>
            </p:txBody>
          </p:sp>
        </mc:Fallback>
      </mc:AlternateContent>
    </p:spTree>
    <p:extLst>
      <p:ext uri="{BB962C8B-B14F-4D97-AF65-F5344CB8AC3E}">
        <p14:creationId xmlns:p14="http://schemas.microsoft.com/office/powerpoint/2010/main" val="2369698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a:xfrm>
                <a:off x="838200" y="1690687"/>
                <a:ext cx="10515600" cy="4681538"/>
              </a:xfrm>
            </p:spPr>
            <p:txBody>
              <a:bodyPr>
                <a:normAutofit/>
              </a:bodyPr>
              <a:lstStyle/>
              <a:p>
                <a:pPr marL="0" indent="0" algn="just">
                  <a:buNone/>
                </a:pPr>
                <a:r>
                  <a:rPr lang="en-US" b="1" dirty="0"/>
                  <a:t>Solution:</a:t>
                </a:r>
              </a:p>
              <a:p>
                <a:pPr marL="0" indent="0" algn="just">
                  <a:lnSpc>
                    <a:spcPct val="100000"/>
                  </a:lnSpc>
                  <a:buNone/>
                </a:pPr>
                <a:r>
                  <a:rPr lang="en-US" dirty="0"/>
                  <a:t>1.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7</m:t>
                        </m:r>
                      </m:num>
                      <m:den>
                        <m:r>
                          <a:rPr lang="en-US" b="0" i="1" smtClean="0">
                            <a:latin typeface="Cambria Math" panose="02040503050406030204" pitchFamily="18" charset="0"/>
                          </a:rPr>
                          <m:t>6</m:t>
                        </m:r>
                        <m:r>
                          <m:rPr>
                            <m:sty m:val="p"/>
                          </m:rPr>
                          <a:rPr lang="en-US" b="0" i="0" smtClean="0">
                            <a:latin typeface="Cambria Math" panose="02040503050406030204" pitchFamily="18" charset="0"/>
                          </a:rPr>
                          <m:t>x</m:t>
                        </m:r>
                      </m:den>
                    </m:f>
                    <m:r>
                      <a:rPr lang="en-US" b="0" i="1" smtClean="0">
                        <a:latin typeface="Cambria Math" panose="02040503050406030204" pitchFamily="18" charset="0"/>
                      </a:rPr>
                      <m:t>√</m:t>
                    </m:r>
                  </m:oMath>
                </a14:m>
                <a:r>
                  <a:rPr lang="en-US" dirty="0"/>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7</m:t>
                        </m:r>
                      </m:num>
                      <m:den>
                        <m:r>
                          <a:rPr lang="en-US" b="0" i="1" smtClean="0">
                            <a:latin typeface="Cambria Math" panose="02040503050406030204" pitchFamily="18" charset="0"/>
                          </a:rPr>
                          <m:t>12</m:t>
                        </m:r>
                        <m:r>
                          <m:rPr>
                            <m:sty m:val="p"/>
                          </m:rPr>
                          <a:rPr lang="en-US">
                            <a:latin typeface="Cambria Math" panose="02040503050406030204" pitchFamily="18" charset="0"/>
                          </a:rPr>
                          <m:t>x</m:t>
                        </m:r>
                      </m:den>
                    </m:f>
                  </m:oMath>
                </a14:m>
                <a:r>
                  <a:rPr lang="en-US" dirty="0">
                    <a:latin typeface="Cambria Math" panose="02040503050406030204" pitchFamily="18" charset="0"/>
                  </a:rPr>
                  <a:t>	</a:t>
                </a:r>
              </a:p>
              <a:p>
                <a:pPr marL="0" indent="0">
                  <a:buNone/>
                </a:pPr>
                <a:r>
                  <a:rPr lang="en-US" dirty="0">
                    <a:latin typeface="Cambria Math" panose="02040503050406030204" pitchFamily="18" charset="0"/>
                  </a:rPr>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7</m:t>
                        </m:r>
                      </m:num>
                      <m:den>
                        <m:r>
                          <a:rPr lang="en-US" b="0" i="1" smtClean="0">
                            <a:latin typeface="Cambria Math" panose="02040503050406030204" pitchFamily="18" charset="0"/>
                          </a:rPr>
                          <m:t>6</m:t>
                        </m:r>
                        <m:r>
                          <m:rPr>
                            <m:sty m:val="p"/>
                          </m:rPr>
                          <a:rPr lang="en-US">
                            <a:latin typeface="Cambria Math" panose="02040503050406030204" pitchFamily="18" charset="0"/>
                          </a:rPr>
                          <m:t>x</m:t>
                        </m:r>
                      </m:den>
                    </m:f>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7</m:t>
                        </m:r>
                      </m:num>
                      <m:den>
                        <m:r>
                          <a:rPr lang="en-US" i="1">
                            <a:latin typeface="Cambria Math" panose="02040503050406030204" pitchFamily="18" charset="0"/>
                          </a:rPr>
                          <m:t>12</m:t>
                        </m:r>
                        <m:r>
                          <m:rPr>
                            <m:sty m:val="p"/>
                          </m:rPr>
                          <a:rPr lang="en-US">
                            <a:latin typeface="Cambria Math" panose="02040503050406030204" pitchFamily="18" charset="0"/>
                          </a:rPr>
                          <m:t>x</m:t>
                        </m:r>
                      </m:den>
                    </m:f>
                    <m:r>
                      <a:rPr lang="en-US" b="0" i="0" smtClean="0">
                        <a:latin typeface="Cambria Math" panose="02040503050406030204" pitchFamily="18" charset="0"/>
                      </a:rPr>
                      <m:t>=</m:t>
                    </m:r>
                  </m:oMath>
                </a14:m>
                <a:r>
                  <a:rPr lang="en-US" dirty="0"/>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7</m:t>
                        </m:r>
                      </m:num>
                      <m:den>
                        <m:r>
                          <a:rPr lang="en-US" i="1">
                            <a:latin typeface="Cambria Math" panose="02040503050406030204" pitchFamily="18" charset="0"/>
                          </a:rPr>
                          <m:t>6</m:t>
                        </m:r>
                        <m:r>
                          <m:rPr>
                            <m:sty m:val="p"/>
                          </m:rPr>
                          <a:rPr lang="en-US">
                            <a:latin typeface="Cambria Math" panose="02040503050406030204" pitchFamily="18" charset="0"/>
                          </a:rPr>
                          <m:t>x</m:t>
                        </m:r>
                      </m:den>
                    </m:f>
                    <m:r>
                      <a:rPr lang="en-US" b="0" i="1" smtClean="0">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12</m:t>
                        </m:r>
                        <m:r>
                          <m:rPr>
                            <m:sty m:val="p"/>
                          </m:rPr>
                          <a:rPr lang="en-US" b="0" i="0" smtClean="0">
                            <a:latin typeface="Cambria Math" panose="02040503050406030204" pitchFamily="18" charset="0"/>
                          </a:rPr>
                          <m:t>x</m:t>
                        </m:r>
                      </m:num>
                      <m:den>
                        <m:r>
                          <a:rPr lang="en-US" b="0" i="1" smtClean="0">
                            <a:latin typeface="Cambria Math" panose="02040503050406030204" pitchFamily="18" charset="0"/>
                          </a:rPr>
                          <m:t>7</m:t>
                        </m:r>
                      </m:den>
                    </m:f>
                  </m:oMath>
                </a14:m>
                <a:r>
                  <a:rPr lang="en-US" dirty="0">
                    <a:latin typeface="Cambria Math" panose="02040503050406030204" pitchFamily="18" charset="0"/>
                  </a:rPr>
                  <a:t>	Use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12</m:t>
                        </m:r>
                        <m:r>
                          <m:rPr>
                            <m:sty m:val="p"/>
                          </m:rPr>
                          <a:rPr lang="en-US">
                            <a:latin typeface="Cambria Math" panose="02040503050406030204" pitchFamily="18" charset="0"/>
                          </a:rPr>
                          <m:t>x</m:t>
                        </m:r>
                      </m:num>
                      <m:den>
                        <m:r>
                          <a:rPr lang="en-US" i="1">
                            <a:latin typeface="Cambria Math" panose="02040503050406030204" pitchFamily="18" charset="0"/>
                          </a:rPr>
                          <m:t>7</m:t>
                        </m:r>
                      </m:den>
                    </m:f>
                  </m:oMath>
                </a14:m>
                <a:r>
                  <a:rPr lang="en-US" dirty="0">
                    <a:latin typeface="Cambria Math" panose="02040503050406030204" pitchFamily="18" charset="0"/>
                  </a:rPr>
                  <a:t> </a:t>
                </a:r>
                <a:r>
                  <a:rPr lang="en-PH" dirty="0"/>
                  <a:t>which is the reciprocal of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7</m:t>
                        </m:r>
                      </m:num>
                      <m:den>
                        <m:r>
                          <a:rPr lang="en-US" i="1">
                            <a:latin typeface="Cambria Math" panose="02040503050406030204" pitchFamily="18" charset="0"/>
                          </a:rPr>
                          <m:t>12</m:t>
                        </m:r>
                        <m:r>
                          <m:rPr>
                            <m:sty m:val="p"/>
                          </m:rPr>
                          <a:rPr lang="en-US">
                            <a:latin typeface="Cambria Math" panose="02040503050406030204" pitchFamily="18" charset="0"/>
                          </a:rPr>
                          <m:t>x</m:t>
                        </m:r>
                      </m:den>
                    </m:f>
                  </m:oMath>
                </a14:m>
                <a:r>
                  <a:rPr lang="en-PH" dirty="0"/>
                  <a:t> 						write the equivalent multiplication 						statement.</a:t>
                </a:r>
              </a:p>
              <a:p>
                <a:pPr marL="0" indent="0" algn="just">
                  <a:lnSpc>
                    <a:spcPct val="100000"/>
                  </a:lnSpc>
                  <a:buNone/>
                </a:pPr>
                <a:r>
                  <a:rPr lang="en-PH" dirty="0"/>
                  <a:t>		</a:t>
                </a:r>
                <a:r>
                  <a:rPr lang="en-US" dirty="0"/>
                  <a:t>        </a:t>
                </a:r>
                <a14:m>
                  <m:oMath xmlns:m="http://schemas.openxmlformats.org/officeDocument/2006/math">
                    <m:r>
                      <a:rPr lang="en-US">
                        <a:latin typeface="Cambria Math" panose="02040503050406030204" pitchFamily="18" charset="0"/>
                      </a:rPr>
                      <m:t>=</m:t>
                    </m:r>
                  </m:oMath>
                </a14:m>
                <a:r>
                  <a:rPr lang="en-US" dirty="0"/>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7</m:t>
                        </m:r>
                      </m:num>
                      <m:den>
                        <m:r>
                          <a:rPr lang="en-US" i="1">
                            <a:latin typeface="Cambria Math" panose="02040503050406030204" pitchFamily="18" charset="0"/>
                          </a:rPr>
                          <m:t>6</m:t>
                        </m:r>
                        <m:r>
                          <m:rPr>
                            <m:sty m:val="p"/>
                          </m:rPr>
                          <a:rPr lang="en-US">
                            <a:latin typeface="Cambria Math" panose="02040503050406030204" pitchFamily="18" charset="0"/>
                          </a:rPr>
                          <m:t>x</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12</m:t>
                        </m:r>
                        <m:r>
                          <m:rPr>
                            <m:sty m:val="p"/>
                          </m:rPr>
                          <a:rPr lang="en-US">
                            <a:latin typeface="Cambria Math" panose="02040503050406030204" pitchFamily="18" charset="0"/>
                          </a:rPr>
                          <m:t>x</m:t>
                        </m:r>
                      </m:num>
                      <m:den>
                        <m:r>
                          <a:rPr lang="en-US" i="1">
                            <a:latin typeface="Cambria Math" panose="02040503050406030204" pitchFamily="18" charset="0"/>
                          </a:rPr>
                          <m:t>7</m:t>
                        </m:r>
                      </m:den>
                    </m:f>
                  </m:oMath>
                </a14:m>
                <a:r>
                  <a:rPr lang="en-PH" dirty="0"/>
                  <a:t>	Factor 12x by 6x and 2 and apply 						cancellation.</a:t>
                </a:r>
              </a:p>
              <a:p>
                <a:pPr marL="0" indent="0" algn="just">
                  <a:lnSpc>
                    <a:spcPct val="100000"/>
                  </a:lnSpc>
                  <a:buNone/>
                </a:pPr>
                <a:r>
                  <a:rPr lang="en-US" dirty="0">
                    <a:latin typeface="Cambria Math" panose="02040503050406030204" pitchFamily="18" charset="0"/>
                  </a:rPr>
                  <a:t>		        </a:t>
                </a:r>
                <a:r>
                  <a:rPr lang="en-US" dirty="0"/>
                  <a:t> </a:t>
                </a:r>
                <a14:m>
                  <m:oMath xmlns:m="http://schemas.openxmlformats.org/officeDocument/2006/math">
                    <m:r>
                      <a:rPr lang="en-US">
                        <a:latin typeface="Cambria Math" panose="02040503050406030204" pitchFamily="18" charset="0"/>
                      </a:rPr>
                      <m:t>=</m:t>
                    </m:r>
                  </m:oMath>
                </a14:m>
                <a:r>
                  <a:rPr lang="en-US" dirty="0"/>
                  <a:t> </a:t>
                </a:r>
                <a14:m>
                  <m:oMath xmlns:m="http://schemas.openxmlformats.org/officeDocument/2006/math">
                    <m:r>
                      <a:rPr lang="en-US" b="0" i="1" smtClean="0">
                        <a:latin typeface="Cambria Math" panose="02040503050406030204" pitchFamily="18" charset="0"/>
                      </a:rPr>
                      <m:t>2</m:t>
                    </m:r>
                  </m:oMath>
                </a14:m>
                <a:r>
                  <a:rPr lang="en-US" dirty="0">
                    <a:latin typeface="Cambria Math" panose="02040503050406030204" pitchFamily="18" charset="0"/>
                  </a:rPr>
                  <a:t>		</a:t>
                </a:r>
                <a:r>
                  <a:rPr lang="en-US" dirty="0"/>
                  <a:t>Multiply.</a:t>
                </a:r>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xfrm>
                <a:off x="838200" y="1690687"/>
                <a:ext cx="10515600" cy="4681538"/>
              </a:xfrm>
              <a:blipFill>
                <a:blip r:embed="rId3"/>
                <a:stretch>
                  <a:fillRect l="-1086" t="-2162"/>
                </a:stretch>
              </a:blipFill>
            </p:spPr>
            <p:txBody>
              <a:bodyPr/>
              <a:lstStyle/>
              <a:p>
                <a:r>
                  <a:rPr lang="en-US">
                    <a:noFill/>
                  </a:rPr>
                  <a:t> </a:t>
                </a:r>
              </a:p>
            </p:txBody>
          </p:sp>
        </mc:Fallback>
      </mc:AlternateContent>
    </p:spTree>
    <p:extLst>
      <p:ext uri="{BB962C8B-B14F-4D97-AF65-F5344CB8AC3E}">
        <p14:creationId xmlns:p14="http://schemas.microsoft.com/office/powerpoint/2010/main" val="2514739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a:xfrm>
                <a:off x="838200" y="1690687"/>
                <a:ext cx="10515600" cy="4681538"/>
              </a:xfrm>
            </p:spPr>
            <p:txBody>
              <a:bodyPr>
                <a:normAutofit/>
              </a:bodyPr>
              <a:lstStyle/>
              <a:p>
                <a:pPr marL="0" indent="0" algn="just">
                  <a:buNone/>
                </a:pPr>
                <a:r>
                  <a:rPr lang="en-US" b="1" dirty="0"/>
                  <a:t>Solution:</a:t>
                </a:r>
              </a:p>
              <a:p>
                <a:pPr marL="0" indent="0" algn="just">
                  <a:lnSpc>
                    <a:spcPct val="100000"/>
                  </a:lnSpc>
                  <a:buNone/>
                </a:pPr>
                <a:r>
                  <a:rPr lang="en-US" dirty="0"/>
                  <a:t>2.   </a:t>
                </a:r>
                <a14:m>
                  <m:oMath xmlns:m="http://schemas.openxmlformats.org/officeDocument/2006/math">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𝑎</m:t>
                            </m:r>
                          </m:e>
                          <m:sup>
                            <m:r>
                              <a:rPr lang="en-US" i="1">
                                <a:latin typeface="Cambria Math" panose="02040503050406030204" pitchFamily="18" charset="0"/>
                              </a:rPr>
                              <m:t>5</m:t>
                            </m:r>
                          </m:sup>
                        </m:sSup>
                      </m:num>
                      <m:den>
                        <m:r>
                          <a:rPr lang="en-US" i="1">
                            <a:latin typeface="Cambria Math" panose="02040503050406030204" pitchFamily="18" charset="0"/>
                          </a:rPr>
                          <m:t>4</m:t>
                        </m:r>
                      </m:den>
                    </m:f>
                    <m:r>
                      <a:rPr lang="en-US" i="1">
                        <a:latin typeface="Cambria Math" panose="02040503050406030204" pitchFamily="18" charset="0"/>
                      </a:rPr>
                      <m:t>√</m:t>
                    </m:r>
                  </m:oMath>
                </a14:m>
                <a:r>
                  <a:rPr lang="en-US" dirty="0"/>
                  <a:t> </a:t>
                </a:r>
                <a14:m>
                  <m:oMath xmlns:m="http://schemas.openxmlformats.org/officeDocument/2006/math">
                    <m:sSup>
                      <m:sSupPr>
                        <m:ctrlPr>
                          <a:rPr lang="en-US" i="1" dirty="0">
                            <a:latin typeface="Cambria Math" panose="02040503050406030204" pitchFamily="18" charset="0"/>
                          </a:rPr>
                        </m:ctrlPr>
                      </m:sSupPr>
                      <m:e>
                        <m:r>
                          <a:rPr lang="en-US" i="1" dirty="0">
                            <a:latin typeface="Cambria Math" panose="02040503050406030204" pitchFamily="18" charset="0"/>
                          </a:rPr>
                          <m:t>4</m:t>
                        </m:r>
                        <m:r>
                          <a:rPr lang="en-US" i="1" dirty="0">
                            <a:latin typeface="Cambria Math" panose="02040503050406030204" pitchFamily="18" charset="0"/>
                          </a:rPr>
                          <m:t>𝑎</m:t>
                        </m:r>
                      </m:e>
                      <m:sup>
                        <m:r>
                          <a:rPr lang="en-US" i="1" dirty="0">
                            <a:latin typeface="Cambria Math" panose="02040503050406030204" pitchFamily="18" charset="0"/>
                          </a:rPr>
                          <m:t>2</m:t>
                        </m:r>
                      </m:sup>
                    </m:sSup>
                    <m:r>
                      <a:rPr lang="en-US" i="1" dirty="0">
                        <a:latin typeface="Cambria Math" panose="02040503050406030204" pitchFamily="18" charset="0"/>
                      </a:rPr>
                      <m:t> </m:t>
                    </m:r>
                  </m:oMath>
                </a14:m>
                <a:r>
                  <a:rPr lang="en-US" dirty="0">
                    <a:latin typeface="Cambria Math" panose="02040503050406030204" pitchFamily="18" charset="0"/>
                  </a:rPr>
                  <a:t>	</a:t>
                </a:r>
              </a:p>
              <a:p>
                <a:pPr marL="0" indent="0">
                  <a:buNone/>
                </a:pPr>
                <a:r>
                  <a:rPr lang="en-US" dirty="0">
                    <a:latin typeface="Cambria Math" panose="02040503050406030204" pitchFamily="18" charset="0"/>
                  </a:rPr>
                  <a:t>	</a:t>
                </a:r>
                <a:r>
                  <a:rPr lang="en-US" dirty="0"/>
                  <a:t>  </a:t>
                </a:r>
                <a14:m>
                  <m:oMath xmlns:m="http://schemas.openxmlformats.org/officeDocument/2006/math">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𝑎</m:t>
                            </m:r>
                          </m:e>
                          <m:sup>
                            <m:r>
                              <a:rPr lang="en-US" i="1">
                                <a:latin typeface="Cambria Math" panose="02040503050406030204" pitchFamily="18" charset="0"/>
                              </a:rPr>
                              <m:t>5</m:t>
                            </m:r>
                          </m:sup>
                        </m:sSup>
                      </m:num>
                      <m:den>
                        <m:r>
                          <a:rPr lang="en-US" i="1">
                            <a:latin typeface="Cambria Math" panose="02040503050406030204" pitchFamily="18" charset="0"/>
                          </a:rPr>
                          <m:t>4</m:t>
                        </m:r>
                      </m:den>
                    </m:f>
                    <m:r>
                      <a:rPr lang="en-US" i="1">
                        <a:latin typeface="Cambria Math" panose="02040503050406030204" pitchFamily="18" charset="0"/>
                      </a:rPr>
                      <m:t>÷</m:t>
                    </m:r>
                  </m:oMath>
                </a14:m>
                <a:r>
                  <a:rPr lang="en-US" dirty="0"/>
                  <a:t> </a:t>
                </a:r>
                <a14:m>
                  <m:oMath xmlns:m="http://schemas.openxmlformats.org/officeDocument/2006/math">
                    <m:sSup>
                      <m:sSupPr>
                        <m:ctrlPr>
                          <a:rPr lang="en-US" i="1" dirty="0">
                            <a:latin typeface="Cambria Math" panose="02040503050406030204" pitchFamily="18" charset="0"/>
                          </a:rPr>
                        </m:ctrlPr>
                      </m:sSupPr>
                      <m:e>
                        <m:r>
                          <a:rPr lang="en-US" i="1" dirty="0">
                            <a:latin typeface="Cambria Math" panose="02040503050406030204" pitchFamily="18" charset="0"/>
                          </a:rPr>
                          <m:t>4</m:t>
                        </m:r>
                        <m:r>
                          <a:rPr lang="en-US" i="1" dirty="0">
                            <a:latin typeface="Cambria Math" panose="02040503050406030204" pitchFamily="18" charset="0"/>
                          </a:rPr>
                          <m:t>𝑎</m:t>
                        </m:r>
                      </m:e>
                      <m:sup>
                        <m:r>
                          <a:rPr lang="en-US" i="1" dirty="0">
                            <a:latin typeface="Cambria Math" panose="02040503050406030204" pitchFamily="18" charset="0"/>
                          </a:rPr>
                          <m:t>2</m:t>
                        </m:r>
                      </m:sup>
                    </m:sSup>
                    <m:r>
                      <a:rPr lang="en-US" b="0" i="0" dirty="0" smtClean="0">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𝑎</m:t>
                            </m:r>
                          </m:e>
                          <m:sup>
                            <m:r>
                              <a:rPr lang="en-US" i="1">
                                <a:latin typeface="Cambria Math" panose="02040503050406030204" pitchFamily="18" charset="0"/>
                              </a:rPr>
                              <m:t>5</m:t>
                            </m:r>
                          </m:sup>
                        </m:sSup>
                      </m:num>
                      <m:den>
                        <m:r>
                          <a:rPr lang="en-US" i="1">
                            <a:latin typeface="Cambria Math" panose="02040503050406030204" pitchFamily="18" charset="0"/>
                          </a:rPr>
                          <m:t>4</m:t>
                        </m:r>
                      </m:den>
                    </m:f>
                    <m:r>
                      <a:rPr lang="en-US" i="1">
                        <a:latin typeface="Cambria Math" panose="02040503050406030204" pitchFamily="18" charset="0"/>
                      </a:rPr>
                      <m:t>÷</m:t>
                    </m:r>
                  </m:oMath>
                </a14:m>
                <a:r>
                  <a:rPr lang="en-US" dirty="0"/>
                  <a:t>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1</m:t>
                        </m:r>
                      </m:num>
                      <m:den>
                        <m:sSup>
                          <m:sSupPr>
                            <m:ctrlPr>
                              <a:rPr lang="en-US" i="1" dirty="0">
                                <a:latin typeface="Cambria Math" panose="02040503050406030204" pitchFamily="18" charset="0"/>
                              </a:rPr>
                            </m:ctrlPr>
                          </m:sSupPr>
                          <m:e>
                            <m:r>
                              <a:rPr lang="en-US" i="1" dirty="0">
                                <a:latin typeface="Cambria Math" panose="02040503050406030204" pitchFamily="18" charset="0"/>
                              </a:rPr>
                              <m:t>4</m:t>
                            </m:r>
                            <m:r>
                              <a:rPr lang="en-US" i="1" dirty="0">
                                <a:latin typeface="Cambria Math" panose="02040503050406030204" pitchFamily="18" charset="0"/>
                              </a:rPr>
                              <m:t>𝑎</m:t>
                            </m:r>
                          </m:e>
                          <m:sup>
                            <m:r>
                              <a:rPr lang="en-US" i="1" dirty="0">
                                <a:latin typeface="Cambria Math" panose="02040503050406030204" pitchFamily="18" charset="0"/>
                              </a:rPr>
                              <m:t>2</m:t>
                            </m:r>
                          </m:sup>
                        </m:sSup>
                      </m:den>
                    </m:f>
                  </m:oMath>
                </a14:m>
                <a:r>
                  <a:rPr lang="en-US" dirty="0"/>
                  <a:t>	</a:t>
                </a:r>
                <a:r>
                  <a:rPr lang="en-PH" dirty="0"/>
                  <a:t> Use the reciprocal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m:t>
                        </m:r>
                      </m:num>
                      <m:den>
                        <m:sSup>
                          <m:sSupPr>
                            <m:ctrlPr>
                              <a:rPr lang="en-US" i="1" dirty="0">
                                <a:latin typeface="Cambria Math" panose="02040503050406030204" pitchFamily="18" charset="0"/>
                              </a:rPr>
                            </m:ctrlPr>
                          </m:sSupPr>
                          <m:e>
                            <m:r>
                              <a:rPr lang="en-US" i="1" dirty="0">
                                <a:latin typeface="Cambria Math" panose="02040503050406030204" pitchFamily="18" charset="0"/>
                              </a:rPr>
                              <m:t>4</m:t>
                            </m:r>
                            <m:r>
                              <a:rPr lang="en-US" i="1" dirty="0">
                                <a:latin typeface="Cambria Math" panose="02040503050406030204" pitchFamily="18" charset="0"/>
                              </a:rPr>
                              <m:t>𝑎</m:t>
                            </m:r>
                          </m:e>
                          <m:sup>
                            <m:r>
                              <a:rPr lang="en-US" i="1" dirty="0">
                                <a:latin typeface="Cambria Math" panose="02040503050406030204" pitchFamily="18" charset="0"/>
                              </a:rPr>
                              <m:t>2</m:t>
                            </m:r>
                          </m:sup>
                        </m:sSup>
                      </m:den>
                    </m:f>
                  </m:oMath>
                </a14:m>
                <a:r>
                  <a:rPr lang="en-PH" dirty="0"/>
                  <a:t> to write the 						 equivalent multiplication statement.</a:t>
                </a:r>
              </a:p>
              <a:p>
                <a:pPr marL="0" indent="0">
                  <a:lnSpc>
                    <a:spcPct val="100000"/>
                  </a:lnSpc>
                  <a:buNone/>
                </a:pPr>
                <a:r>
                  <a:rPr lang="en-PH" dirty="0"/>
                  <a:t>		       </a:t>
                </a:r>
                <a:r>
                  <a:rPr lang="en-US" dirty="0"/>
                  <a:t> </a:t>
                </a:r>
                <a14:m>
                  <m:oMath xmlns:m="http://schemas.openxmlformats.org/officeDocument/2006/math">
                    <m:r>
                      <a:rPr lang="en-US" dirty="0">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𝑎</m:t>
                            </m:r>
                          </m:e>
                          <m:sup>
                            <m:r>
                              <a:rPr lang="en-US" i="1">
                                <a:latin typeface="Cambria Math" panose="02040503050406030204" pitchFamily="18" charset="0"/>
                              </a:rPr>
                              <m:t>5</m:t>
                            </m:r>
                          </m:sup>
                        </m:sSup>
                      </m:num>
                      <m:den>
                        <m:sSup>
                          <m:sSupPr>
                            <m:ctrlPr>
                              <a:rPr lang="en-US" i="1">
                                <a:latin typeface="Cambria Math" panose="02040503050406030204" pitchFamily="18" charset="0"/>
                              </a:rPr>
                            </m:ctrlPr>
                          </m:sSupPr>
                          <m:e>
                            <m:r>
                              <a:rPr lang="en-US" b="0" i="1" smtClean="0">
                                <a:latin typeface="Cambria Math" panose="02040503050406030204" pitchFamily="18" charset="0"/>
                              </a:rPr>
                              <m:t>16</m:t>
                            </m:r>
                            <m:r>
                              <a:rPr lang="en-US" i="1">
                                <a:latin typeface="Cambria Math" panose="02040503050406030204" pitchFamily="18" charset="0"/>
                              </a:rPr>
                              <m:t>𝑎</m:t>
                            </m:r>
                          </m:e>
                          <m:sup>
                            <m:r>
                              <a:rPr lang="en-US" b="0" i="1" smtClean="0">
                                <a:latin typeface="Cambria Math" panose="02040503050406030204" pitchFamily="18" charset="0"/>
                              </a:rPr>
                              <m:t>2</m:t>
                            </m:r>
                          </m:sup>
                        </m:sSup>
                      </m:den>
                    </m:f>
                  </m:oMath>
                </a14:m>
                <a:r>
                  <a:rPr lang="en-PH" dirty="0"/>
                  <a:t>		 Use laws of exponents.</a:t>
                </a:r>
              </a:p>
              <a:p>
                <a:pPr marL="0" indent="0">
                  <a:lnSpc>
                    <a:spcPct val="100000"/>
                  </a:lnSpc>
                  <a:buNone/>
                </a:pPr>
                <a:r>
                  <a:rPr lang="en-PH" dirty="0"/>
                  <a:t>	</a:t>
                </a:r>
                <a:r>
                  <a:rPr lang="en-US" dirty="0"/>
                  <a:t> 	        </a:t>
                </a:r>
                <a14:m>
                  <m:oMath xmlns:m="http://schemas.openxmlformats.org/officeDocument/2006/math">
                    <m:r>
                      <a:rPr lang="en-US" b="0" i="0" smtClean="0">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𝑎</m:t>
                            </m:r>
                          </m:e>
                          <m:sup>
                            <m:r>
                              <a:rPr lang="en-US" b="0" i="1" smtClean="0">
                                <a:latin typeface="Cambria Math" panose="02040503050406030204" pitchFamily="18" charset="0"/>
                              </a:rPr>
                              <m:t>3</m:t>
                            </m:r>
                          </m:sup>
                        </m:sSup>
                      </m:num>
                      <m:den>
                        <m:r>
                          <a:rPr lang="en-US" b="0" i="1" smtClean="0">
                            <a:latin typeface="Cambria Math" panose="02040503050406030204" pitchFamily="18" charset="0"/>
                          </a:rPr>
                          <m:t>16</m:t>
                        </m:r>
                      </m:den>
                    </m:f>
                  </m:oMath>
                </a14:m>
                <a:r>
                  <a:rPr lang="en-PH" dirty="0"/>
                  <a:t>		 Apply cancellation.</a:t>
                </a:r>
              </a:p>
              <a:p>
                <a:pPr marL="0" indent="0">
                  <a:buNone/>
                </a:pPr>
                <a:endParaRPr lang="en-US" dirty="0"/>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xfrm>
                <a:off x="838200" y="1690687"/>
                <a:ext cx="10515600" cy="4681538"/>
              </a:xfrm>
              <a:blipFill>
                <a:blip r:embed="rId3"/>
                <a:stretch>
                  <a:fillRect l="-1086" t="-2162"/>
                </a:stretch>
              </a:blipFill>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74B42D39-5627-F541-AFCC-8B2E3129A7FA}"/>
              </a:ext>
            </a:extLst>
          </p:cNvPr>
          <p:cNvCxnSpPr/>
          <p:nvPr/>
        </p:nvCxnSpPr>
        <p:spPr>
          <a:xfrm flipV="1">
            <a:off x="3800476" y="4243387"/>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EA0F95C-3C8A-AD40-B914-CBF2679EE12C}"/>
              </a:ext>
            </a:extLst>
          </p:cNvPr>
          <p:cNvCxnSpPr>
            <a:cxnSpLocks/>
          </p:cNvCxnSpPr>
          <p:nvPr/>
        </p:nvCxnSpPr>
        <p:spPr>
          <a:xfrm flipV="1">
            <a:off x="4010028" y="4657725"/>
            <a:ext cx="404812"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0011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a:xfrm>
                <a:off x="838199" y="1690687"/>
                <a:ext cx="11034713" cy="4681538"/>
              </a:xfrm>
            </p:spPr>
            <p:txBody>
              <a:bodyPr>
                <a:normAutofit fontScale="92500" lnSpcReduction="10000"/>
              </a:bodyPr>
              <a:lstStyle/>
              <a:p>
                <a:pPr marL="0" indent="0" algn="just">
                  <a:buNone/>
                </a:pPr>
                <a:r>
                  <a:rPr lang="en-US" b="1" dirty="0"/>
                  <a:t>Solution:</a:t>
                </a:r>
              </a:p>
              <a:p>
                <a:pPr marL="0" indent="0" algn="just">
                  <a:lnSpc>
                    <a:spcPct val="120000"/>
                  </a:lnSpc>
                  <a:buNone/>
                </a:pPr>
                <a:r>
                  <a:rPr lang="en-US" dirty="0"/>
                  <a:t>3. </a:t>
                </a:r>
                <a14:m>
                  <m:oMath xmlns:m="http://schemas.openxmlformats.org/officeDocument/2006/math">
                    <m:r>
                      <a:rPr lang="en-US" b="0" i="0" smtClean="0">
                        <a:latin typeface="Cambria Math" panose="02040503050406030204" pitchFamily="18" charset="0"/>
                      </a:rPr>
                      <m:t>  </m:t>
                    </m:r>
                    <m:f>
                      <m:fPr>
                        <m:ctrlPr>
                          <a:rPr lang="en-US" i="1">
                            <a:latin typeface="Cambria Math" panose="02040503050406030204" pitchFamily="18" charset="0"/>
                          </a:rPr>
                        </m:ctrlPr>
                      </m:fPr>
                      <m:num>
                        <m:r>
                          <a:rPr lang="en-US">
                            <a:latin typeface="Cambria Math" panose="02040503050406030204" pitchFamily="18" charset="0"/>
                          </a:rPr>
                          <m:t>16−</m:t>
                        </m:r>
                        <m:sSup>
                          <m:sSupPr>
                            <m:ctrlPr>
                              <a:rPr lang="en-US"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num>
                      <m:den>
                        <m:sSup>
                          <m:sSupPr>
                            <m:ctrlPr>
                              <a:rPr lang="en-US"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+2</m:t>
                        </m:r>
                        <m:r>
                          <m:rPr>
                            <m:sty m:val="p"/>
                          </m:rPr>
                          <a:rPr lang="en-US">
                            <a:latin typeface="Cambria Math" panose="02040503050406030204" pitchFamily="18" charset="0"/>
                          </a:rPr>
                          <m:t>x</m:t>
                        </m:r>
                      </m:den>
                    </m:f>
                    <m:r>
                      <a:rPr lang="en-US">
                        <a:latin typeface="Cambria Math" panose="02040503050406030204" pitchFamily="18" charset="0"/>
                      </a:rPr>
                      <m:t>÷</m:t>
                    </m:r>
                  </m:oMath>
                </a14:m>
                <a:r>
                  <a:rPr lang="en-US" dirty="0"/>
                  <a:t> </a:t>
                </a:r>
                <a14:m>
                  <m:oMath xmlns:m="http://schemas.openxmlformats.org/officeDocument/2006/math">
                    <m:f>
                      <m:fPr>
                        <m:ctrlPr>
                          <a:rPr lang="en-US" i="1">
                            <a:latin typeface="Cambria Math" panose="02040503050406030204" pitchFamily="18" charset="0"/>
                          </a:rPr>
                        </m:ctrlPr>
                      </m:fPr>
                      <m:num>
                        <m:r>
                          <m:rPr>
                            <m:sty m:val="p"/>
                          </m:rPr>
                          <a:rPr lang="en-US">
                            <a:latin typeface="Cambria Math" panose="02040503050406030204" pitchFamily="18" charset="0"/>
                          </a:rPr>
                          <m:t>x</m:t>
                        </m:r>
                        <m:r>
                          <a:rPr lang="en-US">
                            <a:latin typeface="Cambria Math" panose="02040503050406030204" pitchFamily="18" charset="0"/>
                          </a:rPr>
                          <m:t>−4</m:t>
                        </m:r>
                      </m:num>
                      <m:den>
                        <m:sSup>
                          <m:sSupPr>
                            <m:ctrlPr>
                              <a:rPr lang="en-US"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−4</m:t>
                        </m:r>
                      </m:den>
                    </m:f>
                  </m:oMath>
                </a14:m>
                <a:r>
                  <a:rPr lang="en-US" dirty="0">
                    <a:latin typeface="Cambria Math" panose="02040503050406030204" pitchFamily="18" charset="0"/>
                  </a:rPr>
                  <a:t> =</a:t>
                </a:r>
                <a:r>
                  <a:rPr lang="en-US" dirty="0"/>
                  <a:t>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16−</m:t>
                        </m:r>
                        <m:sSup>
                          <m:sSupPr>
                            <m:ctrlPr>
                              <a:rPr lang="en-US"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num>
                      <m:den>
                        <m:sSup>
                          <m:sSupPr>
                            <m:ctrlPr>
                              <a:rPr lang="en-US"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+2</m:t>
                        </m:r>
                        <m:r>
                          <m:rPr>
                            <m:sty m:val="p"/>
                          </m:rPr>
                          <a:rPr lang="en-US">
                            <a:latin typeface="Cambria Math" panose="02040503050406030204" pitchFamily="18" charset="0"/>
                          </a:rPr>
                          <m:t>x</m:t>
                        </m:r>
                      </m:den>
                    </m:f>
                    <m:r>
                      <a:rPr lang="en-US" b="0" i="0" smtClean="0">
                        <a:latin typeface="Cambria Math" panose="02040503050406030204" pitchFamily="18" charset="0"/>
                      </a:rPr>
                      <m:t>·</m:t>
                    </m:r>
                  </m:oMath>
                </a14:m>
                <a:r>
                  <a:rPr lang="en-US" dirty="0"/>
                  <a:t> </a:t>
                </a:r>
                <a14:m>
                  <m:oMath xmlns:m="http://schemas.openxmlformats.org/officeDocument/2006/math">
                    <m:f>
                      <m:fPr>
                        <m:ctrlPr>
                          <a:rPr lang="en-US" i="1">
                            <a:latin typeface="Cambria Math" panose="02040503050406030204" pitchFamily="18" charset="0"/>
                          </a:rPr>
                        </m:ctrlPr>
                      </m:fPr>
                      <m:num>
                        <m:sSup>
                          <m:sSupPr>
                            <m:ctrlPr>
                              <a:rPr lang="en-US"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−4</m:t>
                        </m:r>
                      </m:num>
                      <m:den>
                        <m:r>
                          <m:rPr>
                            <m:sty m:val="p"/>
                          </m:rPr>
                          <a:rPr lang="en-US" b="0" i="0" smtClean="0">
                            <a:latin typeface="Cambria Math" panose="02040503050406030204" pitchFamily="18" charset="0"/>
                          </a:rPr>
                          <m:t>x</m:t>
                        </m:r>
                        <m:r>
                          <a:rPr lang="en-US">
                            <a:latin typeface="Cambria Math" panose="02040503050406030204" pitchFamily="18" charset="0"/>
                          </a:rPr>
                          <m:t>−4</m:t>
                        </m:r>
                      </m:den>
                    </m:f>
                  </m:oMath>
                </a14:m>
                <a:r>
                  <a:rPr lang="en-US" dirty="0">
                    <a:latin typeface="Cambria Math" panose="02040503050406030204" pitchFamily="18" charset="0"/>
                  </a:rPr>
                  <a:t>	</a:t>
                </a:r>
                <a:r>
                  <a:rPr lang="en-US" dirty="0">
                    <a:latin typeface="Calibri" panose="020F0502020204030204" pitchFamily="34" charset="0"/>
                    <a:cs typeface="Calibri" panose="020F0502020204030204" pitchFamily="34" charset="0"/>
                  </a:rPr>
                  <a:t>Multiply by the reciprocal of the divisor.</a:t>
                </a:r>
              </a:p>
              <a:p>
                <a:pPr marL="0" indent="0">
                  <a:lnSpc>
                    <a:spcPct val="120000"/>
                  </a:lnSpc>
                  <a:buNone/>
                </a:pPr>
                <a:r>
                  <a:rPr lang="en-US" dirty="0">
                    <a:latin typeface="Calibri" panose="020F0502020204030204" pitchFamily="34" charset="0"/>
                    <a:cs typeface="Calibri" panose="020F0502020204030204" pitchFamily="34" charset="0"/>
                  </a:rPr>
                  <a:t>	</a:t>
                </a:r>
                <a:r>
                  <a:rPr lang="en-US" dirty="0">
                    <a:latin typeface="Cambria Math" panose="02040503050406030204" pitchFamily="18" charset="0"/>
                  </a:rPr>
                  <a:t> =</a:t>
                </a:r>
                <a:r>
                  <a:rPr lang="en-US" dirty="0"/>
                  <a:t> </a:t>
                </a:r>
                <a14:m>
                  <m:oMath xmlns:m="http://schemas.openxmlformats.org/officeDocument/2006/math">
                    <m:f>
                      <m:fPr>
                        <m:ctrlPr>
                          <a:rPr lang="en-US">
                            <a:latin typeface="Cambria Math" panose="02040503050406030204" pitchFamily="18" charset="0"/>
                          </a:rPr>
                        </m:ctrlPr>
                      </m:fPr>
                      <m:num>
                        <m:r>
                          <a:rPr lang="en-US" b="0" i="0" smtClean="0">
                            <a:latin typeface="Cambria Math" panose="02040503050406030204" pitchFamily="18" charset="0"/>
                          </a:rPr>
                          <m:t>(4+</m:t>
                        </m:r>
                        <m:r>
                          <m:rPr>
                            <m:sty m:val="p"/>
                          </m:rPr>
                          <a:rPr lang="en-US" b="0" i="0" smtClean="0">
                            <a:latin typeface="Cambria Math" panose="02040503050406030204" pitchFamily="18" charset="0"/>
                          </a:rPr>
                          <m:t>x</m:t>
                        </m:r>
                        <m:r>
                          <a:rPr lang="en-US" b="0" i="0" smtClean="0">
                            <a:latin typeface="Cambria Math" panose="02040503050406030204" pitchFamily="18" charset="0"/>
                          </a:rPr>
                          <m:t>)(4−</m:t>
                        </m:r>
                        <m:r>
                          <m:rPr>
                            <m:sty m:val="p"/>
                          </m:rPr>
                          <a:rPr lang="en-US" b="0" i="0" smtClean="0">
                            <a:latin typeface="Cambria Math" panose="02040503050406030204" pitchFamily="18" charset="0"/>
                          </a:rPr>
                          <m:t>x</m:t>
                        </m:r>
                        <m:r>
                          <a:rPr lang="en-US" b="0" i="0" smtClean="0">
                            <a:latin typeface="Cambria Math" panose="02040503050406030204" pitchFamily="18" charset="0"/>
                          </a:rPr>
                          <m:t>)</m:t>
                        </m:r>
                      </m:num>
                      <m:den>
                        <m:r>
                          <m:rPr>
                            <m:sty m:val="p"/>
                          </m:rPr>
                          <a:rPr lang="en-US" b="0" i="0" smtClean="0">
                            <a:latin typeface="Cambria Math" panose="02040503050406030204" pitchFamily="18" charset="0"/>
                          </a:rPr>
                          <m:t>x</m:t>
                        </m:r>
                        <m:r>
                          <a:rPr lang="en-US" b="0" i="0" smtClean="0">
                            <a:latin typeface="Cambria Math" panose="02040503050406030204" pitchFamily="18" charset="0"/>
                          </a:rPr>
                          <m:t>(</m:t>
                        </m:r>
                        <m:r>
                          <m:rPr>
                            <m:sty m:val="p"/>
                          </m:rPr>
                          <a:rPr lang="en-US" b="0" i="0" smtClean="0">
                            <a:latin typeface="Cambria Math" panose="02040503050406030204" pitchFamily="18" charset="0"/>
                          </a:rPr>
                          <m:t>x</m:t>
                        </m:r>
                        <m:r>
                          <a:rPr lang="en-US" b="0" i="0" smtClean="0">
                            <a:latin typeface="Cambria Math" panose="02040503050406030204" pitchFamily="18" charset="0"/>
                          </a:rPr>
                          <m:t>+2)</m:t>
                        </m:r>
                      </m:den>
                    </m:f>
                    <m:r>
                      <a:rPr lang="en-US" i="0">
                        <a:latin typeface="Cambria Math" panose="02040503050406030204" pitchFamily="18" charset="0"/>
                      </a:rPr>
                      <m:t>·</m:t>
                    </m:r>
                  </m:oMath>
                </a14:m>
                <a:r>
                  <a:rPr lang="en-US" dirty="0"/>
                  <a:t> </a:t>
                </a:r>
                <a14:m>
                  <m:oMath xmlns:m="http://schemas.openxmlformats.org/officeDocument/2006/math">
                    <m:f>
                      <m:fPr>
                        <m:ctrlPr>
                          <a:rPr lang="en-US">
                            <a:latin typeface="Cambria Math" panose="02040503050406030204" pitchFamily="18" charset="0"/>
                          </a:rPr>
                        </m:ctrlPr>
                      </m:fPr>
                      <m:num>
                        <m:r>
                          <a:rPr lang="en-US" b="0" i="0" smtClean="0">
                            <a:latin typeface="Cambria Math" panose="02040503050406030204" pitchFamily="18" charset="0"/>
                          </a:rPr>
                          <m:t>(</m:t>
                        </m:r>
                        <m:r>
                          <m:rPr>
                            <m:sty m:val="p"/>
                          </m:rPr>
                          <a:rPr lang="en-US" b="0" i="0" smtClean="0">
                            <a:latin typeface="Cambria Math" panose="02040503050406030204" pitchFamily="18" charset="0"/>
                          </a:rPr>
                          <m:t>x</m:t>
                        </m:r>
                        <m:r>
                          <a:rPr lang="en-US" b="0" i="0" smtClean="0">
                            <a:latin typeface="Cambria Math" panose="02040503050406030204" pitchFamily="18" charset="0"/>
                          </a:rPr>
                          <m:t>+2)(</m:t>
                        </m:r>
                        <m:r>
                          <m:rPr>
                            <m:sty m:val="p"/>
                          </m:rPr>
                          <a:rPr lang="en-US" b="0" i="0" smtClean="0">
                            <a:latin typeface="Cambria Math" panose="02040503050406030204" pitchFamily="18" charset="0"/>
                          </a:rPr>
                          <m:t>x</m:t>
                        </m:r>
                        <m:r>
                          <a:rPr lang="en-US" b="0" i="0" smtClean="0">
                            <a:latin typeface="Cambria Math" panose="02040503050406030204" pitchFamily="18" charset="0"/>
                          </a:rPr>
                          <m:t>−2)</m:t>
                        </m:r>
                      </m:num>
                      <m:den>
                        <m:r>
                          <m:rPr>
                            <m:sty m:val="p"/>
                          </m:rPr>
                          <a:rPr lang="en-US" i="0">
                            <a:latin typeface="Cambria Math" panose="02040503050406030204" pitchFamily="18" charset="0"/>
                          </a:rPr>
                          <m:t>x</m:t>
                        </m:r>
                        <m:r>
                          <a:rPr lang="en-US" i="0">
                            <a:latin typeface="Cambria Math" panose="02040503050406030204" pitchFamily="18" charset="0"/>
                          </a:rPr>
                          <m:t>−4</m:t>
                        </m:r>
                      </m:den>
                    </m:f>
                  </m:oMath>
                </a14:m>
                <a:r>
                  <a:rPr lang="en-US" dirty="0">
                    <a:latin typeface="Calibri" panose="020F0502020204030204" pitchFamily="34" charset="0"/>
                    <a:cs typeface="Calibri" panose="020F0502020204030204" pitchFamily="34" charset="0"/>
                  </a:rPr>
                  <a:t>	Factor </a:t>
                </a:r>
                <a:r>
                  <a:rPr lang="en-PH" dirty="0"/>
                  <a:t>and apply cancellation on common 					factors of the numerator and denominator.</a:t>
                </a:r>
              </a:p>
              <a:p>
                <a:pPr marL="0" indent="0" algn="just">
                  <a:lnSpc>
                    <a:spcPct val="120000"/>
                  </a:lnSpc>
                  <a:buNone/>
                </a:pPr>
                <a:r>
                  <a:rPr lang="en-US" dirty="0">
                    <a:latin typeface="Cambria Math" panose="02040503050406030204" pitchFamily="18" charset="0"/>
                  </a:rPr>
                  <a:t>	 =</a:t>
                </a:r>
                <a:r>
                  <a:rPr lang="en-US" dirty="0"/>
                  <a:t> </a:t>
                </a:r>
                <a14:m>
                  <m:oMath xmlns:m="http://schemas.openxmlformats.org/officeDocument/2006/math">
                    <m:f>
                      <m:fPr>
                        <m:ctrlPr>
                          <a:rPr lang="en-US" i="1">
                            <a:latin typeface="Cambria Math" panose="02040503050406030204" pitchFamily="18" charset="0"/>
                          </a:rPr>
                        </m:ctrlPr>
                      </m:fPr>
                      <m:num>
                        <m:r>
                          <a:rPr lang="en-US" b="0" i="0" smtClean="0">
                            <a:latin typeface="Cambria Math" panose="02040503050406030204" pitchFamily="18" charset="0"/>
                          </a:rPr>
                          <m:t>−1</m:t>
                        </m:r>
                        <m:r>
                          <a:rPr lang="en-US" smtClean="0">
                            <a:latin typeface="Cambria Math" panose="02040503050406030204" pitchFamily="18" charset="0"/>
                          </a:rPr>
                          <m:t>(</m:t>
                        </m:r>
                        <m:r>
                          <a:rPr lang="en-US">
                            <a:latin typeface="Cambria Math" panose="02040503050406030204" pitchFamily="18" charset="0"/>
                          </a:rPr>
                          <m:t>4+</m:t>
                        </m:r>
                        <m:r>
                          <m:rPr>
                            <m:sty m:val="p"/>
                          </m:rPr>
                          <a:rPr lang="en-US">
                            <a:latin typeface="Cambria Math" panose="02040503050406030204" pitchFamily="18" charset="0"/>
                          </a:rPr>
                          <m:t>x</m:t>
                        </m:r>
                        <m:r>
                          <a:rPr lang="en-US" smtClean="0">
                            <a:latin typeface="Cambria Math" panose="02040503050406030204" pitchFamily="18" charset="0"/>
                          </a:rPr>
                          <m:t>)</m:t>
                        </m:r>
                        <m:r>
                          <a:rPr lang="en-US">
                            <a:latin typeface="Cambria Math" panose="02040503050406030204" pitchFamily="18" charset="0"/>
                          </a:rPr>
                          <m:t>(</m:t>
                        </m:r>
                        <m:r>
                          <m:rPr>
                            <m:sty m:val="p"/>
                          </m:rPr>
                          <a:rPr lang="en-US">
                            <a:latin typeface="Cambria Math" panose="02040503050406030204" pitchFamily="18" charset="0"/>
                          </a:rPr>
                          <m:t>x</m:t>
                        </m:r>
                        <m:r>
                          <a:rPr lang="en-US">
                            <a:latin typeface="Cambria Math" panose="02040503050406030204" pitchFamily="18" charset="0"/>
                          </a:rPr>
                          <m:t>−2)</m:t>
                        </m:r>
                      </m:num>
                      <m:den>
                        <m:r>
                          <m:rPr>
                            <m:sty m:val="p"/>
                          </m:rPr>
                          <a:rPr lang="en-US">
                            <a:latin typeface="Cambria Math" panose="02040503050406030204" pitchFamily="18" charset="0"/>
                          </a:rPr>
                          <m:t>x</m:t>
                        </m:r>
                      </m:den>
                    </m:f>
                  </m:oMath>
                </a14:m>
                <a:r>
                  <a:rPr lang="en-US" dirty="0">
                    <a:latin typeface="Calibri" panose="020F0502020204030204" pitchFamily="34" charset="0"/>
                    <a:cs typeface="Calibri" panose="020F0502020204030204" pitchFamily="34" charset="0"/>
                  </a:rPr>
                  <a:t>		</a:t>
                </a:r>
                <a:r>
                  <a:rPr lang="en-US" dirty="0"/>
                  <a:t> </a:t>
                </a:r>
                <a14:m>
                  <m:oMath xmlns:m="http://schemas.openxmlformats.org/officeDocument/2006/math">
                    <m:f>
                      <m:fPr>
                        <m:ctrlPr>
                          <a:rPr lang="en-US" i="1">
                            <a:latin typeface="Cambria Math" panose="02040503050406030204" pitchFamily="18" charset="0"/>
                          </a:rPr>
                        </m:ctrlPr>
                      </m:fPr>
                      <m:num>
                        <m:r>
                          <a:rPr lang="en-US" b="0" i="0" smtClean="0">
                            <a:latin typeface="Cambria Math" panose="02040503050406030204" pitchFamily="18" charset="0"/>
                          </a:rPr>
                          <m:t>4−</m:t>
                        </m:r>
                        <m:r>
                          <m:rPr>
                            <m:sty m:val="p"/>
                          </m:rPr>
                          <a:rPr lang="en-US" b="0" i="0" smtClean="0">
                            <a:latin typeface="Cambria Math" panose="02040503050406030204" pitchFamily="18" charset="0"/>
                          </a:rPr>
                          <m:t>x</m:t>
                        </m:r>
                      </m:num>
                      <m:den>
                        <m:r>
                          <m:rPr>
                            <m:sty m:val="p"/>
                          </m:rPr>
                          <a:rPr lang="en-US">
                            <a:latin typeface="Cambria Math" panose="02040503050406030204" pitchFamily="18" charset="0"/>
                          </a:rPr>
                          <m:t>x</m:t>
                        </m:r>
                        <m:r>
                          <a:rPr lang="en-US" b="0" i="0" smtClean="0">
                            <a:latin typeface="Cambria Math" panose="02040503050406030204" pitchFamily="18" charset="0"/>
                          </a:rPr>
                          <m:t>−4</m:t>
                        </m:r>
                      </m:den>
                    </m:f>
                    <m:r>
                      <a:rPr lang="en-US" b="0" i="1" smtClean="0">
                        <a:latin typeface="Cambria Math" panose="02040503050406030204" pitchFamily="18" charset="0"/>
                      </a:rPr>
                      <m:t>=−1</m:t>
                    </m:r>
                  </m:oMath>
                </a14:m>
                <a:endParaRPr lang="en-US" dirty="0">
                  <a:latin typeface="Calibri" panose="020F0502020204030204" pitchFamily="34" charset="0"/>
                  <a:cs typeface="Calibri" panose="020F0502020204030204" pitchFamily="34" charset="0"/>
                </a:endParaRPr>
              </a:p>
              <a:p>
                <a:pPr marL="0" indent="0" algn="just">
                  <a:buNone/>
                </a:pPr>
                <a:endParaRPr lang="en-US" dirty="0">
                  <a:latin typeface="Cambria Math" panose="02040503050406030204" pitchFamily="18" charset="0"/>
                </a:endParaRPr>
              </a:p>
              <a:p>
                <a:pPr marL="0" indent="0" algn="just">
                  <a:lnSpc>
                    <a:spcPct val="100000"/>
                  </a:lnSpc>
                  <a:buNone/>
                </a:pPr>
                <a14:m>
                  <m:oMath xmlns:m="http://schemas.openxmlformats.org/officeDocument/2006/math">
                    <m:r>
                      <a:rPr lang="en-US" i="1" dirty="0">
                        <a:latin typeface="Cambria Math" panose="02040503050406030204" pitchFamily="18" charset="0"/>
                      </a:rPr>
                      <m:t> </m:t>
                    </m:r>
                  </m:oMath>
                </a14:m>
                <a:r>
                  <a:rPr lang="en-US" dirty="0">
                    <a:latin typeface="Cambria Math" panose="02040503050406030204" pitchFamily="18" charset="0"/>
                  </a:rPr>
                  <a:t>	</a:t>
                </a:r>
              </a:p>
              <a:p>
                <a:pPr marL="0" indent="0">
                  <a:buNone/>
                </a:pPr>
                <a:r>
                  <a:rPr lang="en-US" dirty="0">
                    <a:latin typeface="Cambria Math" panose="02040503050406030204" pitchFamily="18" charset="0"/>
                  </a:rPr>
                  <a:t>	</a:t>
                </a:r>
                <a:endParaRPr lang="en-US" dirty="0"/>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xfrm>
                <a:off x="838199" y="1690687"/>
                <a:ext cx="11034713" cy="4681538"/>
              </a:xfrm>
              <a:blipFill>
                <a:blip r:embed="rId3"/>
                <a:stretch>
                  <a:fillRect l="-920" t="-2432"/>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6ECE8C5F-9605-4E4C-9D18-3D9FB3680FDC}"/>
              </a:ext>
            </a:extLst>
          </p:cNvPr>
          <p:cNvCxnSpPr/>
          <p:nvPr/>
        </p:nvCxnSpPr>
        <p:spPr>
          <a:xfrm flipV="1">
            <a:off x="4014788" y="3086100"/>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5CE73CC-61C4-5049-B076-6FDB1DAD424F}"/>
              </a:ext>
            </a:extLst>
          </p:cNvPr>
          <p:cNvCxnSpPr/>
          <p:nvPr/>
        </p:nvCxnSpPr>
        <p:spPr>
          <a:xfrm flipV="1">
            <a:off x="2767013" y="3429000"/>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715F8B3-D56F-CA40-825D-4F55412C9E49}"/>
              </a:ext>
            </a:extLst>
          </p:cNvPr>
          <p:cNvCxnSpPr/>
          <p:nvPr/>
        </p:nvCxnSpPr>
        <p:spPr>
          <a:xfrm flipV="1">
            <a:off x="2926552" y="3114676"/>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4A083F1-90D3-774E-A7EA-CD13F5008147}"/>
              </a:ext>
            </a:extLst>
          </p:cNvPr>
          <p:cNvCxnSpPr/>
          <p:nvPr/>
        </p:nvCxnSpPr>
        <p:spPr>
          <a:xfrm flipV="1">
            <a:off x="4350542" y="3429000"/>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118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a:xfrm>
                <a:off x="578643" y="1690688"/>
                <a:ext cx="11279982" cy="4681538"/>
              </a:xfrm>
            </p:spPr>
            <p:txBody>
              <a:bodyPr>
                <a:normAutofit/>
              </a:bodyPr>
              <a:lstStyle/>
              <a:p>
                <a:pPr marL="0" indent="0" algn="just">
                  <a:buNone/>
                </a:pPr>
                <a:r>
                  <a:rPr lang="en-US" b="1" dirty="0"/>
                  <a:t>Solution:</a:t>
                </a:r>
              </a:p>
              <a:p>
                <a:pPr marL="0" indent="0" algn="just">
                  <a:buNone/>
                </a:pPr>
                <a:endParaRPr lang="en-US" b="1" dirty="0"/>
              </a:p>
              <a:p>
                <a:pPr marL="0" indent="0" algn="just">
                  <a:lnSpc>
                    <a:spcPct val="120000"/>
                  </a:lnSpc>
                  <a:buNone/>
                </a:pPr>
                <a:r>
                  <a:rPr lang="en-US" dirty="0">
                    <a:latin typeface="Cambria Math" panose="02040503050406030204" pitchFamily="18" charset="0"/>
                  </a:rPr>
                  <a:t>	 =</a:t>
                </a:r>
                <a:r>
                  <a:rPr lang="en-US" dirty="0"/>
                  <a:t> </a:t>
                </a:r>
                <a14:m>
                  <m:oMath xmlns:m="http://schemas.openxmlformats.org/officeDocument/2006/math">
                    <m:f>
                      <m:fPr>
                        <m:ctrlPr>
                          <a:rPr lang="en-US">
                            <a:latin typeface="Cambria Math" panose="02040503050406030204" pitchFamily="18" charset="0"/>
                          </a:rPr>
                        </m:ctrlPr>
                      </m:fPr>
                      <m:num>
                        <m:r>
                          <a:rPr lang="en-US" b="0" i="0" smtClean="0">
                            <a:latin typeface="Cambria Math" panose="02040503050406030204" pitchFamily="18" charset="0"/>
                          </a:rPr>
                          <m:t>−1</m:t>
                        </m:r>
                        <m:r>
                          <a:rPr lang="en-US" i="0" smtClean="0">
                            <a:latin typeface="Cambria Math" panose="02040503050406030204" pitchFamily="18" charset="0"/>
                          </a:rPr>
                          <m:t>(</m:t>
                        </m:r>
                        <m:sSup>
                          <m:sSupPr>
                            <m:ctrlPr>
                              <a:rPr lang="en-US" smtClean="0">
                                <a:latin typeface="Cambria Math" panose="02040503050406030204" pitchFamily="18" charset="0"/>
                              </a:rPr>
                            </m:ctrlPr>
                          </m:sSupPr>
                          <m:e>
                            <m:r>
                              <m:rPr>
                                <m:sty m:val="p"/>
                              </m:rPr>
                              <a:rPr lang="en-US" b="0" i="0" smtClean="0">
                                <a:latin typeface="Cambria Math" panose="02040503050406030204" pitchFamily="18" charset="0"/>
                              </a:rPr>
                              <m:t>x</m:t>
                            </m:r>
                          </m:e>
                          <m:sup>
                            <m:r>
                              <a:rPr lang="en-US" b="0" i="0" smtClean="0">
                                <a:latin typeface="Cambria Math" panose="02040503050406030204" pitchFamily="18" charset="0"/>
                              </a:rPr>
                              <m:t>2</m:t>
                            </m:r>
                          </m:sup>
                        </m:sSup>
                        <m:r>
                          <a:rPr lang="en-US" b="0" i="0" smtClean="0">
                            <a:latin typeface="Cambria Math" panose="02040503050406030204" pitchFamily="18" charset="0"/>
                          </a:rPr>
                          <m:t>+2</m:t>
                        </m:r>
                        <m:r>
                          <m:rPr>
                            <m:sty m:val="p"/>
                          </m:rPr>
                          <a:rPr lang="en-US" b="0" i="0" smtClean="0">
                            <a:latin typeface="Cambria Math" panose="02040503050406030204" pitchFamily="18" charset="0"/>
                          </a:rPr>
                          <m:t>x</m:t>
                        </m:r>
                        <m:r>
                          <a:rPr lang="en-US" b="0" i="0" smtClean="0">
                            <a:latin typeface="Cambria Math" panose="02040503050406030204" pitchFamily="18" charset="0"/>
                          </a:rPr>
                          <m:t>−8)</m:t>
                        </m:r>
                      </m:num>
                      <m:den>
                        <m:r>
                          <m:rPr>
                            <m:sty m:val="p"/>
                          </m:rPr>
                          <a:rPr lang="en-US" i="0">
                            <a:latin typeface="Cambria Math" panose="02040503050406030204" pitchFamily="18" charset="0"/>
                          </a:rPr>
                          <m:t>x</m:t>
                        </m:r>
                      </m:den>
                    </m:f>
                  </m:oMath>
                </a14:m>
                <a:r>
                  <a:rPr lang="en-US" dirty="0">
                    <a:latin typeface="Calibri" panose="020F0502020204030204" pitchFamily="34" charset="0"/>
                    <a:cs typeface="Calibri" panose="020F0502020204030204" pitchFamily="34" charset="0"/>
                  </a:rPr>
                  <a:t>	Use FOIL method to get the product of </a:t>
                </a:r>
                <a:r>
                  <a:rPr lang="en-US" dirty="0">
                    <a:latin typeface="Cambria Math" panose="02040503050406030204" pitchFamily="18" charset="0"/>
                  </a:rPr>
                  <a:t>(4+x)(x-2).</a:t>
                </a:r>
              </a:p>
              <a:p>
                <a:pPr marL="0" indent="0" algn="just">
                  <a:lnSpc>
                    <a:spcPct val="120000"/>
                  </a:lnSpc>
                  <a:buNone/>
                </a:pPr>
                <a:r>
                  <a:rPr lang="en-US" dirty="0">
                    <a:latin typeface="Cambria Math" panose="02040503050406030204" pitchFamily="18" charset="0"/>
                  </a:rPr>
                  <a:t>	 =</a:t>
                </a:r>
                <a:r>
                  <a:rPr lang="en-US" dirty="0"/>
                  <a:t>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m:t>
                        </m:r>
                        <m:sSup>
                          <m:sSupPr>
                            <m:ctrlPr>
                              <a:rPr lang="en-US"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r>
                          <a:rPr lang="en-US" b="0" i="0" smtClean="0">
                            <a:latin typeface="Cambria Math" panose="02040503050406030204" pitchFamily="18" charset="0"/>
                          </a:rPr>
                          <m:t>−</m:t>
                        </m:r>
                        <m:r>
                          <a:rPr lang="en-US">
                            <a:latin typeface="Cambria Math" panose="02040503050406030204" pitchFamily="18" charset="0"/>
                          </a:rPr>
                          <m:t>2</m:t>
                        </m:r>
                        <m:r>
                          <m:rPr>
                            <m:sty m:val="p"/>
                          </m:rPr>
                          <a:rPr lang="en-US">
                            <a:latin typeface="Cambria Math" panose="02040503050406030204" pitchFamily="18" charset="0"/>
                          </a:rPr>
                          <m:t>x</m:t>
                        </m:r>
                        <m:r>
                          <a:rPr lang="en-US" b="0" i="0" smtClean="0">
                            <a:latin typeface="Cambria Math" panose="02040503050406030204" pitchFamily="18" charset="0"/>
                          </a:rPr>
                          <m:t>+</m:t>
                        </m:r>
                        <m:r>
                          <a:rPr lang="en-US">
                            <a:latin typeface="Cambria Math" panose="02040503050406030204" pitchFamily="18" charset="0"/>
                          </a:rPr>
                          <m:t>8</m:t>
                        </m:r>
                      </m:num>
                      <m:den>
                        <m:r>
                          <m:rPr>
                            <m:sty m:val="p"/>
                          </m:rPr>
                          <a:rPr lang="en-US">
                            <a:latin typeface="Cambria Math" panose="02040503050406030204" pitchFamily="18" charset="0"/>
                          </a:rPr>
                          <m:t>x</m:t>
                        </m:r>
                      </m:den>
                    </m:f>
                  </m:oMath>
                </a14:m>
                <a:r>
                  <a:rPr lang="en-US" dirty="0">
                    <a:latin typeface="Cambria Math" panose="02040503050406030204" pitchFamily="18" charset="0"/>
                  </a:rPr>
                  <a:t>		</a:t>
                </a:r>
                <a:r>
                  <a:rPr lang="en-US" dirty="0">
                    <a:latin typeface="Calibri" panose="020F0502020204030204" pitchFamily="34" charset="0"/>
                    <a:cs typeface="Calibri" panose="020F0502020204030204" pitchFamily="34" charset="0"/>
                  </a:rPr>
                  <a:t>Use Distributive Property.</a:t>
                </a:r>
              </a:p>
              <a:p>
                <a:pPr marL="0" indent="0">
                  <a:buNone/>
                </a:pPr>
                <a:r>
                  <a:rPr lang="en-US" dirty="0">
                    <a:latin typeface="Cambria Math" panose="02040503050406030204" pitchFamily="18" charset="0"/>
                  </a:rPr>
                  <a:t>	</a:t>
                </a:r>
                <a:endParaRPr lang="en-US" dirty="0"/>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xfrm>
                <a:off x="578643" y="1690688"/>
                <a:ext cx="11279982" cy="4681538"/>
              </a:xfrm>
              <a:blipFill>
                <a:blip r:embed="rId3"/>
                <a:stretch>
                  <a:fillRect l="-1125" t="-2162" r="-787"/>
                </a:stretch>
              </a:blipFill>
            </p:spPr>
            <p:txBody>
              <a:bodyPr/>
              <a:lstStyle/>
              <a:p>
                <a:r>
                  <a:rPr lang="en-US">
                    <a:noFill/>
                  </a:rPr>
                  <a:t> </a:t>
                </a:r>
              </a:p>
            </p:txBody>
          </p:sp>
        </mc:Fallback>
      </mc:AlternateContent>
    </p:spTree>
    <p:extLst>
      <p:ext uri="{BB962C8B-B14F-4D97-AF65-F5344CB8AC3E}">
        <p14:creationId xmlns:p14="http://schemas.microsoft.com/office/powerpoint/2010/main" val="467553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a:xfrm>
                <a:off x="578643" y="1690688"/>
                <a:ext cx="11279982" cy="4681538"/>
              </a:xfrm>
            </p:spPr>
            <p:txBody>
              <a:bodyPr>
                <a:normAutofit/>
              </a:bodyPr>
              <a:lstStyle/>
              <a:p>
                <a:pPr marL="0" indent="0">
                  <a:buNone/>
                </a:pPr>
                <a:r>
                  <a:rPr lang="en-PH" dirty="0"/>
                  <a:t>How to simplify operations involving rational expressions following the order of operations, </a:t>
                </a:r>
                <a:r>
                  <a:rPr lang="en-PH" b="1" dirty="0"/>
                  <a:t>PEMDAS</a:t>
                </a:r>
                <a:r>
                  <a:rPr lang="en-PH" dirty="0"/>
                  <a:t>.</a:t>
                </a:r>
              </a:p>
              <a:p>
                <a:pPr marL="0" indent="0">
                  <a:buNone/>
                </a:pPr>
                <a:endParaRPr lang="en-US" dirty="0">
                  <a:latin typeface="Cambria Math" panose="02040503050406030204" pitchFamily="18" charset="0"/>
                </a:endParaRPr>
              </a:p>
              <a:p>
                <a:pPr marL="0" indent="0">
                  <a:buNone/>
                </a:pPr>
                <a:r>
                  <a:rPr lang="en-US" dirty="0"/>
                  <a:t>Do the indicated operations.</a:t>
                </a:r>
              </a:p>
              <a:p>
                <a:pPr marL="0" indent="0">
                  <a:buNone/>
                </a:pPr>
                <a:endParaRPr lang="en-US" dirty="0"/>
              </a:p>
              <a:p>
                <a:pPr marL="0" indent="0">
                  <a:buNone/>
                </a:pPr>
                <a:r>
                  <a:rPr lang="en-US" dirty="0"/>
                  <a:t>	1.  </a:t>
                </a:r>
                <a14:m>
                  <m:oMath xmlns:m="http://schemas.openxmlformats.org/officeDocument/2006/math">
                    <m:f>
                      <m:fPr>
                        <m:ctrlPr>
                          <a:rPr lang="en-US">
                            <a:latin typeface="Cambria Math" panose="02040503050406030204" pitchFamily="18" charset="0"/>
                          </a:rPr>
                        </m:ctrlPr>
                      </m:fPr>
                      <m:num>
                        <m:r>
                          <a:rPr lang="en-US" i="0">
                            <a:latin typeface="Cambria Math" panose="02040503050406030204" pitchFamily="18" charset="0"/>
                          </a:rPr>
                          <m:t>14</m:t>
                        </m:r>
                      </m:num>
                      <m:den>
                        <m:r>
                          <a:rPr lang="en-US" b="0" i="0" smtClean="0">
                            <a:latin typeface="Cambria Math" panose="02040503050406030204" pitchFamily="18" charset="0"/>
                          </a:rPr>
                          <m:t>5</m:t>
                        </m:r>
                      </m:den>
                    </m:f>
                    <m:r>
                      <a:rPr lang="en-US" b="0" i="0" smtClean="0">
                        <a:latin typeface="Cambria Math" panose="02040503050406030204" pitchFamily="18" charset="0"/>
                      </a:rPr>
                      <m:t>·</m:t>
                    </m:r>
                    <m:f>
                      <m:fPr>
                        <m:ctrlPr>
                          <a:rPr lang="en-US">
                            <a:latin typeface="Cambria Math" panose="02040503050406030204" pitchFamily="18" charset="0"/>
                          </a:rPr>
                        </m:ctrlPr>
                      </m:fPr>
                      <m:num>
                        <m:r>
                          <m:rPr>
                            <m:sty m:val="p"/>
                          </m:rPr>
                          <a:rPr lang="en-US" b="0" i="0" smtClean="0">
                            <a:latin typeface="Cambria Math" panose="02040503050406030204" pitchFamily="18" charset="0"/>
                          </a:rPr>
                          <m:t>x</m:t>
                        </m:r>
                      </m:num>
                      <m:den>
                        <m:r>
                          <a:rPr lang="en-US" b="0" i="0" smtClean="0">
                            <a:latin typeface="Cambria Math" panose="02040503050406030204" pitchFamily="18" charset="0"/>
                          </a:rPr>
                          <m:t>2</m:t>
                        </m:r>
                      </m:den>
                    </m:f>
                  </m:oMath>
                </a14:m>
                <a:r>
                  <a:rPr lang="en-US" dirty="0"/>
                  <a:t> </a:t>
                </a:r>
                <a14:m>
                  <m:oMath xmlns:m="http://schemas.openxmlformats.org/officeDocument/2006/math">
                    <m:r>
                      <a:rPr lang="en-US" i="0">
                        <a:latin typeface="Cambria Math" panose="02040503050406030204" pitchFamily="18" charset="0"/>
                      </a:rPr>
                      <m:t>÷</m:t>
                    </m:r>
                    <m:f>
                      <m:fPr>
                        <m:ctrlPr>
                          <a:rPr lang="en-US">
                            <a:latin typeface="Cambria Math" panose="02040503050406030204" pitchFamily="18" charset="0"/>
                          </a:rPr>
                        </m:ctrlPr>
                      </m:fPr>
                      <m:num>
                        <m:r>
                          <a:rPr lang="en-US" i="0">
                            <a:latin typeface="Cambria Math" panose="02040503050406030204" pitchFamily="18" charset="0"/>
                          </a:rPr>
                          <m:t>7</m:t>
                        </m:r>
                        <m:r>
                          <m:rPr>
                            <m:sty m:val="p"/>
                          </m:rPr>
                          <a:rPr lang="en-US" b="0" i="0" smtClean="0">
                            <a:latin typeface="Cambria Math" panose="02040503050406030204" pitchFamily="18" charset="0"/>
                          </a:rPr>
                          <m:t>x</m:t>
                        </m:r>
                      </m:num>
                      <m:den>
                        <m:r>
                          <a:rPr lang="en-US" b="0" i="0" smtClean="0">
                            <a:latin typeface="Cambria Math" panose="02040503050406030204" pitchFamily="18" charset="0"/>
                          </a:rPr>
                          <m:t>10</m:t>
                        </m:r>
                      </m:den>
                    </m:f>
                  </m:oMath>
                </a14:m>
                <a:r>
                  <a:rPr lang="en-US" dirty="0"/>
                  <a:t>			2.   </a:t>
                </a:r>
                <a14:m>
                  <m:oMath xmlns:m="http://schemas.openxmlformats.org/officeDocument/2006/math">
                    <m:f>
                      <m:fPr>
                        <m:ctrlPr>
                          <a:rPr lang="en-US">
                            <a:latin typeface="Cambria Math" panose="02040503050406030204" pitchFamily="18" charset="0"/>
                          </a:rPr>
                        </m:ctrlPr>
                      </m:fPr>
                      <m:num>
                        <m:r>
                          <m:rPr>
                            <m:sty m:val="p"/>
                          </m:rPr>
                          <a:rPr lang="en-US" b="0" i="0" smtClean="0">
                            <a:latin typeface="Cambria Math" panose="02040503050406030204" pitchFamily="18" charset="0"/>
                          </a:rPr>
                          <m:t>a</m:t>
                        </m:r>
                        <m:r>
                          <a:rPr lang="en-US" b="0" i="0" smtClean="0">
                            <a:latin typeface="Cambria Math" panose="02040503050406030204" pitchFamily="18" charset="0"/>
                          </a:rPr>
                          <m:t>+4</m:t>
                        </m:r>
                      </m:num>
                      <m:den>
                        <m:r>
                          <m:rPr>
                            <m:sty m:val="p"/>
                          </m:rPr>
                          <a:rPr lang="en-US" b="0" i="0" smtClean="0">
                            <a:latin typeface="Cambria Math" panose="02040503050406030204" pitchFamily="18" charset="0"/>
                          </a:rPr>
                          <m:t>a</m:t>
                        </m:r>
                        <m:r>
                          <a:rPr lang="en-US" b="0" i="0" smtClean="0">
                            <a:latin typeface="Cambria Math" panose="02040503050406030204" pitchFamily="18" charset="0"/>
                          </a:rPr>
                          <m:t>+2</m:t>
                        </m:r>
                      </m:den>
                    </m:f>
                    <m:r>
                      <a:rPr lang="en-US" b="0" i="0" smtClean="0">
                        <a:latin typeface="Cambria Math" panose="02040503050406030204" pitchFamily="18" charset="0"/>
                      </a:rPr>
                      <m:t>·</m:t>
                    </m:r>
                    <m:f>
                      <m:fPr>
                        <m:ctrlPr>
                          <a:rPr lang="en-US" b="0" smtClean="0">
                            <a:latin typeface="Cambria Math" panose="02040503050406030204" pitchFamily="18" charset="0"/>
                          </a:rPr>
                        </m:ctrlPr>
                      </m:fPr>
                      <m:num>
                        <m:sSup>
                          <m:sSupPr>
                            <m:ctrlPr>
                              <a:rPr lang="en-US" b="0" smtClean="0">
                                <a:latin typeface="Cambria Math" panose="02040503050406030204" pitchFamily="18" charset="0"/>
                              </a:rPr>
                            </m:ctrlPr>
                          </m:sSupPr>
                          <m:e>
                            <m:r>
                              <m:rPr>
                                <m:sty m:val="p"/>
                              </m:rPr>
                              <a:rPr lang="en-US" b="0" i="0" smtClean="0">
                                <a:latin typeface="Cambria Math" panose="02040503050406030204" pitchFamily="18" charset="0"/>
                              </a:rPr>
                              <m:t>a</m:t>
                            </m:r>
                          </m:e>
                          <m:sup>
                            <m:r>
                              <a:rPr lang="en-US" b="0" i="0" smtClean="0">
                                <a:latin typeface="Cambria Math" panose="02040503050406030204" pitchFamily="18" charset="0"/>
                              </a:rPr>
                              <m:t>2</m:t>
                            </m:r>
                          </m:sup>
                        </m:sSup>
                        <m:r>
                          <a:rPr lang="en-US" b="0" i="0" smtClean="0">
                            <a:latin typeface="Cambria Math" panose="02040503050406030204" pitchFamily="18" charset="0"/>
                          </a:rPr>
                          <m:t>+3</m:t>
                        </m:r>
                        <m:r>
                          <m:rPr>
                            <m:sty m:val="p"/>
                          </m:rPr>
                          <a:rPr lang="en-US" b="0" i="0" smtClean="0">
                            <a:latin typeface="Cambria Math" panose="02040503050406030204" pitchFamily="18" charset="0"/>
                          </a:rPr>
                          <m:t>a</m:t>
                        </m:r>
                        <m:r>
                          <a:rPr lang="en-US" b="0" i="0" smtClean="0">
                            <a:latin typeface="Cambria Math" panose="02040503050406030204" pitchFamily="18" charset="0"/>
                          </a:rPr>
                          <m:t>+2</m:t>
                        </m:r>
                      </m:num>
                      <m:den>
                        <m:sSup>
                          <m:sSupPr>
                            <m:ctrlPr>
                              <a:rPr lang="en-US" b="0" smtClean="0">
                                <a:latin typeface="Cambria Math" panose="02040503050406030204" pitchFamily="18" charset="0"/>
                              </a:rPr>
                            </m:ctrlPr>
                          </m:sSupPr>
                          <m:e>
                            <m:r>
                              <m:rPr>
                                <m:sty m:val="p"/>
                              </m:rPr>
                              <a:rPr lang="en-US" b="0" i="0" smtClean="0">
                                <a:latin typeface="Cambria Math" panose="02040503050406030204" pitchFamily="18" charset="0"/>
                              </a:rPr>
                              <m:t>a</m:t>
                            </m:r>
                          </m:e>
                          <m:sup>
                            <m:r>
                              <a:rPr lang="en-US" b="0" i="0" smtClean="0">
                                <a:latin typeface="Cambria Math" panose="02040503050406030204" pitchFamily="18" charset="0"/>
                              </a:rPr>
                              <m:t>2</m:t>
                            </m:r>
                          </m:sup>
                        </m:sSup>
                        <m:r>
                          <a:rPr lang="en-US" b="0" i="0" smtClean="0">
                            <a:latin typeface="Cambria Math" panose="02040503050406030204" pitchFamily="18" charset="0"/>
                          </a:rPr>
                          <m:t>−16</m:t>
                        </m:r>
                      </m:den>
                    </m:f>
                    <m:r>
                      <a:rPr lang="en-US" b="0" i="0" smtClean="0">
                        <a:latin typeface="Cambria Math" panose="02040503050406030204" pitchFamily="18" charset="0"/>
                      </a:rPr>
                      <m:t>÷</m:t>
                    </m:r>
                    <m:f>
                      <m:fPr>
                        <m:ctrlPr>
                          <a:rPr lang="en-US" b="0" smtClean="0">
                            <a:latin typeface="Cambria Math" panose="02040503050406030204" pitchFamily="18" charset="0"/>
                          </a:rPr>
                        </m:ctrlPr>
                      </m:fPr>
                      <m:num>
                        <m:sSup>
                          <m:sSupPr>
                            <m:ctrlPr>
                              <a:rPr lang="en-US" b="0" smtClean="0">
                                <a:latin typeface="Cambria Math" panose="02040503050406030204" pitchFamily="18" charset="0"/>
                              </a:rPr>
                            </m:ctrlPr>
                          </m:sSupPr>
                          <m:e>
                            <m:r>
                              <m:rPr>
                                <m:sty m:val="p"/>
                              </m:rPr>
                              <a:rPr lang="en-US" b="0" i="0" smtClean="0">
                                <a:latin typeface="Cambria Math" panose="02040503050406030204" pitchFamily="18" charset="0"/>
                              </a:rPr>
                              <m:t>a</m:t>
                            </m:r>
                          </m:e>
                          <m:sup>
                            <m:r>
                              <a:rPr lang="en-US" b="0" i="0" smtClean="0">
                                <a:latin typeface="Cambria Math" panose="02040503050406030204" pitchFamily="18" charset="0"/>
                              </a:rPr>
                              <m:t>2</m:t>
                            </m:r>
                          </m:sup>
                        </m:sSup>
                        <m:r>
                          <a:rPr lang="en-US" b="0" i="0" smtClean="0">
                            <a:latin typeface="Cambria Math" panose="02040503050406030204" pitchFamily="18" charset="0"/>
                          </a:rPr>
                          <m:t>+</m:t>
                        </m:r>
                        <m:r>
                          <m:rPr>
                            <m:sty m:val="p"/>
                          </m:rPr>
                          <a:rPr lang="en-US" b="0" i="0" smtClean="0">
                            <a:latin typeface="Cambria Math" panose="02040503050406030204" pitchFamily="18" charset="0"/>
                          </a:rPr>
                          <m:t>a</m:t>
                        </m:r>
                      </m:num>
                      <m:den>
                        <m:r>
                          <a:rPr lang="en-US" b="0" i="0" smtClean="0">
                            <a:latin typeface="Cambria Math" panose="02040503050406030204" pitchFamily="18" charset="0"/>
                          </a:rPr>
                          <m:t>4−</m:t>
                        </m:r>
                        <m:r>
                          <m:rPr>
                            <m:sty m:val="p"/>
                          </m:rPr>
                          <a:rPr lang="en-US" b="0" i="0" smtClean="0">
                            <a:latin typeface="Cambria Math" panose="02040503050406030204" pitchFamily="18" charset="0"/>
                          </a:rPr>
                          <m:t>a</m:t>
                        </m:r>
                      </m:den>
                    </m:f>
                  </m:oMath>
                </a14:m>
                <a:endParaRPr lang="en-US" dirty="0"/>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xfrm>
                <a:off x="578643" y="1690688"/>
                <a:ext cx="11279982" cy="4681538"/>
              </a:xfrm>
              <a:blipFill>
                <a:blip r:embed="rId3"/>
                <a:stretch>
                  <a:fillRect l="-1125" t="-2162" r="-1237"/>
                </a:stretch>
              </a:blipFill>
            </p:spPr>
            <p:txBody>
              <a:bodyPr/>
              <a:lstStyle/>
              <a:p>
                <a:r>
                  <a:rPr lang="en-US">
                    <a:noFill/>
                  </a:rPr>
                  <a:t> </a:t>
                </a:r>
              </a:p>
            </p:txBody>
          </p:sp>
        </mc:Fallback>
      </mc:AlternateContent>
    </p:spTree>
    <p:extLst>
      <p:ext uri="{BB962C8B-B14F-4D97-AF65-F5344CB8AC3E}">
        <p14:creationId xmlns:p14="http://schemas.microsoft.com/office/powerpoint/2010/main" val="313148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a:xfrm>
                <a:off x="578643" y="1690688"/>
                <a:ext cx="11279982" cy="4681538"/>
              </a:xfrm>
            </p:spPr>
            <p:txBody>
              <a:bodyPr>
                <a:normAutofit/>
              </a:bodyPr>
              <a:lstStyle/>
              <a:p>
                <a:pPr marL="0" indent="0">
                  <a:buNone/>
                </a:pPr>
                <a:r>
                  <a:rPr lang="en-US" b="1" dirty="0"/>
                  <a:t>Solution:</a:t>
                </a:r>
              </a:p>
              <a:p>
                <a:pPr marL="514350" indent="-514350">
                  <a:lnSpc>
                    <a:spcPct val="100000"/>
                  </a:lnSpc>
                  <a:buAutoNum type="arabicPeriod"/>
                </a:pPr>
                <a14:m>
                  <m:oMath xmlns:m="http://schemas.openxmlformats.org/officeDocument/2006/math">
                    <m:f>
                      <m:fPr>
                        <m:ctrlPr>
                          <a:rPr lang="en-US">
                            <a:latin typeface="Cambria Math" panose="02040503050406030204" pitchFamily="18" charset="0"/>
                          </a:rPr>
                        </m:ctrlPr>
                      </m:fPr>
                      <m:num>
                        <m:r>
                          <a:rPr lang="en-US" i="0">
                            <a:latin typeface="Cambria Math" panose="02040503050406030204" pitchFamily="18" charset="0"/>
                          </a:rPr>
                          <m:t>14</m:t>
                        </m:r>
                      </m:num>
                      <m:den>
                        <m:r>
                          <a:rPr lang="en-US" b="0" i="0" smtClean="0">
                            <a:latin typeface="Cambria Math" panose="02040503050406030204" pitchFamily="18" charset="0"/>
                          </a:rPr>
                          <m:t>5</m:t>
                        </m:r>
                      </m:den>
                    </m:f>
                    <m:r>
                      <a:rPr lang="en-US" b="0" i="0" smtClean="0">
                        <a:latin typeface="Cambria Math" panose="02040503050406030204" pitchFamily="18" charset="0"/>
                      </a:rPr>
                      <m:t>·</m:t>
                    </m:r>
                    <m:f>
                      <m:fPr>
                        <m:ctrlPr>
                          <a:rPr lang="en-US">
                            <a:latin typeface="Cambria Math" panose="02040503050406030204" pitchFamily="18" charset="0"/>
                          </a:rPr>
                        </m:ctrlPr>
                      </m:fPr>
                      <m:num>
                        <m:r>
                          <m:rPr>
                            <m:sty m:val="p"/>
                          </m:rPr>
                          <a:rPr lang="en-US" b="0" i="0" smtClean="0">
                            <a:latin typeface="Cambria Math" panose="02040503050406030204" pitchFamily="18" charset="0"/>
                          </a:rPr>
                          <m:t>x</m:t>
                        </m:r>
                      </m:num>
                      <m:den>
                        <m:r>
                          <a:rPr lang="en-US" b="0" i="0" smtClean="0">
                            <a:latin typeface="Cambria Math" panose="02040503050406030204" pitchFamily="18" charset="0"/>
                          </a:rPr>
                          <m:t>2</m:t>
                        </m:r>
                      </m:den>
                    </m:f>
                  </m:oMath>
                </a14:m>
                <a:r>
                  <a:rPr lang="en-US" dirty="0"/>
                  <a:t> </a:t>
                </a:r>
                <a14:m>
                  <m:oMath xmlns:m="http://schemas.openxmlformats.org/officeDocument/2006/math">
                    <m:r>
                      <a:rPr lang="en-US" i="0">
                        <a:latin typeface="Cambria Math" panose="02040503050406030204" pitchFamily="18" charset="0"/>
                      </a:rPr>
                      <m:t>÷</m:t>
                    </m:r>
                    <m:f>
                      <m:fPr>
                        <m:ctrlPr>
                          <a:rPr lang="en-US">
                            <a:latin typeface="Cambria Math" panose="02040503050406030204" pitchFamily="18" charset="0"/>
                          </a:rPr>
                        </m:ctrlPr>
                      </m:fPr>
                      <m:num>
                        <m:r>
                          <a:rPr lang="en-US" i="0">
                            <a:latin typeface="Cambria Math" panose="02040503050406030204" pitchFamily="18" charset="0"/>
                          </a:rPr>
                          <m:t>7</m:t>
                        </m:r>
                        <m:r>
                          <m:rPr>
                            <m:sty m:val="p"/>
                          </m:rPr>
                          <a:rPr lang="en-US" b="0" i="0" smtClean="0">
                            <a:latin typeface="Cambria Math" panose="02040503050406030204" pitchFamily="18" charset="0"/>
                          </a:rPr>
                          <m:t>x</m:t>
                        </m:r>
                      </m:num>
                      <m:den>
                        <m:r>
                          <a:rPr lang="en-US" b="0" i="0" smtClean="0">
                            <a:latin typeface="Cambria Math" panose="02040503050406030204" pitchFamily="18" charset="0"/>
                          </a:rPr>
                          <m:t>10</m:t>
                        </m:r>
                      </m:den>
                    </m:f>
                    <m:r>
                      <a:rPr lang="en-US" b="0" i="0" smtClean="0">
                        <a:latin typeface="Cambria Math" panose="02040503050406030204" pitchFamily="18" charset="0"/>
                      </a:rPr>
                      <m:t>=</m:t>
                    </m:r>
                  </m:oMath>
                </a14:m>
                <a:r>
                  <a:rPr lang="en-US" dirty="0"/>
                  <a:t> </a:t>
                </a:r>
                <a14:m>
                  <m:oMath xmlns:m="http://schemas.openxmlformats.org/officeDocument/2006/math">
                    <m:f>
                      <m:fPr>
                        <m:ctrlPr>
                          <a:rPr lang="en-US" i="1">
                            <a:latin typeface="Cambria Math" panose="02040503050406030204" pitchFamily="18" charset="0"/>
                          </a:rPr>
                        </m:ctrlPr>
                      </m:fPr>
                      <m:num>
                        <m:r>
                          <a:rPr lang="en-US" b="0" i="0" smtClean="0">
                            <a:latin typeface="Cambria Math" panose="02040503050406030204" pitchFamily="18" charset="0"/>
                          </a:rPr>
                          <m:t>14</m:t>
                        </m:r>
                        <m:r>
                          <m:rPr>
                            <m:sty m:val="p"/>
                          </m:rPr>
                          <a:rPr lang="en-US">
                            <a:latin typeface="Cambria Math" panose="02040503050406030204" pitchFamily="18" charset="0"/>
                          </a:rPr>
                          <m:t>x</m:t>
                        </m:r>
                      </m:num>
                      <m:den>
                        <m:r>
                          <a:rPr lang="en-US" b="0" i="0" smtClean="0">
                            <a:latin typeface="Cambria Math" panose="02040503050406030204" pitchFamily="18" charset="0"/>
                          </a:rPr>
                          <m:t>10</m:t>
                        </m:r>
                      </m:den>
                    </m:f>
                  </m:oMath>
                </a14:m>
                <a:r>
                  <a:rPr lang="en-US" dirty="0"/>
                  <a:t> </a:t>
                </a:r>
                <a14:m>
                  <m:oMath xmlns:m="http://schemas.openxmlformats.org/officeDocument/2006/math">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7</m:t>
                        </m:r>
                        <m:r>
                          <m:rPr>
                            <m:sty m:val="p"/>
                          </m:rPr>
                          <a:rPr lang="en-US">
                            <a:latin typeface="Cambria Math" panose="02040503050406030204" pitchFamily="18" charset="0"/>
                          </a:rPr>
                          <m:t>x</m:t>
                        </m:r>
                      </m:num>
                      <m:den>
                        <m:r>
                          <a:rPr lang="en-US">
                            <a:latin typeface="Cambria Math" panose="02040503050406030204" pitchFamily="18" charset="0"/>
                          </a:rPr>
                          <m:t>10</m:t>
                        </m:r>
                      </m:den>
                    </m:f>
                  </m:oMath>
                </a14:m>
                <a:r>
                  <a:rPr lang="en-US" dirty="0"/>
                  <a:t>		Multiply the first two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14</m:t>
                        </m:r>
                      </m:num>
                      <m:den>
                        <m:r>
                          <a:rPr lang="en-US">
                            <a:latin typeface="Cambria Math" panose="02040503050406030204" pitchFamily="18" charset="0"/>
                          </a:rPr>
                          <m:t>5</m:t>
                        </m:r>
                      </m:den>
                    </m:f>
                  </m:oMath>
                </a14:m>
                <a:r>
                  <a:rPr lang="en-US" dirty="0"/>
                  <a:t> and </a:t>
                </a:r>
                <a14:m>
                  <m:oMath xmlns:m="http://schemas.openxmlformats.org/officeDocument/2006/math">
                    <m:f>
                      <m:fPr>
                        <m:ctrlPr>
                          <a:rPr lang="en-US" i="1">
                            <a:latin typeface="Cambria Math" panose="02040503050406030204" pitchFamily="18" charset="0"/>
                          </a:rPr>
                        </m:ctrlPr>
                      </m:fPr>
                      <m:num>
                        <m:r>
                          <m:rPr>
                            <m:sty m:val="p"/>
                          </m:rPr>
                          <a:rPr lang="en-US">
                            <a:latin typeface="Cambria Math" panose="02040503050406030204" pitchFamily="18" charset="0"/>
                          </a:rPr>
                          <m:t>x</m:t>
                        </m:r>
                      </m:num>
                      <m:den>
                        <m:r>
                          <a:rPr lang="en-US">
                            <a:latin typeface="Cambria Math" panose="02040503050406030204" pitchFamily="18" charset="0"/>
                          </a:rPr>
                          <m:t>2</m:t>
                        </m:r>
                      </m:den>
                    </m:f>
                    <m:r>
                      <a:rPr lang="en-US" b="0" i="0" smtClean="0">
                        <a:latin typeface="Cambria Math" panose="02040503050406030204" pitchFamily="18" charset="0"/>
                      </a:rPr>
                      <m:t>.</m:t>
                    </m:r>
                  </m:oMath>
                </a14:m>
                <a:endParaRPr lang="en-US" dirty="0"/>
              </a:p>
              <a:p>
                <a:pPr marL="0" indent="0">
                  <a:lnSpc>
                    <a:spcPct val="100000"/>
                  </a:lnSpc>
                  <a:buNone/>
                </a:pPr>
                <a:r>
                  <a:rPr lang="en-US" dirty="0"/>
                  <a:t>		 </a:t>
                </a:r>
                <a14:m>
                  <m:oMath xmlns:m="http://schemas.openxmlformats.org/officeDocument/2006/math">
                    <m:r>
                      <a:rPr lang="en-US" b="0" i="0" smtClean="0">
                        <a:latin typeface="Cambria Math" panose="02040503050406030204" pitchFamily="18" charset="0"/>
                      </a:rPr>
                      <m:t>  =</m:t>
                    </m:r>
                    <m:f>
                      <m:fPr>
                        <m:ctrlPr>
                          <a:rPr lang="en-US" i="1">
                            <a:latin typeface="Cambria Math" panose="02040503050406030204" pitchFamily="18" charset="0"/>
                          </a:rPr>
                        </m:ctrlPr>
                      </m:fPr>
                      <m:num>
                        <m:r>
                          <a:rPr lang="en-US">
                            <a:latin typeface="Cambria Math" panose="02040503050406030204" pitchFamily="18" charset="0"/>
                          </a:rPr>
                          <m:t>14</m:t>
                        </m:r>
                        <m:r>
                          <m:rPr>
                            <m:sty m:val="p"/>
                          </m:rPr>
                          <a:rPr lang="en-US">
                            <a:latin typeface="Cambria Math" panose="02040503050406030204" pitchFamily="18" charset="0"/>
                          </a:rPr>
                          <m:t>x</m:t>
                        </m:r>
                      </m:num>
                      <m:den>
                        <m:r>
                          <a:rPr lang="en-US">
                            <a:latin typeface="Cambria Math" panose="02040503050406030204" pitchFamily="18" charset="0"/>
                          </a:rPr>
                          <m:t>10</m:t>
                        </m:r>
                      </m:den>
                    </m:f>
                  </m:oMath>
                </a14:m>
                <a:r>
                  <a:rPr lang="en-US" dirty="0"/>
                  <a:t> </a:t>
                </a:r>
                <a14:m>
                  <m:oMath xmlns:m="http://schemas.openxmlformats.org/officeDocument/2006/math">
                    <m:r>
                      <a:rPr lang="en-US" dirty="0">
                        <a:latin typeface="Cambria Math" panose="02040503050406030204" pitchFamily="18" charset="0"/>
                      </a:rPr>
                      <m:t>·</m:t>
                    </m:r>
                    <m:f>
                      <m:fPr>
                        <m:ctrlPr>
                          <a:rPr lang="en-US" i="1">
                            <a:latin typeface="Cambria Math" panose="02040503050406030204" pitchFamily="18" charset="0"/>
                          </a:rPr>
                        </m:ctrlPr>
                      </m:fPr>
                      <m:num>
                        <m:r>
                          <a:rPr lang="en-US" b="0" i="0" smtClean="0">
                            <a:latin typeface="Cambria Math" panose="02040503050406030204" pitchFamily="18" charset="0"/>
                          </a:rPr>
                          <m:t>1</m:t>
                        </m:r>
                        <m:r>
                          <a:rPr lang="en-US" b="0" i="1" smtClean="0">
                            <a:latin typeface="Cambria Math" panose="02040503050406030204" pitchFamily="18" charset="0"/>
                          </a:rPr>
                          <m:t>0</m:t>
                        </m:r>
                      </m:num>
                      <m:den>
                        <m:r>
                          <a:rPr lang="en-US" b="0" i="0" smtClean="0">
                            <a:latin typeface="Cambria Math" panose="02040503050406030204" pitchFamily="18" charset="0"/>
                          </a:rPr>
                          <m:t>7</m:t>
                        </m:r>
                        <m:r>
                          <m:rPr>
                            <m:sty m:val="p"/>
                          </m:rPr>
                          <a:rPr lang="en-US" b="0" i="0" smtClean="0">
                            <a:latin typeface="Cambria Math" panose="02040503050406030204" pitchFamily="18" charset="0"/>
                          </a:rPr>
                          <m:t>x</m:t>
                        </m:r>
                      </m:den>
                    </m:f>
                  </m:oMath>
                </a14:m>
                <a:r>
                  <a:rPr lang="en-US" dirty="0"/>
                  <a:t>		Multiply by the reciprocal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m:t>
                        </m:r>
                        <m:r>
                          <a:rPr lang="en-US" i="1">
                            <a:latin typeface="Cambria Math" panose="02040503050406030204" pitchFamily="18" charset="0"/>
                          </a:rPr>
                          <m:t>0</m:t>
                        </m:r>
                      </m:num>
                      <m:den>
                        <m:r>
                          <a:rPr lang="en-US">
                            <a:latin typeface="Cambria Math" panose="02040503050406030204" pitchFamily="18" charset="0"/>
                          </a:rPr>
                          <m:t>7</m:t>
                        </m:r>
                        <m:r>
                          <m:rPr>
                            <m:sty m:val="p"/>
                          </m:rPr>
                          <a:rPr lang="en-US">
                            <a:latin typeface="Cambria Math" panose="02040503050406030204" pitchFamily="18" charset="0"/>
                          </a:rPr>
                          <m:t>x</m:t>
                        </m:r>
                      </m:den>
                    </m:f>
                  </m:oMath>
                </a14:m>
                <a:r>
                  <a:rPr lang="en-US" dirty="0"/>
                  <a:t> of the divisor.</a:t>
                </a:r>
              </a:p>
              <a:p>
                <a:pPr marL="0" indent="0">
                  <a:lnSpc>
                    <a:spcPct val="100000"/>
                  </a:lnSpc>
                  <a:buNone/>
                </a:pPr>
                <a:r>
                  <a:rPr lang="en-US" dirty="0"/>
                  <a:t>		 </a:t>
                </a:r>
                <a14:m>
                  <m:oMath xmlns:m="http://schemas.openxmlformats.org/officeDocument/2006/math">
                    <m:r>
                      <a:rPr lang="en-US" b="0" i="0" smtClean="0">
                        <a:latin typeface="Cambria Math" panose="02040503050406030204" pitchFamily="18" charset="0"/>
                      </a:rPr>
                      <m:t>  </m:t>
                    </m:r>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14</m:t>
                        </m:r>
                        <m:r>
                          <m:rPr>
                            <m:sty m:val="p"/>
                          </m:rPr>
                          <a:rPr lang="en-US">
                            <a:latin typeface="Cambria Math" panose="02040503050406030204" pitchFamily="18" charset="0"/>
                          </a:rPr>
                          <m:t>x</m:t>
                        </m:r>
                      </m:num>
                      <m:den>
                        <m:r>
                          <a:rPr lang="en-US">
                            <a:latin typeface="Cambria Math" panose="02040503050406030204" pitchFamily="18" charset="0"/>
                          </a:rPr>
                          <m:t>10</m:t>
                        </m:r>
                      </m:den>
                    </m:f>
                  </m:oMath>
                </a14:m>
                <a:r>
                  <a:rPr lang="en-US" dirty="0"/>
                  <a:t> </a:t>
                </a:r>
                <a14:m>
                  <m:oMath xmlns:m="http://schemas.openxmlformats.org/officeDocument/2006/math">
                    <m:r>
                      <a:rPr lang="en-US" dirty="0">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r>
                          <a:rPr lang="en-US" i="1">
                            <a:latin typeface="Cambria Math" panose="02040503050406030204" pitchFamily="18" charset="0"/>
                          </a:rPr>
                          <m:t>0</m:t>
                        </m:r>
                      </m:num>
                      <m:den>
                        <m:r>
                          <a:rPr lang="en-US">
                            <a:latin typeface="Cambria Math" panose="02040503050406030204" pitchFamily="18" charset="0"/>
                          </a:rPr>
                          <m:t>7</m:t>
                        </m:r>
                        <m:r>
                          <m:rPr>
                            <m:sty m:val="p"/>
                          </m:rPr>
                          <a:rPr lang="en-US">
                            <a:latin typeface="Cambria Math" panose="02040503050406030204" pitchFamily="18" charset="0"/>
                          </a:rPr>
                          <m:t>x</m:t>
                        </m:r>
                      </m:den>
                    </m:f>
                  </m:oMath>
                </a14:m>
                <a:r>
                  <a:rPr lang="en-US" dirty="0"/>
                  <a:t>		Apply cancellation on common factors of the 					numerator and denominator.</a:t>
                </a:r>
              </a:p>
              <a:p>
                <a:pPr marL="0" indent="0">
                  <a:lnSpc>
                    <a:spcPct val="100000"/>
                  </a:lnSpc>
                  <a:buNone/>
                </a:pPr>
                <a:r>
                  <a:rPr lang="en-US" dirty="0"/>
                  <a:t>		   </a:t>
                </a:r>
                <a14:m>
                  <m:oMath xmlns:m="http://schemas.openxmlformats.org/officeDocument/2006/math">
                    <m:r>
                      <a:rPr lang="en-US">
                        <a:latin typeface="Cambria Math" panose="02040503050406030204" pitchFamily="18" charset="0"/>
                      </a:rPr>
                      <m:t>=</m:t>
                    </m:r>
                    <m:r>
                      <a:rPr lang="en-US" b="0" i="0" smtClean="0">
                        <a:latin typeface="Cambria Math" panose="02040503050406030204" pitchFamily="18" charset="0"/>
                      </a:rPr>
                      <m:t>2</m:t>
                    </m:r>
                  </m:oMath>
                </a14:m>
                <a:r>
                  <a:rPr lang="en-US" dirty="0"/>
                  <a:t>			Multiply.</a:t>
                </a:r>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xfrm>
                <a:off x="578643" y="1690688"/>
                <a:ext cx="11279982" cy="4681538"/>
              </a:xfrm>
              <a:blipFill>
                <a:blip r:embed="rId3"/>
                <a:stretch>
                  <a:fillRect l="-1125" t="-2162" r="-1125"/>
                </a:stretch>
              </a:blipFill>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74B9AD56-D4EE-D440-A16B-650E453DC261}"/>
              </a:ext>
            </a:extLst>
          </p:cNvPr>
          <p:cNvCxnSpPr/>
          <p:nvPr/>
        </p:nvCxnSpPr>
        <p:spPr>
          <a:xfrm flipV="1">
            <a:off x="3069427" y="4157664"/>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4727851-E35C-7941-B83A-38276E1101D5}"/>
              </a:ext>
            </a:extLst>
          </p:cNvPr>
          <p:cNvCxnSpPr/>
          <p:nvPr/>
        </p:nvCxnSpPr>
        <p:spPr>
          <a:xfrm flipV="1">
            <a:off x="3736177" y="3774282"/>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0FADE2C-3C42-454E-8F46-B5A681F4C267}"/>
              </a:ext>
            </a:extLst>
          </p:cNvPr>
          <p:cNvCxnSpPr>
            <a:cxnSpLocks/>
          </p:cNvCxnSpPr>
          <p:nvPr/>
        </p:nvCxnSpPr>
        <p:spPr>
          <a:xfrm flipV="1">
            <a:off x="3929053" y="4157664"/>
            <a:ext cx="200035"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4C1FDC7-3CF9-B346-A0BE-68634634FE75}"/>
              </a:ext>
            </a:extLst>
          </p:cNvPr>
          <p:cNvCxnSpPr>
            <a:cxnSpLocks/>
          </p:cNvCxnSpPr>
          <p:nvPr/>
        </p:nvCxnSpPr>
        <p:spPr>
          <a:xfrm flipV="1">
            <a:off x="3383742" y="3774282"/>
            <a:ext cx="200035"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131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a:xfrm>
                <a:off x="578642" y="1690688"/>
                <a:ext cx="11494295" cy="4681538"/>
              </a:xfrm>
            </p:spPr>
            <p:txBody>
              <a:bodyPr>
                <a:normAutofit/>
              </a:bodyPr>
              <a:lstStyle/>
              <a:p>
                <a:pPr marL="0" indent="0">
                  <a:buNone/>
                </a:pPr>
                <a:r>
                  <a:rPr lang="en-US" b="1" dirty="0"/>
                  <a:t>Solution:</a:t>
                </a:r>
              </a:p>
              <a:p>
                <a:pPr marL="514350" indent="-514350">
                  <a:lnSpc>
                    <a:spcPct val="100000"/>
                  </a:lnSpc>
                  <a:buFont typeface="+mj-lt"/>
                  <a:buAutoNum type="arabicPeriod" startAt="2"/>
                </a:pPr>
                <a14:m>
                  <m:oMath xmlns:m="http://schemas.openxmlformats.org/officeDocument/2006/math">
                    <m:f>
                      <m:fPr>
                        <m:ctrlPr>
                          <a:rPr lang="en-US">
                            <a:latin typeface="Cambria Math" panose="02040503050406030204" pitchFamily="18" charset="0"/>
                          </a:rPr>
                        </m:ctrlPr>
                      </m:fPr>
                      <m:num>
                        <m:r>
                          <m:rPr>
                            <m:sty m:val="p"/>
                          </m:rPr>
                          <a:rPr lang="en-US" i="0">
                            <a:latin typeface="Cambria Math" panose="02040503050406030204" pitchFamily="18" charset="0"/>
                          </a:rPr>
                          <m:t>a</m:t>
                        </m:r>
                        <m:r>
                          <a:rPr lang="en-US" i="0">
                            <a:latin typeface="Cambria Math" panose="02040503050406030204" pitchFamily="18" charset="0"/>
                          </a:rPr>
                          <m:t>+4</m:t>
                        </m:r>
                      </m:num>
                      <m:den>
                        <m:r>
                          <m:rPr>
                            <m:sty m:val="p"/>
                          </m:rPr>
                          <a:rPr lang="en-US" i="0">
                            <a:latin typeface="Cambria Math" panose="02040503050406030204" pitchFamily="18" charset="0"/>
                          </a:rPr>
                          <m:t>a</m:t>
                        </m:r>
                        <m:r>
                          <a:rPr lang="en-US" i="0">
                            <a:latin typeface="Cambria Math" panose="02040503050406030204" pitchFamily="18" charset="0"/>
                          </a:rPr>
                          <m:t>+2</m:t>
                        </m:r>
                      </m:den>
                    </m:f>
                    <m:r>
                      <a:rPr lang="en-US" i="0">
                        <a:latin typeface="Cambria Math" panose="02040503050406030204" pitchFamily="18" charset="0"/>
                      </a:rPr>
                      <m:t>·</m:t>
                    </m:r>
                    <m:f>
                      <m:fPr>
                        <m:ctrlPr>
                          <a:rPr lang="en-US">
                            <a:latin typeface="Cambria Math" panose="02040503050406030204" pitchFamily="18" charset="0"/>
                          </a:rPr>
                        </m:ctrlPr>
                      </m:fPr>
                      <m:num>
                        <m:sSup>
                          <m:sSupPr>
                            <m:ctrlPr>
                              <a:rPr lang="en-US">
                                <a:latin typeface="Cambria Math" panose="02040503050406030204" pitchFamily="18" charset="0"/>
                              </a:rPr>
                            </m:ctrlPr>
                          </m:sSupPr>
                          <m:e>
                            <m:r>
                              <m:rPr>
                                <m:sty m:val="p"/>
                              </m:rPr>
                              <a:rPr lang="en-US" i="0">
                                <a:latin typeface="Cambria Math" panose="02040503050406030204" pitchFamily="18" charset="0"/>
                              </a:rPr>
                              <m:t>a</m:t>
                            </m:r>
                          </m:e>
                          <m:sup>
                            <m:r>
                              <a:rPr lang="en-US" i="0">
                                <a:latin typeface="Cambria Math" panose="02040503050406030204" pitchFamily="18" charset="0"/>
                              </a:rPr>
                              <m:t>2</m:t>
                            </m:r>
                          </m:sup>
                        </m:sSup>
                        <m:r>
                          <a:rPr lang="en-US" i="0">
                            <a:latin typeface="Cambria Math" panose="02040503050406030204" pitchFamily="18" charset="0"/>
                          </a:rPr>
                          <m:t>+3</m:t>
                        </m:r>
                        <m:r>
                          <m:rPr>
                            <m:sty m:val="p"/>
                          </m:rPr>
                          <a:rPr lang="en-US" i="0">
                            <a:latin typeface="Cambria Math" panose="02040503050406030204" pitchFamily="18" charset="0"/>
                          </a:rPr>
                          <m:t>a</m:t>
                        </m:r>
                        <m:r>
                          <a:rPr lang="en-US" i="0">
                            <a:latin typeface="Cambria Math" panose="02040503050406030204" pitchFamily="18" charset="0"/>
                          </a:rPr>
                          <m:t>+2</m:t>
                        </m:r>
                      </m:num>
                      <m:den>
                        <m:sSup>
                          <m:sSupPr>
                            <m:ctrlPr>
                              <a:rPr lang="en-US">
                                <a:latin typeface="Cambria Math" panose="02040503050406030204" pitchFamily="18" charset="0"/>
                              </a:rPr>
                            </m:ctrlPr>
                          </m:sSupPr>
                          <m:e>
                            <m:r>
                              <m:rPr>
                                <m:sty m:val="p"/>
                              </m:rPr>
                              <a:rPr lang="en-US" i="0">
                                <a:latin typeface="Cambria Math" panose="02040503050406030204" pitchFamily="18" charset="0"/>
                              </a:rPr>
                              <m:t>a</m:t>
                            </m:r>
                          </m:e>
                          <m:sup>
                            <m:r>
                              <a:rPr lang="en-US" i="0">
                                <a:latin typeface="Cambria Math" panose="02040503050406030204" pitchFamily="18" charset="0"/>
                              </a:rPr>
                              <m:t>2</m:t>
                            </m:r>
                          </m:sup>
                        </m:sSup>
                        <m:r>
                          <a:rPr lang="en-US" i="0">
                            <a:latin typeface="Cambria Math" panose="02040503050406030204" pitchFamily="18" charset="0"/>
                          </a:rPr>
                          <m:t>−16</m:t>
                        </m:r>
                      </m:den>
                    </m:f>
                    <m:r>
                      <a:rPr lang="en-US" i="0">
                        <a:latin typeface="Cambria Math" panose="02040503050406030204" pitchFamily="18" charset="0"/>
                      </a:rPr>
                      <m:t>÷</m:t>
                    </m:r>
                    <m:f>
                      <m:fPr>
                        <m:ctrlPr>
                          <a:rPr lang="en-US">
                            <a:latin typeface="Cambria Math" panose="02040503050406030204" pitchFamily="18" charset="0"/>
                          </a:rPr>
                        </m:ctrlPr>
                      </m:fPr>
                      <m:num>
                        <m:sSup>
                          <m:sSupPr>
                            <m:ctrlPr>
                              <a:rPr lang="en-US">
                                <a:latin typeface="Cambria Math" panose="02040503050406030204" pitchFamily="18" charset="0"/>
                              </a:rPr>
                            </m:ctrlPr>
                          </m:sSupPr>
                          <m:e>
                            <m:r>
                              <m:rPr>
                                <m:sty m:val="p"/>
                              </m:rPr>
                              <a:rPr lang="en-US" i="0">
                                <a:latin typeface="Cambria Math" panose="02040503050406030204" pitchFamily="18" charset="0"/>
                              </a:rPr>
                              <m:t>a</m:t>
                            </m:r>
                          </m:e>
                          <m:sup>
                            <m:r>
                              <a:rPr lang="en-US" i="0">
                                <a:latin typeface="Cambria Math" panose="02040503050406030204" pitchFamily="18" charset="0"/>
                              </a:rPr>
                              <m:t>2</m:t>
                            </m:r>
                          </m:sup>
                        </m:sSup>
                        <m:r>
                          <a:rPr lang="en-US" i="0">
                            <a:latin typeface="Cambria Math" panose="02040503050406030204" pitchFamily="18" charset="0"/>
                          </a:rPr>
                          <m:t>+</m:t>
                        </m:r>
                        <m:r>
                          <m:rPr>
                            <m:sty m:val="p"/>
                          </m:rPr>
                          <a:rPr lang="en-US" i="0">
                            <a:latin typeface="Cambria Math" panose="02040503050406030204" pitchFamily="18" charset="0"/>
                          </a:rPr>
                          <m:t>a</m:t>
                        </m:r>
                      </m:num>
                      <m:den>
                        <m:r>
                          <a:rPr lang="en-US" i="0">
                            <a:latin typeface="Cambria Math" panose="02040503050406030204" pitchFamily="18" charset="0"/>
                          </a:rPr>
                          <m:t>4−</m:t>
                        </m:r>
                        <m:r>
                          <m:rPr>
                            <m:sty m:val="p"/>
                          </m:rPr>
                          <a:rPr lang="en-US" i="0">
                            <a:latin typeface="Cambria Math" panose="02040503050406030204" pitchFamily="18" charset="0"/>
                          </a:rPr>
                          <m:t>a</m:t>
                        </m:r>
                      </m:den>
                    </m:f>
                  </m:oMath>
                </a14:m>
                <a:endParaRPr lang="en-US" dirty="0"/>
              </a:p>
              <a:p>
                <a:pPr marL="0" indent="0">
                  <a:buNone/>
                </a:pPr>
                <a:r>
                  <a:rPr lang="en-US" dirty="0"/>
                  <a:t>  </a:t>
                </a:r>
                <a14:m>
                  <m:oMath xmlns:m="http://schemas.openxmlformats.org/officeDocument/2006/math">
                    <m:r>
                      <a:rPr lang="en-US" b="0" i="0" smtClean="0">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a</m:t>
                        </m:r>
                        <m:r>
                          <a:rPr lang="en-US">
                            <a:latin typeface="Cambria Math" panose="02040503050406030204" pitchFamily="18" charset="0"/>
                          </a:rPr>
                          <m:t>+4</m:t>
                        </m:r>
                      </m:num>
                      <m:den>
                        <m:r>
                          <m:rPr>
                            <m:sty m:val="p"/>
                          </m:rPr>
                          <a:rPr lang="en-US">
                            <a:latin typeface="Cambria Math" panose="02040503050406030204" pitchFamily="18" charset="0"/>
                          </a:rPr>
                          <m:t>a</m:t>
                        </m:r>
                        <m:r>
                          <a:rPr lang="en-US">
                            <a:latin typeface="Cambria Math" panose="02040503050406030204" pitchFamily="18" charset="0"/>
                          </a:rPr>
                          <m:t>+2</m:t>
                        </m:r>
                      </m:den>
                    </m:f>
                    <m:r>
                      <a:rPr lang="en-US">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m:rPr>
                                <m:sty m:val="p"/>
                              </m:rPr>
                              <a:rPr lang="en-US">
                                <a:latin typeface="Cambria Math" panose="02040503050406030204" pitchFamily="18" charset="0"/>
                              </a:rPr>
                              <m:t>a</m:t>
                            </m:r>
                          </m:e>
                          <m:sup>
                            <m:r>
                              <a:rPr lang="en-US">
                                <a:latin typeface="Cambria Math" panose="02040503050406030204" pitchFamily="18" charset="0"/>
                              </a:rPr>
                              <m:t>2</m:t>
                            </m:r>
                          </m:sup>
                        </m:sSup>
                        <m:r>
                          <a:rPr lang="en-US">
                            <a:latin typeface="Cambria Math" panose="02040503050406030204" pitchFamily="18" charset="0"/>
                          </a:rPr>
                          <m:t>+3</m:t>
                        </m:r>
                        <m:r>
                          <m:rPr>
                            <m:sty m:val="p"/>
                          </m:rPr>
                          <a:rPr lang="en-US">
                            <a:latin typeface="Cambria Math" panose="02040503050406030204" pitchFamily="18" charset="0"/>
                          </a:rPr>
                          <m:t>a</m:t>
                        </m:r>
                        <m:r>
                          <a:rPr lang="en-US">
                            <a:latin typeface="Cambria Math" panose="02040503050406030204" pitchFamily="18" charset="0"/>
                          </a:rPr>
                          <m:t>+2</m:t>
                        </m:r>
                      </m:num>
                      <m:den>
                        <m:sSup>
                          <m:sSupPr>
                            <m:ctrlPr>
                              <a:rPr lang="en-US" i="1">
                                <a:latin typeface="Cambria Math" panose="02040503050406030204" pitchFamily="18" charset="0"/>
                              </a:rPr>
                            </m:ctrlPr>
                          </m:sSupPr>
                          <m:e>
                            <m:r>
                              <m:rPr>
                                <m:sty m:val="p"/>
                              </m:rPr>
                              <a:rPr lang="en-US">
                                <a:latin typeface="Cambria Math" panose="02040503050406030204" pitchFamily="18" charset="0"/>
                              </a:rPr>
                              <m:t>a</m:t>
                            </m:r>
                          </m:e>
                          <m:sup>
                            <m:r>
                              <a:rPr lang="en-US">
                                <a:latin typeface="Cambria Math" panose="02040503050406030204" pitchFamily="18" charset="0"/>
                              </a:rPr>
                              <m:t>2</m:t>
                            </m:r>
                          </m:sup>
                        </m:sSup>
                        <m:r>
                          <a:rPr lang="en-US">
                            <a:latin typeface="Cambria Math" panose="02040503050406030204" pitchFamily="18" charset="0"/>
                          </a:rPr>
                          <m:t>−16</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4−</m:t>
                        </m:r>
                        <m:r>
                          <m:rPr>
                            <m:sty m:val="p"/>
                          </m:rPr>
                          <a:rPr lang="en-US">
                            <a:latin typeface="Cambria Math" panose="02040503050406030204" pitchFamily="18" charset="0"/>
                          </a:rPr>
                          <m:t>a</m:t>
                        </m:r>
                      </m:num>
                      <m:den>
                        <m:sSup>
                          <m:sSupPr>
                            <m:ctrlPr>
                              <a:rPr lang="en-US" i="1">
                                <a:latin typeface="Cambria Math" panose="02040503050406030204" pitchFamily="18" charset="0"/>
                              </a:rPr>
                            </m:ctrlPr>
                          </m:sSupPr>
                          <m:e>
                            <m:r>
                              <m:rPr>
                                <m:sty m:val="p"/>
                              </m:rPr>
                              <a:rPr lang="en-US">
                                <a:latin typeface="Cambria Math" panose="02040503050406030204" pitchFamily="18" charset="0"/>
                              </a:rPr>
                              <m:t>a</m:t>
                            </m:r>
                          </m:e>
                          <m:sup>
                            <m:r>
                              <a:rPr lang="en-US">
                                <a:latin typeface="Cambria Math" panose="02040503050406030204" pitchFamily="18" charset="0"/>
                              </a:rPr>
                              <m:t>2</m:t>
                            </m:r>
                          </m:sup>
                        </m:sSup>
                        <m:r>
                          <a:rPr lang="en-US">
                            <a:latin typeface="Cambria Math" panose="02040503050406030204" pitchFamily="18" charset="0"/>
                          </a:rPr>
                          <m:t>+</m:t>
                        </m:r>
                        <m:r>
                          <m:rPr>
                            <m:sty m:val="p"/>
                          </m:rPr>
                          <a:rPr lang="en-US">
                            <a:latin typeface="Cambria Math" panose="02040503050406030204" pitchFamily="18" charset="0"/>
                          </a:rPr>
                          <m:t>a</m:t>
                        </m:r>
                      </m:den>
                    </m:f>
                  </m:oMath>
                </a14:m>
                <a:r>
                  <a:rPr lang="en-US" dirty="0"/>
                  <a:t>		</a:t>
                </a:r>
                <a:r>
                  <a:rPr lang="en-PH" dirty="0"/>
                  <a:t> Multiply by the reciprocal</a:t>
                </a:r>
                <a:r>
                  <a:rPr lang="en-US" dirty="0"/>
                  <a:t>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4−</m:t>
                        </m:r>
                        <m:r>
                          <m:rPr>
                            <m:sty m:val="p"/>
                          </m:rPr>
                          <a:rPr lang="en-US">
                            <a:latin typeface="Cambria Math" panose="02040503050406030204" pitchFamily="18" charset="0"/>
                          </a:rPr>
                          <m:t>a</m:t>
                        </m:r>
                      </m:num>
                      <m:den>
                        <m:sSup>
                          <m:sSupPr>
                            <m:ctrlPr>
                              <a:rPr lang="en-US" i="1">
                                <a:latin typeface="Cambria Math" panose="02040503050406030204" pitchFamily="18" charset="0"/>
                              </a:rPr>
                            </m:ctrlPr>
                          </m:sSupPr>
                          <m:e>
                            <m:r>
                              <m:rPr>
                                <m:sty m:val="p"/>
                              </m:rPr>
                              <a:rPr lang="en-US">
                                <a:latin typeface="Cambria Math" panose="02040503050406030204" pitchFamily="18" charset="0"/>
                              </a:rPr>
                              <m:t>a</m:t>
                            </m:r>
                          </m:e>
                          <m:sup>
                            <m:r>
                              <a:rPr lang="en-US">
                                <a:latin typeface="Cambria Math" panose="02040503050406030204" pitchFamily="18" charset="0"/>
                              </a:rPr>
                              <m:t>2</m:t>
                            </m:r>
                          </m:sup>
                        </m:sSup>
                        <m:r>
                          <a:rPr lang="en-US">
                            <a:latin typeface="Cambria Math" panose="02040503050406030204" pitchFamily="18" charset="0"/>
                          </a:rPr>
                          <m:t>+</m:t>
                        </m:r>
                        <m:r>
                          <m:rPr>
                            <m:sty m:val="p"/>
                          </m:rPr>
                          <a:rPr lang="en-US">
                            <a:latin typeface="Cambria Math" panose="02040503050406030204" pitchFamily="18" charset="0"/>
                          </a:rPr>
                          <m:t>a</m:t>
                        </m:r>
                      </m:den>
                    </m:f>
                  </m:oMath>
                </a14:m>
                <a:r>
                  <a:rPr lang="en-PH" dirty="0"/>
                  <a:t> of the divisor.</a:t>
                </a:r>
              </a:p>
              <a:p>
                <a:pPr marL="0" indent="0">
                  <a:lnSpc>
                    <a:spcPct val="100000"/>
                  </a:lnSpc>
                  <a:buNone/>
                </a:pPr>
                <a14:m>
                  <m:oMath xmlns:m="http://schemas.openxmlformats.org/officeDocument/2006/math">
                    <m:r>
                      <a:rPr lang="en-US" b="0" i="0" smtClean="0">
                        <a:latin typeface="Cambria Math" panose="02040503050406030204" pitchFamily="18" charset="0"/>
                      </a:rPr>
                      <m:t>  </m:t>
                    </m:r>
                    <m:r>
                      <a:rPr lang="en-US">
                        <a:latin typeface="Cambria Math" panose="02040503050406030204" pitchFamily="18" charset="0"/>
                      </a:rPr>
                      <m:t>=</m:t>
                    </m:r>
                    <m:f>
                      <m:fPr>
                        <m:ctrlPr>
                          <a:rPr lang="en-US">
                            <a:latin typeface="Cambria Math" panose="02040503050406030204" pitchFamily="18" charset="0"/>
                          </a:rPr>
                        </m:ctrlPr>
                      </m:fPr>
                      <m:num>
                        <m:r>
                          <m:rPr>
                            <m:sty m:val="p"/>
                          </m:rPr>
                          <a:rPr lang="en-US" i="0">
                            <a:latin typeface="Cambria Math" panose="02040503050406030204" pitchFamily="18" charset="0"/>
                          </a:rPr>
                          <m:t>a</m:t>
                        </m:r>
                        <m:r>
                          <a:rPr lang="en-US" i="0">
                            <a:latin typeface="Cambria Math" panose="02040503050406030204" pitchFamily="18" charset="0"/>
                          </a:rPr>
                          <m:t>+4</m:t>
                        </m:r>
                      </m:num>
                      <m:den>
                        <m:r>
                          <m:rPr>
                            <m:sty m:val="p"/>
                          </m:rPr>
                          <a:rPr lang="en-US" i="0">
                            <a:latin typeface="Cambria Math" panose="02040503050406030204" pitchFamily="18" charset="0"/>
                          </a:rPr>
                          <m:t>a</m:t>
                        </m:r>
                        <m:r>
                          <a:rPr lang="en-US" i="0">
                            <a:latin typeface="Cambria Math" panose="02040503050406030204" pitchFamily="18" charset="0"/>
                          </a:rPr>
                          <m:t>+2</m:t>
                        </m:r>
                      </m:den>
                    </m:f>
                    <m:r>
                      <a:rPr lang="en-US" i="0">
                        <a:latin typeface="Cambria Math" panose="02040503050406030204" pitchFamily="18" charset="0"/>
                      </a:rPr>
                      <m:t>·</m:t>
                    </m:r>
                    <m:f>
                      <m:fPr>
                        <m:ctrlPr>
                          <a:rPr lang="en-US">
                            <a:latin typeface="Cambria Math" panose="02040503050406030204" pitchFamily="18" charset="0"/>
                          </a:rPr>
                        </m:ctrlPr>
                      </m:fPr>
                      <m:num>
                        <m:r>
                          <a:rPr lang="en-US" b="0" i="0" smtClean="0">
                            <a:latin typeface="Cambria Math" panose="02040503050406030204" pitchFamily="18" charset="0"/>
                          </a:rPr>
                          <m:t>(</m:t>
                        </m:r>
                        <m:r>
                          <m:rPr>
                            <m:sty m:val="p"/>
                          </m:rPr>
                          <a:rPr lang="en-US" b="0" i="0" smtClean="0">
                            <a:latin typeface="Cambria Math" panose="02040503050406030204" pitchFamily="18" charset="0"/>
                          </a:rPr>
                          <m:t>a</m:t>
                        </m:r>
                        <m:r>
                          <a:rPr lang="en-US" i="0">
                            <a:latin typeface="Cambria Math" panose="02040503050406030204" pitchFamily="18" charset="0"/>
                          </a:rPr>
                          <m:t>+</m:t>
                        </m:r>
                        <m:r>
                          <a:rPr lang="en-US" b="0" i="0" smtClean="0">
                            <a:latin typeface="Cambria Math" panose="02040503050406030204" pitchFamily="18" charset="0"/>
                          </a:rPr>
                          <m:t>2)(</m:t>
                        </m:r>
                        <m:r>
                          <m:rPr>
                            <m:sty m:val="p"/>
                          </m:rPr>
                          <a:rPr lang="en-US" i="0">
                            <a:latin typeface="Cambria Math" panose="02040503050406030204" pitchFamily="18" charset="0"/>
                          </a:rPr>
                          <m:t>a</m:t>
                        </m:r>
                        <m:r>
                          <a:rPr lang="en-US" i="0">
                            <a:latin typeface="Cambria Math" panose="02040503050406030204" pitchFamily="18" charset="0"/>
                          </a:rPr>
                          <m:t>+1)</m:t>
                        </m:r>
                      </m:num>
                      <m:den>
                        <m:r>
                          <a:rPr lang="en-US" b="0" i="0" smtClean="0">
                            <a:latin typeface="Cambria Math" panose="02040503050406030204" pitchFamily="18" charset="0"/>
                          </a:rPr>
                          <m:t>(</m:t>
                        </m:r>
                        <m:r>
                          <m:rPr>
                            <m:sty m:val="p"/>
                          </m:rPr>
                          <a:rPr lang="en-US" b="0" i="0" smtClean="0">
                            <a:latin typeface="Cambria Math" panose="02040503050406030204" pitchFamily="18" charset="0"/>
                          </a:rPr>
                          <m:t>a</m:t>
                        </m:r>
                        <m:r>
                          <a:rPr lang="en-US" b="0" i="0" smtClean="0">
                            <a:latin typeface="Cambria Math" panose="02040503050406030204" pitchFamily="18" charset="0"/>
                          </a:rPr>
                          <m:t>+4)(</m:t>
                        </m:r>
                        <m:r>
                          <m:rPr>
                            <m:sty m:val="p"/>
                          </m:rPr>
                          <a:rPr lang="en-US" b="0" i="0" smtClean="0">
                            <a:latin typeface="Cambria Math" panose="02040503050406030204" pitchFamily="18" charset="0"/>
                          </a:rPr>
                          <m:t>a</m:t>
                        </m:r>
                        <m:r>
                          <a:rPr lang="en-US" b="0" i="0" smtClean="0">
                            <a:latin typeface="Cambria Math" panose="02040503050406030204" pitchFamily="18" charset="0"/>
                          </a:rPr>
                          <m:t>−4)</m:t>
                        </m:r>
                      </m:den>
                    </m:f>
                    <m:r>
                      <a:rPr lang="en-US" i="0">
                        <a:latin typeface="Cambria Math" panose="02040503050406030204" pitchFamily="18" charset="0"/>
                      </a:rPr>
                      <m:t>·</m:t>
                    </m:r>
                    <m:f>
                      <m:fPr>
                        <m:ctrlPr>
                          <a:rPr lang="en-US" smtClean="0">
                            <a:latin typeface="Cambria Math" panose="02040503050406030204" pitchFamily="18" charset="0"/>
                          </a:rPr>
                        </m:ctrlPr>
                      </m:fPr>
                      <m:num>
                        <m:r>
                          <a:rPr lang="en-US" i="0">
                            <a:latin typeface="Cambria Math" panose="02040503050406030204" pitchFamily="18" charset="0"/>
                          </a:rPr>
                          <m:t>4−</m:t>
                        </m:r>
                        <m:r>
                          <m:rPr>
                            <m:sty m:val="p"/>
                          </m:rPr>
                          <a:rPr lang="en-US" i="0">
                            <a:latin typeface="Cambria Math" panose="02040503050406030204" pitchFamily="18" charset="0"/>
                          </a:rPr>
                          <m:t>a</m:t>
                        </m:r>
                      </m:num>
                      <m:den>
                        <m:r>
                          <m:rPr>
                            <m:sty m:val="p"/>
                          </m:rPr>
                          <a:rPr lang="en-US" b="0" i="0" smtClean="0">
                            <a:latin typeface="Cambria Math" panose="02040503050406030204" pitchFamily="18" charset="0"/>
                          </a:rPr>
                          <m:t>a</m:t>
                        </m:r>
                        <m:r>
                          <a:rPr lang="en-US" b="0" i="0" smtClean="0">
                            <a:latin typeface="Cambria Math" panose="02040503050406030204" pitchFamily="18" charset="0"/>
                          </a:rPr>
                          <m:t>(</m:t>
                        </m:r>
                        <m:r>
                          <m:rPr>
                            <m:sty m:val="p"/>
                          </m:rPr>
                          <a:rPr lang="en-US" b="0" i="0" smtClean="0">
                            <a:latin typeface="Cambria Math" panose="02040503050406030204" pitchFamily="18" charset="0"/>
                          </a:rPr>
                          <m:t>a</m:t>
                        </m:r>
                        <m:r>
                          <a:rPr lang="en-US" b="0" i="0" smtClean="0">
                            <a:latin typeface="Cambria Math" panose="02040503050406030204" pitchFamily="18" charset="0"/>
                          </a:rPr>
                          <m:t>+1)</m:t>
                        </m:r>
                      </m:den>
                    </m:f>
                  </m:oMath>
                </a14:m>
                <a:r>
                  <a:rPr lang="en-PH" dirty="0"/>
                  <a:t>	 Factor </a:t>
                </a:r>
                <a14:m>
                  <m:oMath xmlns:m="http://schemas.openxmlformats.org/officeDocument/2006/math">
                    <m:sSup>
                      <m:sSupPr>
                        <m:ctrlPr>
                          <a:rPr lang="en-US" sz="2400" i="1">
                            <a:latin typeface="Cambria Math" panose="02040503050406030204" pitchFamily="18" charset="0"/>
                          </a:rPr>
                        </m:ctrlPr>
                      </m:sSupPr>
                      <m:e>
                        <m:r>
                          <m:rPr>
                            <m:sty m:val="p"/>
                          </m:rPr>
                          <a:rPr lang="en-US" sz="2400">
                            <a:latin typeface="Cambria Math" panose="02040503050406030204" pitchFamily="18" charset="0"/>
                          </a:rPr>
                          <m:t>a</m:t>
                        </m:r>
                      </m:e>
                      <m:sup>
                        <m:r>
                          <a:rPr lang="en-US" sz="2400">
                            <a:latin typeface="Cambria Math" panose="02040503050406030204" pitchFamily="18" charset="0"/>
                          </a:rPr>
                          <m:t>2</m:t>
                        </m:r>
                      </m:sup>
                    </m:sSup>
                    <m:r>
                      <a:rPr lang="en-US" sz="2400">
                        <a:latin typeface="Cambria Math" panose="02040503050406030204" pitchFamily="18" charset="0"/>
                      </a:rPr>
                      <m:t>+3</m:t>
                    </m:r>
                    <m:r>
                      <m:rPr>
                        <m:sty m:val="p"/>
                      </m:rPr>
                      <a:rPr lang="en-US" sz="2400">
                        <a:latin typeface="Cambria Math" panose="02040503050406030204" pitchFamily="18" charset="0"/>
                      </a:rPr>
                      <m:t>a</m:t>
                    </m:r>
                    <m:r>
                      <a:rPr lang="en-US" sz="2400">
                        <a:latin typeface="Cambria Math" panose="02040503050406030204" pitchFamily="18" charset="0"/>
                      </a:rPr>
                      <m:t>+2</m:t>
                    </m:r>
                  </m:oMath>
                </a14:m>
                <a:r>
                  <a:rPr lang="en-PH" sz="2400" dirty="0"/>
                  <a:t>, </a:t>
                </a:r>
                <a14:m>
                  <m:oMath xmlns:m="http://schemas.openxmlformats.org/officeDocument/2006/math">
                    <m:sSup>
                      <m:sSupPr>
                        <m:ctrlPr>
                          <a:rPr lang="en-US" sz="2400" i="1">
                            <a:latin typeface="Cambria Math" panose="02040503050406030204" pitchFamily="18" charset="0"/>
                          </a:rPr>
                        </m:ctrlPr>
                      </m:sSupPr>
                      <m:e>
                        <m:r>
                          <m:rPr>
                            <m:sty m:val="p"/>
                          </m:rPr>
                          <a:rPr lang="en-US" sz="2400">
                            <a:latin typeface="Cambria Math" panose="02040503050406030204" pitchFamily="18" charset="0"/>
                          </a:rPr>
                          <m:t>a</m:t>
                        </m:r>
                      </m:e>
                      <m:sup>
                        <m:r>
                          <a:rPr lang="en-US" sz="2400">
                            <a:latin typeface="Cambria Math" panose="02040503050406030204" pitchFamily="18" charset="0"/>
                          </a:rPr>
                          <m:t>2</m:t>
                        </m:r>
                      </m:sup>
                    </m:sSup>
                    <m:r>
                      <a:rPr lang="en-US" sz="2400">
                        <a:latin typeface="Cambria Math" panose="02040503050406030204" pitchFamily="18" charset="0"/>
                      </a:rPr>
                      <m:t>−16</m:t>
                    </m:r>
                  </m:oMath>
                </a14:m>
                <a:r>
                  <a:rPr lang="en-PH" dirty="0"/>
                  <a:t>, and</a:t>
                </a:r>
                <a:r>
                  <a:rPr lang="en-US" dirty="0"/>
                  <a:t> </a:t>
                </a:r>
                <a14:m>
                  <m:oMath xmlns:m="http://schemas.openxmlformats.org/officeDocument/2006/math">
                    <m:sSup>
                      <m:sSupPr>
                        <m:ctrlPr>
                          <a:rPr lang="en-US" sz="2400" i="1">
                            <a:latin typeface="Cambria Math" panose="02040503050406030204" pitchFamily="18" charset="0"/>
                          </a:rPr>
                        </m:ctrlPr>
                      </m:sSupPr>
                      <m:e>
                        <m:r>
                          <m:rPr>
                            <m:sty m:val="p"/>
                          </m:rPr>
                          <a:rPr lang="en-US" sz="2400">
                            <a:latin typeface="Cambria Math" panose="02040503050406030204" pitchFamily="18" charset="0"/>
                          </a:rPr>
                          <m:t>a</m:t>
                        </m:r>
                      </m:e>
                      <m:sup>
                        <m:r>
                          <a:rPr lang="en-US" sz="2400">
                            <a:latin typeface="Cambria Math" panose="02040503050406030204" pitchFamily="18" charset="0"/>
                          </a:rPr>
                          <m:t>2</m:t>
                        </m:r>
                      </m:sup>
                    </m:sSup>
                    <m:r>
                      <a:rPr lang="en-US" sz="2400">
                        <a:latin typeface="Cambria Math" panose="02040503050406030204" pitchFamily="18" charset="0"/>
                      </a:rPr>
                      <m:t>+</m:t>
                    </m:r>
                    <m:r>
                      <m:rPr>
                        <m:sty m:val="p"/>
                      </m:rPr>
                      <a:rPr lang="en-US" sz="2400">
                        <a:latin typeface="Cambria Math" panose="02040503050406030204" pitchFamily="18" charset="0"/>
                      </a:rPr>
                      <m:t>a</m:t>
                    </m:r>
                  </m:oMath>
                </a14:m>
                <a:r>
                  <a:rPr lang="en-PH" dirty="0"/>
                  <a:t>.</a:t>
                </a:r>
              </a:p>
              <a:p>
                <a:pPr marL="0" indent="0">
                  <a:lnSpc>
                    <a:spcPct val="100000"/>
                  </a:lnSpc>
                  <a:buNone/>
                </a:pPr>
                <a14:m>
                  <m:oMath xmlns:m="http://schemas.openxmlformats.org/officeDocument/2006/math">
                    <m:r>
                      <a:rPr lang="en-US" b="0" i="0" smtClean="0">
                        <a:latin typeface="Cambria Math" panose="02040503050406030204" pitchFamily="18" charset="0"/>
                      </a:rPr>
                      <m:t>  </m:t>
                    </m:r>
                    <m:r>
                      <a:rPr lang="en-US">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a</m:t>
                        </m:r>
                        <m:r>
                          <a:rPr lang="en-US">
                            <a:latin typeface="Cambria Math" panose="02040503050406030204" pitchFamily="18" charset="0"/>
                          </a:rPr>
                          <m:t>+4</m:t>
                        </m:r>
                      </m:num>
                      <m:den>
                        <m:r>
                          <m:rPr>
                            <m:sty m:val="p"/>
                          </m:rPr>
                          <a:rPr lang="en-US">
                            <a:latin typeface="Cambria Math" panose="02040503050406030204" pitchFamily="18" charset="0"/>
                          </a:rPr>
                          <m:t>a</m:t>
                        </m:r>
                        <m:r>
                          <a:rPr lang="en-US">
                            <a:latin typeface="Cambria Math" panose="02040503050406030204" pitchFamily="18" charset="0"/>
                          </a:rPr>
                          <m:t>+2</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m:t>
                        </m:r>
                        <m:r>
                          <m:rPr>
                            <m:sty m:val="p"/>
                          </m:rPr>
                          <a:rPr lang="en-US">
                            <a:latin typeface="Cambria Math" panose="02040503050406030204" pitchFamily="18" charset="0"/>
                          </a:rPr>
                          <m:t>a</m:t>
                        </m:r>
                        <m:r>
                          <a:rPr lang="en-US">
                            <a:latin typeface="Cambria Math" panose="02040503050406030204" pitchFamily="18" charset="0"/>
                          </a:rPr>
                          <m:t>+</m:t>
                        </m:r>
                        <m:r>
                          <a:rPr lang="en-US">
                            <a:latin typeface="Cambria Math" panose="02040503050406030204" pitchFamily="18" charset="0"/>
                          </a:rPr>
                          <m:t>2)(</m:t>
                        </m:r>
                        <m:r>
                          <m:rPr>
                            <m:sty m:val="p"/>
                          </m:rPr>
                          <a:rPr lang="en-US">
                            <a:latin typeface="Cambria Math" panose="02040503050406030204" pitchFamily="18" charset="0"/>
                          </a:rPr>
                          <m:t>a</m:t>
                        </m:r>
                        <m:r>
                          <a:rPr lang="en-US">
                            <a:latin typeface="Cambria Math" panose="02040503050406030204" pitchFamily="18" charset="0"/>
                          </a:rPr>
                          <m:t>+1)</m:t>
                        </m:r>
                      </m:num>
                      <m:den>
                        <m:r>
                          <a:rPr lang="en-US">
                            <a:latin typeface="Cambria Math" panose="02040503050406030204" pitchFamily="18" charset="0"/>
                          </a:rPr>
                          <m:t>(</m:t>
                        </m:r>
                        <m:r>
                          <m:rPr>
                            <m:sty m:val="p"/>
                          </m:rPr>
                          <a:rPr lang="en-US">
                            <a:latin typeface="Cambria Math" panose="02040503050406030204" pitchFamily="18" charset="0"/>
                          </a:rPr>
                          <m:t>a</m:t>
                        </m:r>
                        <m:r>
                          <a:rPr lang="en-US">
                            <a:latin typeface="Cambria Math" panose="02040503050406030204" pitchFamily="18" charset="0"/>
                          </a:rPr>
                          <m:t>+4)(</m:t>
                        </m:r>
                        <m:r>
                          <m:rPr>
                            <m:sty m:val="p"/>
                          </m:rPr>
                          <a:rPr lang="en-US">
                            <a:latin typeface="Cambria Math" panose="02040503050406030204" pitchFamily="18" charset="0"/>
                          </a:rPr>
                          <m:t>a</m:t>
                        </m:r>
                        <m:r>
                          <a:rPr lang="en-US">
                            <a:latin typeface="Cambria Math" panose="02040503050406030204" pitchFamily="18" charset="0"/>
                          </a:rPr>
                          <m:t>−4)</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4−</m:t>
                        </m:r>
                        <m:r>
                          <m:rPr>
                            <m:sty m:val="p"/>
                          </m:rPr>
                          <a:rPr lang="en-US">
                            <a:latin typeface="Cambria Math" panose="02040503050406030204" pitchFamily="18" charset="0"/>
                          </a:rPr>
                          <m:t>a</m:t>
                        </m:r>
                      </m:num>
                      <m:den>
                        <m:r>
                          <m:rPr>
                            <m:sty m:val="p"/>
                          </m:rPr>
                          <a:rPr lang="en-US">
                            <a:latin typeface="Cambria Math" panose="02040503050406030204" pitchFamily="18" charset="0"/>
                          </a:rPr>
                          <m:t>a</m:t>
                        </m:r>
                        <m:r>
                          <a:rPr lang="en-US">
                            <a:latin typeface="Cambria Math" panose="02040503050406030204" pitchFamily="18" charset="0"/>
                          </a:rPr>
                          <m:t>(</m:t>
                        </m:r>
                        <m:r>
                          <m:rPr>
                            <m:sty m:val="p"/>
                          </m:rPr>
                          <a:rPr lang="en-US">
                            <a:latin typeface="Cambria Math" panose="02040503050406030204" pitchFamily="18" charset="0"/>
                          </a:rPr>
                          <m:t>a</m:t>
                        </m:r>
                        <m:r>
                          <a:rPr lang="en-US">
                            <a:latin typeface="Cambria Math" panose="02040503050406030204" pitchFamily="18" charset="0"/>
                          </a:rPr>
                          <m:t>+1)</m:t>
                        </m:r>
                      </m:den>
                    </m:f>
                  </m:oMath>
                </a14:m>
                <a:r>
                  <a:rPr lang="en-US" dirty="0"/>
                  <a:t>	 Apply cancellation.</a:t>
                </a:r>
              </a:p>
              <a:p>
                <a:pPr marL="0" indent="0">
                  <a:lnSpc>
                    <a:spcPct val="100000"/>
                  </a:lnSpc>
                  <a:buNone/>
                </a:pPr>
                <a14:m>
                  <m:oMath xmlns:m="http://schemas.openxmlformats.org/officeDocument/2006/math">
                    <m:r>
                      <a:rPr lang="en-US" b="0" i="1" smtClean="0">
                        <a:latin typeface="Cambria Math" panose="02040503050406030204" pitchFamily="18" charset="0"/>
                      </a:rPr>
                      <m:t>  =</m:t>
                    </m:r>
                    <m:f>
                      <m:fPr>
                        <m:ctrlPr>
                          <a:rPr lang="en-US" i="1">
                            <a:latin typeface="Cambria Math" panose="02040503050406030204" pitchFamily="18" charset="0"/>
                          </a:rPr>
                        </m:ctrlPr>
                      </m:fPr>
                      <m:num>
                        <m:r>
                          <a:rPr lang="en-US" b="0" i="0" smtClean="0">
                            <a:latin typeface="Cambria Math" panose="02040503050406030204" pitchFamily="18" charset="0"/>
                          </a:rPr>
                          <m:t>−1</m:t>
                        </m:r>
                      </m:num>
                      <m:den>
                        <m:r>
                          <m:rPr>
                            <m:sty m:val="p"/>
                          </m:rPr>
                          <a:rPr lang="en-US">
                            <a:latin typeface="Cambria Math" panose="02040503050406030204" pitchFamily="18" charset="0"/>
                          </a:rPr>
                          <m:t>a</m:t>
                        </m:r>
                      </m:den>
                    </m:f>
                  </m:oMath>
                </a14:m>
                <a:r>
                  <a:rPr lang="en-US" dirty="0"/>
                  <a:t>				 	Use multiplicative identity. For </a:t>
                </a:r>
                <a:r>
                  <a:rPr lang="en-PH" dirty="0"/>
                  <a:t>x ≠ 0, </a:t>
                </a:r>
                <a14:m>
                  <m:oMath xmlns:m="http://schemas.openxmlformats.org/officeDocument/2006/math">
                    <m:r>
                      <m:rPr>
                        <m:sty m:val="p"/>
                      </m:rPr>
                      <a:rPr lang="en-US" b="0" i="0" smtClean="0">
                        <a:latin typeface="Cambria Math" panose="02040503050406030204" pitchFamily="18" charset="0"/>
                      </a:rPr>
                      <m:t>x</m:t>
                    </m:r>
                    <m:r>
                      <a:rPr lang="en-US" b="0" i="1" smtClean="0">
                        <a:latin typeface="Cambria Math" panose="02040503050406030204" pitchFamily="18" charset="0"/>
                      </a:rPr>
                      <m:t>·</m:t>
                    </m:r>
                    <m:f>
                      <m:fPr>
                        <m:ctrlPr>
                          <a:rPr lang="en-US" i="1">
                            <a:latin typeface="Cambria Math" panose="02040503050406030204" pitchFamily="18" charset="0"/>
                          </a:rPr>
                        </m:ctrlPr>
                      </m:fPr>
                      <m:num>
                        <m:r>
                          <a:rPr lang="en-US" b="0" i="0" smtClean="0">
                            <a:latin typeface="Cambria Math" panose="02040503050406030204" pitchFamily="18" charset="0"/>
                          </a:rPr>
                          <m:t>1</m:t>
                        </m:r>
                      </m:num>
                      <m:den>
                        <m:r>
                          <m:rPr>
                            <m:sty m:val="p"/>
                          </m:rPr>
                          <a:rPr lang="en-US" b="0" i="0" smtClean="0">
                            <a:latin typeface="Cambria Math" panose="02040503050406030204" pitchFamily="18" charset="0"/>
                          </a:rPr>
                          <m:t>x</m:t>
                        </m:r>
                      </m:den>
                    </m:f>
                    <m:r>
                      <a:rPr lang="en-US" b="0" i="1" smtClean="0">
                        <a:latin typeface="Cambria Math" panose="02040503050406030204" pitchFamily="18" charset="0"/>
                      </a:rPr>
                      <m:t>=1</m:t>
                    </m:r>
                  </m:oMath>
                </a14:m>
                <a:endParaRPr lang="en-PH" dirty="0"/>
              </a:p>
              <a:p>
                <a:pPr marL="0" indent="0">
                  <a:lnSpc>
                    <a:spcPct val="100000"/>
                  </a:lnSpc>
                  <a:buNone/>
                </a:pPr>
                <a:endParaRPr lang="en-US" dirty="0"/>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xfrm>
                <a:off x="578642" y="1690688"/>
                <a:ext cx="11494295" cy="4681538"/>
              </a:xfrm>
              <a:blipFill>
                <a:blip r:embed="rId3"/>
                <a:stretch>
                  <a:fillRect l="-1104" t="-2162"/>
                </a:stretch>
              </a:blipFill>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D6321371-62E7-6D47-B314-B6F0780941F6}"/>
              </a:ext>
            </a:extLst>
          </p:cNvPr>
          <p:cNvCxnSpPr/>
          <p:nvPr/>
        </p:nvCxnSpPr>
        <p:spPr>
          <a:xfrm flipV="1">
            <a:off x="1955002" y="4672014"/>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545DD3C-75E7-DB42-9B70-9D810A46A1B7}"/>
              </a:ext>
            </a:extLst>
          </p:cNvPr>
          <p:cNvCxnSpPr/>
          <p:nvPr/>
        </p:nvCxnSpPr>
        <p:spPr>
          <a:xfrm flipV="1">
            <a:off x="2721765" y="4672014"/>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B7DE85F-F602-F340-B017-70F29BED16A6}"/>
              </a:ext>
            </a:extLst>
          </p:cNvPr>
          <p:cNvCxnSpPr/>
          <p:nvPr/>
        </p:nvCxnSpPr>
        <p:spPr>
          <a:xfrm flipV="1">
            <a:off x="1188239" y="5019675"/>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F993DF-9F76-DF4C-BC80-8C637659EDAF}"/>
              </a:ext>
            </a:extLst>
          </p:cNvPr>
          <p:cNvCxnSpPr/>
          <p:nvPr/>
        </p:nvCxnSpPr>
        <p:spPr>
          <a:xfrm flipV="1">
            <a:off x="2721765" y="5081587"/>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DB7576E-1D6A-2C4F-BDB9-F457DC0C3B17}"/>
              </a:ext>
            </a:extLst>
          </p:cNvPr>
          <p:cNvCxnSpPr/>
          <p:nvPr/>
        </p:nvCxnSpPr>
        <p:spPr>
          <a:xfrm flipV="1">
            <a:off x="3731415" y="4672014"/>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AF9A34C-F4AC-1541-83D1-988C95A3724C}"/>
              </a:ext>
            </a:extLst>
          </p:cNvPr>
          <p:cNvCxnSpPr/>
          <p:nvPr/>
        </p:nvCxnSpPr>
        <p:spPr>
          <a:xfrm flipV="1">
            <a:off x="3731415" y="5010151"/>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59740A8-F147-9149-A92D-A2DE7FA6868D}"/>
              </a:ext>
            </a:extLst>
          </p:cNvPr>
          <p:cNvCxnSpPr/>
          <p:nvPr/>
        </p:nvCxnSpPr>
        <p:spPr>
          <a:xfrm flipV="1">
            <a:off x="1188239" y="4672014"/>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1573820-5377-1344-BBD2-8924188EF6C7}"/>
              </a:ext>
            </a:extLst>
          </p:cNvPr>
          <p:cNvSpPr txBox="1"/>
          <p:nvPr/>
        </p:nvSpPr>
        <p:spPr>
          <a:xfrm>
            <a:off x="3802852" y="4404899"/>
            <a:ext cx="414338" cy="338554"/>
          </a:xfrm>
          <a:prstGeom prst="rect">
            <a:avLst/>
          </a:prstGeom>
          <a:noFill/>
        </p:spPr>
        <p:txBody>
          <a:bodyPr wrap="square" rtlCol="0">
            <a:spAutoFit/>
          </a:bodyPr>
          <a:lstStyle/>
          <a:p>
            <a:r>
              <a:rPr lang="en-US" sz="1600" b="1" dirty="0"/>
              <a:t>-1</a:t>
            </a:r>
          </a:p>
        </p:txBody>
      </p:sp>
    </p:spTree>
    <p:extLst>
      <p:ext uri="{BB962C8B-B14F-4D97-AF65-F5344CB8AC3E}">
        <p14:creationId xmlns:p14="http://schemas.microsoft.com/office/powerpoint/2010/main" val="3320958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0356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p:txBody>
              <a:bodyPr>
                <a:normAutofit/>
              </a:bodyPr>
              <a:lstStyle/>
              <a:p>
                <a:pPr algn="just"/>
                <a:r>
                  <a:rPr lang="en-PH" dirty="0"/>
                  <a:t>The rules followed in multiplying fractions can be modified so that it applies to multiplication of rational expressions. In finding the product of two fractions, you multiply corresponding numerators and denominators.</a:t>
                </a:r>
              </a:p>
              <a:p>
                <a:pPr algn="just"/>
                <a:r>
                  <a:rPr lang="en-PH" dirty="0"/>
                  <a:t>Following the same rule, multiplying the rational expressions:</a:t>
                </a:r>
              </a:p>
              <a:p>
                <a:pPr marL="457200" lvl="1" indent="0" algn="just">
                  <a:buNone/>
                </a:pPr>
                <a:r>
                  <a:rPr lang="en-PH" dirty="0"/>
                  <a:t>				</a:t>
                </a:r>
              </a:p>
              <a:p>
                <a:pPr marL="457200" lvl="1" indent="0" algn="just">
                  <a:buNone/>
                </a:pPr>
                <a14:m>
                  <m:oMathPara xmlns:m="http://schemas.openxmlformats.org/officeDocument/2006/math">
                    <m:oMathParaPr>
                      <m:jc m:val="centerGroup"/>
                    </m:oMathParaPr>
                    <m:oMath xmlns:m="http://schemas.openxmlformats.org/officeDocument/2006/math">
                      <m:f>
                        <m:fPr>
                          <m:ctrlPr>
                            <a:rPr lang="en-US" b="1" smtClean="0">
                              <a:latin typeface="Cambria Math" panose="02040503050406030204" pitchFamily="18" charset="0"/>
                            </a:rPr>
                          </m:ctrlPr>
                        </m:fPr>
                        <m:num>
                          <m:r>
                            <a:rPr lang="en-US" b="1" i="0" smtClean="0">
                              <a:latin typeface="Cambria Math" panose="02040503050406030204" pitchFamily="18" charset="0"/>
                            </a:rPr>
                            <m:t>𝟏</m:t>
                          </m:r>
                        </m:num>
                        <m:den>
                          <m:r>
                            <a:rPr lang="en-US" b="1" i="0" smtClean="0">
                              <a:latin typeface="Cambria Math" panose="02040503050406030204" pitchFamily="18" charset="0"/>
                            </a:rPr>
                            <m:t>𝟓𝐱</m:t>
                          </m:r>
                        </m:den>
                      </m:f>
                      <m:r>
                        <a:rPr lang="en-US" b="1" i="0" smtClean="0">
                          <a:latin typeface="Cambria Math" panose="02040503050406030204" pitchFamily="18" charset="0"/>
                        </a:rPr>
                        <m:t>·</m:t>
                      </m:r>
                      <m:f>
                        <m:fPr>
                          <m:ctrlPr>
                            <a:rPr lang="en-US" b="1" smtClean="0">
                              <a:latin typeface="Cambria Math" panose="02040503050406030204" pitchFamily="18" charset="0"/>
                            </a:rPr>
                          </m:ctrlPr>
                        </m:fPr>
                        <m:num>
                          <m:r>
                            <a:rPr lang="en-US" b="1" i="0" smtClean="0">
                              <a:latin typeface="Cambria Math" panose="02040503050406030204" pitchFamily="18" charset="0"/>
                            </a:rPr>
                            <m:t>𝟐𝐚</m:t>
                          </m:r>
                        </m:num>
                        <m:den>
                          <m:r>
                            <a:rPr lang="en-US" b="1" i="0" smtClean="0">
                              <a:latin typeface="Cambria Math" panose="02040503050406030204" pitchFamily="18" charset="0"/>
                            </a:rPr>
                            <m:t>𝟑𝐲</m:t>
                          </m:r>
                        </m:den>
                      </m:f>
                      <m:r>
                        <a:rPr lang="en-US" b="1" i="0" smtClean="0">
                          <a:latin typeface="Cambria Math" panose="02040503050406030204" pitchFamily="18" charset="0"/>
                        </a:rPr>
                        <m:t>=</m:t>
                      </m:r>
                      <m:f>
                        <m:fPr>
                          <m:ctrlPr>
                            <a:rPr lang="en-US" b="1" smtClean="0">
                              <a:latin typeface="Cambria Math" panose="02040503050406030204" pitchFamily="18" charset="0"/>
                            </a:rPr>
                          </m:ctrlPr>
                        </m:fPr>
                        <m:num>
                          <m:r>
                            <a:rPr lang="en-US" b="1" i="0" smtClean="0">
                              <a:latin typeface="Cambria Math" panose="02040503050406030204" pitchFamily="18" charset="0"/>
                            </a:rPr>
                            <m:t>𝟐𝐚</m:t>
                          </m:r>
                        </m:num>
                        <m:den>
                          <m:r>
                            <a:rPr lang="en-US" b="1" i="0" smtClean="0">
                              <a:latin typeface="Cambria Math" panose="02040503050406030204" pitchFamily="18" charset="0"/>
                            </a:rPr>
                            <m:t>𝟏𝟓𝐱𝐲</m:t>
                          </m:r>
                        </m:den>
                      </m:f>
                    </m:oMath>
                  </m:oMathPara>
                </a14:m>
                <a:endParaRPr lang="en-PH" b="1" dirty="0"/>
              </a:p>
              <a:p>
                <a:pPr algn="just"/>
                <a:endParaRPr lang="en-PH" dirty="0"/>
              </a:p>
              <a:p>
                <a:pPr marL="0" indent="0" algn="just">
                  <a:buNone/>
                </a:pPr>
                <a:endParaRPr lang="en-US" dirty="0"/>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blipFill>
                <a:blip r:embed="rId3"/>
                <a:stretch>
                  <a:fillRect l="-965" t="-2632" r="-1086"/>
                </a:stretch>
              </a:blipFill>
            </p:spPr>
            <p:txBody>
              <a:bodyPr/>
              <a:lstStyle/>
              <a:p>
                <a:r>
                  <a:rPr lang="en-US">
                    <a:noFill/>
                  </a:rPr>
                  <a:t> </a:t>
                </a:r>
              </a:p>
            </p:txBody>
          </p:sp>
        </mc:Fallback>
      </mc:AlternateContent>
    </p:spTree>
    <p:extLst>
      <p:ext uri="{BB962C8B-B14F-4D97-AF65-F5344CB8AC3E}">
        <p14:creationId xmlns:p14="http://schemas.microsoft.com/office/powerpoint/2010/main" val="1100579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p:txBody>
              <a:bodyPr>
                <a:normAutofit/>
              </a:bodyPr>
              <a:lstStyle/>
              <a:p>
                <a:pPr marL="0" indent="0" algn="just">
                  <a:buNone/>
                </a:pPr>
                <a:r>
                  <a:rPr lang="en-US" b="1" dirty="0"/>
                  <a:t>Multiplication of Rational Expressions</a:t>
                </a:r>
              </a:p>
              <a:p>
                <a:pPr marL="0" indent="0" algn="just">
                  <a:buNone/>
                </a:pPr>
                <a:endParaRPr lang="en-US" dirty="0">
                  <a:latin typeface="Cambria Math" panose="02040503050406030204" pitchFamily="18" charset="0"/>
                </a:endParaRPr>
              </a:p>
              <a:p>
                <a:pPr marL="0" indent="0" algn="just">
                  <a:buNone/>
                </a:pPr>
                <a14:m>
                  <m:oMath xmlns:m="http://schemas.openxmlformats.org/officeDocument/2006/math">
                    <m:f>
                      <m:fPr>
                        <m:ctrlPr>
                          <a:rPr lang="en-US" b="1">
                            <a:latin typeface="Cambria Math" panose="02040503050406030204" pitchFamily="18" charset="0"/>
                          </a:rPr>
                        </m:ctrlPr>
                      </m:fPr>
                      <m:num>
                        <m:r>
                          <a:rPr lang="en-US" b="1" i="0" smtClean="0">
                            <a:latin typeface="Cambria Math" panose="02040503050406030204" pitchFamily="18" charset="0"/>
                          </a:rPr>
                          <m:t>𝐏</m:t>
                        </m:r>
                      </m:num>
                      <m:den>
                        <m:r>
                          <a:rPr lang="en-US" b="1" i="0" smtClean="0">
                            <a:latin typeface="Cambria Math" panose="02040503050406030204" pitchFamily="18" charset="0"/>
                          </a:rPr>
                          <m:t>𝐐</m:t>
                        </m:r>
                      </m:den>
                    </m:f>
                    <m:r>
                      <a:rPr lang="en-US" b="1" i="0" smtClean="0">
                        <a:latin typeface="Cambria Math" panose="02040503050406030204" pitchFamily="18" charset="0"/>
                      </a:rPr>
                      <m:t>·</m:t>
                    </m:r>
                    <m:f>
                      <m:fPr>
                        <m:ctrlPr>
                          <a:rPr lang="en-US" b="1">
                            <a:latin typeface="Cambria Math" panose="02040503050406030204" pitchFamily="18" charset="0"/>
                          </a:rPr>
                        </m:ctrlPr>
                      </m:fPr>
                      <m:num>
                        <m:r>
                          <a:rPr lang="en-US" b="1" i="0" smtClean="0">
                            <a:latin typeface="Cambria Math" panose="02040503050406030204" pitchFamily="18" charset="0"/>
                          </a:rPr>
                          <m:t>𝐑</m:t>
                        </m:r>
                      </m:num>
                      <m:den>
                        <m:r>
                          <a:rPr lang="en-US" b="1" i="0" smtClean="0">
                            <a:latin typeface="Cambria Math" panose="02040503050406030204" pitchFamily="18" charset="0"/>
                          </a:rPr>
                          <m:t>𝐒</m:t>
                        </m:r>
                      </m:den>
                    </m:f>
                    <m:r>
                      <a:rPr lang="en-US" b="1" i="0" smtClean="0">
                        <a:latin typeface="Cambria Math" panose="02040503050406030204" pitchFamily="18" charset="0"/>
                      </a:rPr>
                      <m:t>=</m:t>
                    </m:r>
                    <m:f>
                      <m:fPr>
                        <m:ctrlPr>
                          <a:rPr lang="en-US" b="1">
                            <a:latin typeface="Cambria Math" panose="02040503050406030204" pitchFamily="18" charset="0"/>
                          </a:rPr>
                        </m:ctrlPr>
                      </m:fPr>
                      <m:num>
                        <m:r>
                          <a:rPr lang="en-US" b="1" i="0">
                            <a:latin typeface="Cambria Math" panose="02040503050406030204" pitchFamily="18" charset="0"/>
                          </a:rPr>
                          <m:t>𝐏</m:t>
                        </m:r>
                        <m:r>
                          <a:rPr lang="en-US" b="1" i="0" smtClean="0">
                            <a:latin typeface="Cambria Math" panose="02040503050406030204" pitchFamily="18" charset="0"/>
                          </a:rPr>
                          <m:t>𝐑</m:t>
                        </m:r>
                      </m:num>
                      <m:den>
                        <m:r>
                          <a:rPr lang="en-US" b="1" i="0">
                            <a:latin typeface="Cambria Math" panose="02040503050406030204" pitchFamily="18" charset="0"/>
                          </a:rPr>
                          <m:t>𝐐</m:t>
                        </m:r>
                        <m:r>
                          <a:rPr lang="en-US" b="1" i="0" smtClean="0">
                            <a:latin typeface="Cambria Math" panose="02040503050406030204" pitchFamily="18" charset="0"/>
                          </a:rPr>
                          <m:t>𝐒</m:t>
                        </m:r>
                      </m:den>
                    </m:f>
                  </m:oMath>
                </a14:m>
                <a:r>
                  <a:rPr lang="en-US" dirty="0"/>
                  <a:t>, where P, Q, R, and S, </a:t>
                </a:r>
                <a:r>
                  <a:rPr lang="en-PH" dirty="0"/>
                  <a:t>polynomials in one variable and Q ≠ 0 and S ≠ 0.</a:t>
                </a:r>
              </a:p>
              <a:p>
                <a:pPr marL="0" indent="0" algn="just">
                  <a:buNone/>
                </a:pPr>
                <a:endParaRPr lang="en-US" dirty="0"/>
              </a:p>
              <a:p>
                <a:pPr marL="0" indent="0" algn="just">
                  <a:buNone/>
                </a:pPr>
                <a:r>
                  <a:rPr lang="en-US" b="1" dirty="0"/>
                  <a:t>NOTE: </a:t>
                </a:r>
                <a:r>
                  <a:rPr lang="en-PH" dirty="0"/>
                  <a:t>when Q or S is 0, then the resulting denominator will also be zero and will make the rational expression undefined. For example, if </a:t>
                </a:r>
                <a14:m>
                  <m:oMath xmlns:m="http://schemas.openxmlformats.org/officeDocument/2006/math">
                    <m:f>
                      <m:fPr>
                        <m:ctrlPr>
                          <a:rPr lang="en-US" i="1">
                            <a:latin typeface="Cambria Math" panose="02040503050406030204" pitchFamily="18" charset="0"/>
                          </a:rPr>
                        </m:ctrlPr>
                      </m:fPr>
                      <m:num>
                        <m:r>
                          <m:rPr>
                            <m:sty m:val="p"/>
                          </m:rPr>
                          <a:rPr lang="en-US">
                            <a:latin typeface="Cambria Math" panose="02040503050406030204" pitchFamily="18" charset="0"/>
                          </a:rPr>
                          <m:t>P</m:t>
                        </m:r>
                      </m:num>
                      <m:den>
                        <m:r>
                          <m:rPr>
                            <m:sty m:val="p"/>
                          </m:rPr>
                          <a:rPr lang="en-US">
                            <a:latin typeface="Cambria Math" panose="02040503050406030204" pitchFamily="18" charset="0"/>
                          </a:rPr>
                          <m:t>Q</m:t>
                        </m:r>
                      </m:den>
                    </m:f>
                    <m:r>
                      <a:rPr lang="en-US" b="0" i="0" smtClean="0">
                        <a:latin typeface="Cambria Math" panose="02040503050406030204" pitchFamily="18" charset="0"/>
                      </a:rPr>
                      <m:t>=</m:t>
                    </m:r>
                    <m:f>
                      <m:fPr>
                        <m:ctrlPr>
                          <a:rPr lang="en-US" b="0" i="0" smtClean="0">
                            <a:latin typeface="Cambria Math" panose="02040503050406030204" pitchFamily="18" charset="0"/>
                          </a:rPr>
                        </m:ctrlPr>
                      </m:fPr>
                      <m:num>
                        <m:r>
                          <m:rPr>
                            <m:sty m:val="p"/>
                          </m:rPr>
                          <a:rPr lang="en-US" b="0" i="0" smtClean="0">
                            <a:latin typeface="Cambria Math" panose="02040503050406030204" pitchFamily="18" charset="0"/>
                          </a:rPr>
                          <m:t>x</m:t>
                        </m:r>
                        <m:r>
                          <a:rPr lang="en-US" b="0" i="0" smtClean="0">
                            <a:latin typeface="Cambria Math" panose="02040503050406030204" pitchFamily="18" charset="0"/>
                          </a:rPr>
                          <m:t>−2</m:t>
                        </m:r>
                      </m:num>
                      <m:den>
                        <m:r>
                          <a:rPr lang="en-US" b="0" i="0" smtClean="0">
                            <a:latin typeface="Cambria Math" panose="02040503050406030204" pitchFamily="18" charset="0"/>
                          </a:rPr>
                          <m:t>0</m:t>
                        </m:r>
                      </m:den>
                    </m:f>
                  </m:oMath>
                </a14:m>
                <a:r>
                  <a:rPr lang="en-PH" dirty="0"/>
                  <a:t>, then it is undefined.</a:t>
                </a:r>
              </a:p>
              <a:p>
                <a:pPr marL="0" indent="0" algn="just">
                  <a:buNone/>
                </a:pPr>
                <a:endParaRPr lang="en-US" b="1" dirty="0"/>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blipFill>
                <a:blip r:embed="rId3"/>
                <a:stretch>
                  <a:fillRect l="-1086" t="-2632" r="-1086"/>
                </a:stretch>
              </a:blipFill>
            </p:spPr>
            <p:txBody>
              <a:bodyPr/>
              <a:lstStyle/>
              <a:p>
                <a:r>
                  <a:rPr lang="en-US">
                    <a:noFill/>
                  </a:rPr>
                  <a:t> </a:t>
                </a:r>
              </a:p>
            </p:txBody>
          </p:sp>
        </mc:Fallback>
      </mc:AlternateContent>
    </p:spTree>
    <p:extLst>
      <p:ext uri="{BB962C8B-B14F-4D97-AF65-F5344CB8AC3E}">
        <p14:creationId xmlns:p14="http://schemas.microsoft.com/office/powerpoint/2010/main" val="1230219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p:txBody>
          <a:bodyPr>
            <a:normAutofit/>
          </a:bodyPr>
          <a:lstStyle/>
          <a:p>
            <a:pPr marL="0" indent="0" algn="just">
              <a:buNone/>
            </a:pPr>
            <a:r>
              <a:rPr lang="en-US" b="1" dirty="0"/>
              <a:t>Multiplication of Rational Expressions</a:t>
            </a:r>
          </a:p>
          <a:p>
            <a:pPr marL="0" indent="0" algn="just">
              <a:buNone/>
            </a:pPr>
            <a:endParaRPr lang="en-US" b="1" dirty="0">
              <a:latin typeface="Cambria Math" panose="02040503050406030204" pitchFamily="18" charset="0"/>
            </a:endParaRPr>
          </a:p>
          <a:p>
            <a:pPr marL="514350" indent="-514350">
              <a:buFont typeface="+mj-lt"/>
              <a:buAutoNum type="arabicPeriod"/>
            </a:pPr>
            <a:r>
              <a:rPr lang="en-PH" dirty="0"/>
              <a:t>Write each numerator and denominator in factored form.</a:t>
            </a:r>
          </a:p>
          <a:p>
            <a:pPr marL="514350" indent="-514350">
              <a:buFont typeface="+mj-lt"/>
              <a:buAutoNum type="arabicPeriod"/>
            </a:pPr>
            <a:r>
              <a:rPr lang="en-PH" dirty="0"/>
              <a:t>Cancel out factors common to the numerator and the denominator.</a:t>
            </a:r>
          </a:p>
          <a:p>
            <a:pPr marL="514350" indent="-514350">
              <a:buFont typeface="+mj-lt"/>
              <a:buAutoNum type="arabicPeriod"/>
            </a:pPr>
            <a:r>
              <a:rPr lang="en-PH" dirty="0"/>
              <a:t>Multiply the remaining numerators and the remaining denominators.</a:t>
            </a:r>
          </a:p>
          <a:p>
            <a:pPr marL="514350" indent="-514350">
              <a:buFont typeface="+mj-lt"/>
              <a:buAutoNum type="arabicPeriod"/>
            </a:pPr>
            <a:r>
              <a:rPr lang="en-PH" dirty="0"/>
              <a:t>Simplify if possible.</a:t>
            </a:r>
          </a:p>
          <a:p>
            <a:pPr marL="0" indent="0" algn="just">
              <a:buNone/>
            </a:pPr>
            <a:endParaRPr lang="en-US" dirty="0">
              <a:latin typeface="Cambria Math" panose="02040503050406030204" pitchFamily="18" charset="0"/>
            </a:endParaRPr>
          </a:p>
        </p:txBody>
      </p:sp>
    </p:spTree>
    <p:extLst>
      <p:ext uri="{BB962C8B-B14F-4D97-AF65-F5344CB8AC3E}">
        <p14:creationId xmlns:p14="http://schemas.microsoft.com/office/powerpoint/2010/main" val="224179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p:txBody>
              <a:bodyPr>
                <a:normAutofit/>
              </a:bodyPr>
              <a:lstStyle/>
              <a:p>
                <a:pPr marL="0" indent="0" algn="just">
                  <a:buNone/>
                </a:pPr>
                <a:r>
                  <a:rPr lang="en-US" dirty="0"/>
                  <a:t>Multiply and simplify if necessary.</a:t>
                </a:r>
              </a:p>
              <a:p>
                <a:pPr marL="0" indent="0" algn="just">
                  <a:buNone/>
                </a:pPr>
                <a:endParaRPr lang="en-US" dirty="0"/>
              </a:p>
              <a:p>
                <a:pPr marL="0" indent="0" algn="just">
                  <a:buNone/>
                </a:pPr>
                <a:endParaRPr lang="en-US" dirty="0"/>
              </a:p>
              <a:p>
                <a:pPr marL="0" indent="0" algn="just">
                  <a:buNone/>
                </a:pPr>
                <a:r>
                  <a:rPr lang="en-US" dirty="0"/>
                  <a:t>	1.   </a:t>
                </a:r>
                <a14:m>
                  <m:oMath xmlns:m="http://schemas.openxmlformats.org/officeDocument/2006/math">
                    <m:f>
                      <m:fPr>
                        <m:ctrlPr>
                          <a:rPr lang="en-US" b="0" smtClean="0">
                            <a:latin typeface="Cambria Math" panose="02040503050406030204" pitchFamily="18" charset="0"/>
                          </a:rPr>
                        </m:ctrlPr>
                      </m:fPr>
                      <m:num>
                        <m:sSup>
                          <m:sSupPr>
                            <m:ctrlPr>
                              <a:rPr lang="en-US" smtClean="0">
                                <a:latin typeface="Cambria Math" panose="02040503050406030204" pitchFamily="18" charset="0"/>
                              </a:rPr>
                            </m:ctrlPr>
                          </m:sSupPr>
                          <m:e>
                            <m:r>
                              <a:rPr lang="en-US" b="0" i="0" smtClean="0">
                                <a:latin typeface="Cambria Math" panose="02040503050406030204" pitchFamily="18" charset="0"/>
                              </a:rPr>
                              <m:t>30</m:t>
                            </m:r>
                            <m:r>
                              <m:rPr>
                                <m:sty m:val="p"/>
                              </m:rPr>
                              <a:rPr lang="en-US" b="0" i="0" smtClean="0">
                                <a:latin typeface="Cambria Math" panose="02040503050406030204" pitchFamily="18" charset="0"/>
                              </a:rPr>
                              <m:t>b</m:t>
                            </m:r>
                          </m:e>
                          <m:sup>
                            <m:r>
                              <a:rPr lang="en-US" b="0" i="0" smtClean="0">
                                <a:latin typeface="Cambria Math" panose="02040503050406030204" pitchFamily="18" charset="0"/>
                              </a:rPr>
                              <m:t>2</m:t>
                            </m:r>
                          </m:sup>
                        </m:sSup>
                      </m:num>
                      <m:den>
                        <m:r>
                          <a:rPr lang="en-US" b="0" i="0" smtClean="0">
                            <a:latin typeface="Cambria Math" panose="02040503050406030204" pitchFamily="18" charset="0"/>
                          </a:rPr>
                          <m:t>6</m:t>
                        </m:r>
                        <m:r>
                          <m:rPr>
                            <m:sty m:val="p"/>
                          </m:rPr>
                          <a:rPr lang="en-US" b="0" i="0" smtClean="0">
                            <a:latin typeface="Cambria Math" panose="02040503050406030204" pitchFamily="18" charset="0"/>
                          </a:rPr>
                          <m:t>c</m:t>
                        </m:r>
                      </m:den>
                    </m:f>
                    <m:r>
                      <a:rPr lang="en-US" b="0" i="0" smtClean="0">
                        <a:latin typeface="Cambria Math" panose="02040503050406030204" pitchFamily="18" charset="0"/>
                      </a:rPr>
                      <m:t>·</m:t>
                    </m:r>
                    <m:f>
                      <m:fPr>
                        <m:ctrlPr>
                          <a:rPr lang="en-US" b="0" smtClean="0">
                            <a:latin typeface="Cambria Math" panose="02040503050406030204" pitchFamily="18" charset="0"/>
                          </a:rPr>
                        </m:ctrlPr>
                      </m:fPr>
                      <m:num>
                        <m:sSup>
                          <m:sSupPr>
                            <m:ctrlPr>
                              <a:rPr lang="en-US" b="0" smtClean="0">
                                <a:latin typeface="Cambria Math" panose="02040503050406030204" pitchFamily="18" charset="0"/>
                              </a:rPr>
                            </m:ctrlPr>
                          </m:sSupPr>
                          <m:e>
                            <m:r>
                              <a:rPr lang="en-US" b="0" i="0" smtClean="0">
                                <a:latin typeface="Cambria Math" panose="02040503050406030204" pitchFamily="18" charset="0"/>
                              </a:rPr>
                              <m:t>4</m:t>
                            </m:r>
                            <m:r>
                              <m:rPr>
                                <m:sty m:val="p"/>
                              </m:rPr>
                              <a:rPr lang="en-US" b="0" i="0" smtClean="0">
                                <a:latin typeface="Cambria Math" panose="02040503050406030204" pitchFamily="18" charset="0"/>
                              </a:rPr>
                              <m:t>c</m:t>
                            </m:r>
                          </m:e>
                          <m:sup>
                            <m:r>
                              <a:rPr lang="en-US" b="0" i="0" smtClean="0">
                                <a:latin typeface="Cambria Math" panose="02040503050406030204" pitchFamily="18" charset="0"/>
                              </a:rPr>
                              <m:t>2</m:t>
                            </m:r>
                          </m:sup>
                        </m:sSup>
                      </m:num>
                      <m:den>
                        <m:sSup>
                          <m:sSupPr>
                            <m:ctrlPr>
                              <a:rPr lang="en-US" b="0" smtClean="0">
                                <a:latin typeface="Cambria Math" panose="02040503050406030204" pitchFamily="18" charset="0"/>
                              </a:rPr>
                            </m:ctrlPr>
                          </m:sSupPr>
                          <m:e>
                            <m:r>
                              <a:rPr lang="en-US" b="0" i="0" smtClean="0">
                                <a:latin typeface="Cambria Math" panose="02040503050406030204" pitchFamily="18" charset="0"/>
                              </a:rPr>
                              <m:t>15</m:t>
                            </m:r>
                            <m:r>
                              <m:rPr>
                                <m:sty m:val="p"/>
                              </m:rPr>
                              <a:rPr lang="en-US" b="0" i="0" smtClean="0">
                                <a:latin typeface="Cambria Math" panose="02040503050406030204" pitchFamily="18" charset="0"/>
                              </a:rPr>
                              <m:t>b</m:t>
                            </m:r>
                          </m:e>
                          <m:sup>
                            <m:r>
                              <a:rPr lang="en-US" b="0" i="0" smtClean="0">
                                <a:latin typeface="Cambria Math" panose="02040503050406030204" pitchFamily="18" charset="0"/>
                              </a:rPr>
                              <m:t>4</m:t>
                            </m:r>
                          </m:sup>
                        </m:sSup>
                      </m:den>
                    </m:f>
                  </m:oMath>
                </a14:m>
                <a:r>
                  <a:rPr lang="en-PH" dirty="0"/>
                  <a:t>			2.   </a:t>
                </a:r>
                <a14:m>
                  <m:oMath xmlns:m="http://schemas.openxmlformats.org/officeDocument/2006/math">
                    <m:f>
                      <m:fPr>
                        <m:ctrlPr>
                          <a:rPr lang="en-US">
                            <a:latin typeface="Cambria Math" panose="02040503050406030204" pitchFamily="18" charset="0"/>
                          </a:rPr>
                        </m:ctrlPr>
                      </m:fPr>
                      <m:num>
                        <m:r>
                          <a:rPr lang="en-US" b="0" i="0" smtClean="0">
                            <a:latin typeface="Cambria Math" panose="02040503050406030204" pitchFamily="18" charset="0"/>
                          </a:rPr>
                          <m:t>3</m:t>
                        </m:r>
                        <m:r>
                          <m:rPr>
                            <m:sty m:val="p"/>
                          </m:rPr>
                          <a:rPr lang="en-US" b="0" i="0" smtClean="0">
                            <a:latin typeface="Cambria Math" panose="02040503050406030204" pitchFamily="18" charset="0"/>
                          </a:rPr>
                          <m:t>x</m:t>
                        </m:r>
                      </m:num>
                      <m:den>
                        <m:r>
                          <a:rPr lang="en-US" b="0" i="0" smtClean="0">
                            <a:latin typeface="Cambria Math" panose="02040503050406030204" pitchFamily="18" charset="0"/>
                          </a:rPr>
                          <m:t>3</m:t>
                        </m:r>
                        <m:r>
                          <m:rPr>
                            <m:sty m:val="p"/>
                          </m:rPr>
                          <a:rPr lang="en-US" b="0" i="0" smtClean="0">
                            <a:latin typeface="Cambria Math" panose="02040503050406030204" pitchFamily="18" charset="0"/>
                          </a:rPr>
                          <m:t>y</m:t>
                        </m:r>
                        <m:r>
                          <a:rPr lang="en-US" b="0" i="0" smtClean="0">
                            <a:latin typeface="Cambria Math" panose="02040503050406030204" pitchFamily="18" charset="0"/>
                          </a:rPr>
                          <m:t>−12</m:t>
                        </m:r>
                      </m:den>
                    </m:f>
                    <m:r>
                      <a:rPr lang="en-US" i="0">
                        <a:latin typeface="Cambria Math" panose="02040503050406030204" pitchFamily="18" charset="0"/>
                      </a:rPr>
                      <m:t>·</m:t>
                    </m:r>
                    <m:f>
                      <m:fPr>
                        <m:ctrlPr>
                          <a:rPr lang="en-US">
                            <a:latin typeface="Cambria Math" panose="02040503050406030204" pitchFamily="18" charset="0"/>
                          </a:rPr>
                        </m:ctrlPr>
                      </m:fPr>
                      <m:num>
                        <m:r>
                          <a:rPr lang="en-US" b="0" i="0" smtClean="0">
                            <a:latin typeface="Cambria Math" panose="02040503050406030204" pitchFamily="18" charset="0"/>
                          </a:rPr>
                          <m:t>4</m:t>
                        </m:r>
                        <m:r>
                          <m:rPr>
                            <m:sty m:val="p"/>
                          </m:rPr>
                          <a:rPr lang="en-US" b="0" i="0" smtClean="0">
                            <a:latin typeface="Cambria Math" panose="02040503050406030204" pitchFamily="18" charset="0"/>
                          </a:rPr>
                          <m:t>y</m:t>
                        </m:r>
                        <m:r>
                          <a:rPr lang="en-US" b="0" i="0" smtClean="0">
                            <a:latin typeface="Cambria Math" panose="02040503050406030204" pitchFamily="18" charset="0"/>
                          </a:rPr>
                          <m:t>−16</m:t>
                        </m:r>
                      </m:num>
                      <m:den>
                        <m:sSup>
                          <m:sSupPr>
                            <m:ctrlPr>
                              <a:rPr lang="en-US" smtClean="0">
                                <a:latin typeface="Cambria Math" panose="02040503050406030204" pitchFamily="18" charset="0"/>
                              </a:rPr>
                            </m:ctrlPr>
                          </m:sSupPr>
                          <m:e>
                            <m:r>
                              <a:rPr lang="en-US" b="0" i="0" smtClean="0">
                                <a:latin typeface="Cambria Math" panose="02040503050406030204" pitchFamily="18" charset="0"/>
                              </a:rPr>
                              <m:t>12</m:t>
                            </m:r>
                            <m:r>
                              <m:rPr>
                                <m:sty m:val="p"/>
                              </m:rPr>
                              <a:rPr lang="en-US" b="0" i="0" smtClean="0">
                                <a:latin typeface="Cambria Math" panose="02040503050406030204" pitchFamily="18" charset="0"/>
                              </a:rPr>
                              <m:t>x</m:t>
                            </m:r>
                          </m:e>
                          <m:sup>
                            <m:r>
                              <a:rPr lang="en-US" b="0" i="0" smtClean="0">
                                <a:latin typeface="Cambria Math" panose="02040503050406030204" pitchFamily="18" charset="0"/>
                              </a:rPr>
                              <m:t>2</m:t>
                            </m:r>
                          </m:sup>
                        </m:sSup>
                      </m:den>
                    </m:f>
                  </m:oMath>
                </a14:m>
                <a:endParaRPr lang="en-PH" dirty="0"/>
              </a:p>
              <a:p>
                <a:pPr marL="0" indent="0" algn="just">
                  <a:buNone/>
                </a:pPr>
                <a:endParaRPr lang="en-US" dirty="0">
                  <a:latin typeface="Cambria Math" panose="02040503050406030204" pitchFamily="18" charset="0"/>
                </a:endParaRPr>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blipFill>
                <a:blip r:embed="rId3"/>
                <a:stretch>
                  <a:fillRect l="-1086" t="-2632"/>
                </a:stretch>
              </a:blipFill>
            </p:spPr>
            <p:txBody>
              <a:bodyPr/>
              <a:lstStyle/>
              <a:p>
                <a:r>
                  <a:rPr lang="en-US">
                    <a:noFill/>
                  </a:rPr>
                  <a:t> </a:t>
                </a:r>
              </a:p>
            </p:txBody>
          </p:sp>
        </mc:Fallback>
      </mc:AlternateContent>
    </p:spTree>
    <p:extLst>
      <p:ext uri="{BB962C8B-B14F-4D97-AF65-F5344CB8AC3E}">
        <p14:creationId xmlns:p14="http://schemas.microsoft.com/office/powerpoint/2010/main" val="1008000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a:xfrm>
                <a:off x="838200" y="1557338"/>
                <a:ext cx="11006138" cy="4672012"/>
              </a:xfrm>
            </p:spPr>
            <p:txBody>
              <a:bodyPr>
                <a:normAutofit/>
              </a:bodyPr>
              <a:lstStyle/>
              <a:p>
                <a:pPr marL="0" indent="0" algn="just">
                  <a:buNone/>
                </a:pPr>
                <a:r>
                  <a:rPr lang="en-US" b="1" dirty="0"/>
                  <a:t>Solution:</a:t>
                </a:r>
              </a:p>
              <a:p>
                <a:pPr marL="514350" indent="-514350" algn="just">
                  <a:buAutoNum type="arabicPeriod"/>
                </a:pPr>
                <a14:m>
                  <m:oMath xmlns:m="http://schemas.openxmlformats.org/officeDocument/2006/math">
                    <m:f>
                      <m:fPr>
                        <m:ctrlPr>
                          <a:rPr lang="en-US" b="0" smtClean="0">
                            <a:latin typeface="Cambria Math" panose="02040503050406030204" pitchFamily="18" charset="0"/>
                          </a:rPr>
                        </m:ctrlPr>
                      </m:fPr>
                      <m:num>
                        <m:sSup>
                          <m:sSupPr>
                            <m:ctrlPr>
                              <a:rPr lang="en-US" smtClean="0">
                                <a:latin typeface="Cambria Math" panose="02040503050406030204" pitchFamily="18" charset="0"/>
                              </a:rPr>
                            </m:ctrlPr>
                          </m:sSupPr>
                          <m:e>
                            <m:r>
                              <a:rPr lang="en-US" b="0" i="0" smtClean="0">
                                <a:latin typeface="Cambria Math" panose="02040503050406030204" pitchFamily="18" charset="0"/>
                              </a:rPr>
                              <m:t>30</m:t>
                            </m:r>
                            <m:r>
                              <m:rPr>
                                <m:sty m:val="p"/>
                              </m:rPr>
                              <a:rPr lang="en-US" b="0" i="0" smtClean="0">
                                <a:latin typeface="Cambria Math" panose="02040503050406030204" pitchFamily="18" charset="0"/>
                              </a:rPr>
                              <m:t>b</m:t>
                            </m:r>
                          </m:e>
                          <m:sup>
                            <m:r>
                              <a:rPr lang="en-US" b="0" i="0" smtClean="0">
                                <a:latin typeface="Cambria Math" panose="02040503050406030204" pitchFamily="18" charset="0"/>
                              </a:rPr>
                              <m:t>2</m:t>
                            </m:r>
                          </m:sup>
                        </m:sSup>
                      </m:num>
                      <m:den>
                        <m:r>
                          <a:rPr lang="en-US" b="0" i="0" smtClean="0">
                            <a:latin typeface="Cambria Math" panose="02040503050406030204" pitchFamily="18" charset="0"/>
                          </a:rPr>
                          <m:t>6</m:t>
                        </m:r>
                        <m:r>
                          <m:rPr>
                            <m:sty m:val="p"/>
                          </m:rPr>
                          <a:rPr lang="en-US" b="0" i="0" smtClean="0">
                            <a:latin typeface="Cambria Math" panose="02040503050406030204" pitchFamily="18" charset="0"/>
                          </a:rPr>
                          <m:t>c</m:t>
                        </m:r>
                      </m:den>
                    </m:f>
                    <m:r>
                      <a:rPr lang="en-US" b="0" i="0" smtClean="0">
                        <a:latin typeface="Cambria Math" panose="02040503050406030204" pitchFamily="18" charset="0"/>
                      </a:rPr>
                      <m:t>·</m:t>
                    </m:r>
                    <m:f>
                      <m:fPr>
                        <m:ctrlPr>
                          <a:rPr lang="en-US" b="0" smtClean="0">
                            <a:latin typeface="Cambria Math" panose="02040503050406030204" pitchFamily="18" charset="0"/>
                          </a:rPr>
                        </m:ctrlPr>
                      </m:fPr>
                      <m:num>
                        <m:sSup>
                          <m:sSupPr>
                            <m:ctrlPr>
                              <a:rPr lang="en-US" b="0" smtClean="0">
                                <a:latin typeface="Cambria Math" panose="02040503050406030204" pitchFamily="18" charset="0"/>
                              </a:rPr>
                            </m:ctrlPr>
                          </m:sSupPr>
                          <m:e>
                            <m:r>
                              <a:rPr lang="en-US" b="0" i="0" smtClean="0">
                                <a:latin typeface="Cambria Math" panose="02040503050406030204" pitchFamily="18" charset="0"/>
                              </a:rPr>
                              <m:t>4</m:t>
                            </m:r>
                            <m:r>
                              <m:rPr>
                                <m:sty m:val="p"/>
                              </m:rPr>
                              <a:rPr lang="en-US" b="0" i="0" smtClean="0">
                                <a:latin typeface="Cambria Math" panose="02040503050406030204" pitchFamily="18" charset="0"/>
                              </a:rPr>
                              <m:t>c</m:t>
                            </m:r>
                          </m:e>
                          <m:sup>
                            <m:r>
                              <a:rPr lang="en-US" b="0" i="0" smtClean="0">
                                <a:latin typeface="Cambria Math" panose="02040503050406030204" pitchFamily="18" charset="0"/>
                              </a:rPr>
                              <m:t>2</m:t>
                            </m:r>
                          </m:sup>
                        </m:sSup>
                      </m:num>
                      <m:den>
                        <m:sSup>
                          <m:sSupPr>
                            <m:ctrlPr>
                              <a:rPr lang="en-US" b="0" smtClean="0">
                                <a:latin typeface="Cambria Math" panose="02040503050406030204" pitchFamily="18" charset="0"/>
                              </a:rPr>
                            </m:ctrlPr>
                          </m:sSupPr>
                          <m:e>
                            <m:r>
                              <a:rPr lang="en-US" b="0" i="0" smtClean="0">
                                <a:latin typeface="Cambria Math" panose="02040503050406030204" pitchFamily="18" charset="0"/>
                              </a:rPr>
                              <m:t>15</m:t>
                            </m:r>
                            <m:r>
                              <m:rPr>
                                <m:sty m:val="p"/>
                              </m:rPr>
                              <a:rPr lang="en-US" b="0" i="0" smtClean="0">
                                <a:latin typeface="Cambria Math" panose="02040503050406030204" pitchFamily="18" charset="0"/>
                              </a:rPr>
                              <m:t>b</m:t>
                            </m:r>
                          </m:e>
                          <m:sup>
                            <m:r>
                              <a:rPr lang="en-US" b="0" i="0" smtClean="0">
                                <a:latin typeface="Cambria Math" panose="02040503050406030204" pitchFamily="18" charset="0"/>
                              </a:rPr>
                              <m:t>4</m:t>
                            </m:r>
                          </m:sup>
                        </m:sSup>
                      </m:den>
                    </m:f>
                    <m:r>
                      <a:rPr lang="en-US" b="0" i="0" smtClean="0">
                        <a:latin typeface="Cambria Math" panose="02040503050406030204" pitchFamily="18" charset="0"/>
                      </a:rPr>
                      <m:t>=</m:t>
                    </m:r>
                    <m:f>
                      <m:fPr>
                        <m:ctrlPr>
                          <a:rPr lang="en-US" b="0" smtClean="0">
                            <a:latin typeface="Cambria Math" panose="02040503050406030204" pitchFamily="18" charset="0"/>
                          </a:rPr>
                        </m:ctrlPr>
                      </m:fPr>
                      <m:num>
                        <m:sSup>
                          <m:sSupPr>
                            <m:ctrlPr>
                              <a:rPr lang="en-US" b="0" smtClean="0">
                                <a:latin typeface="Cambria Math" panose="02040503050406030204" pitchFamily="18" charset="0"/>
                              </a:rPr>
                            </m:ctrlPr>
                          </m:sSupPr>
                          <m:e>
                            <m:r>
                              <a:rPr lang="en-US" b="0" i="0" smtClean="0">
                                <a:latin typeface="Cambria Math" panose="02040503050406030204" pitchFamily="18" charset="0"/>
                              </a:rPr>
                              <m:t>120</m:t>
                            </m:r>
                            <m:r>
                              <m:rPr>
                                <m:sty m:val="p"/>
                              </m:rPr>
                              <a:rPr lang="en-US" b="0" i="0" smtClean="0">
                                <a:latin typeface="Cambria Math" panose="02040503050406030204" pitchFamily="18" charset="0"/>
                              </a:rPr>
                              <m:t>b</m:t>
                            </m:r>
                          </m:e>
                          <m:sup>
                            <m:r>
                              <a:rPr lang="en-US" b="0" i="0" smtClean="0">
                                <a:latin typeface="Cambria Math" panose="02040503050406030204" pitchFamily="18" charset="0"/>
                              </a:rPr>
                              <m:t>2</m:t>
                            </m:r>
                          </m:sup>
                        </m:sSup>
                        <m:sSup>
                          <m:sSupPr>
                            <m:ctrlPr>
                              <a:rPr lang="en-US" b="0" smtClean="0">
                                <a:latin typeface="Cambria Math" panose="02040503050406030204" pitchFamily="18" charset="0"/>
                              </a:rPr>
                            </m:ctrlPr>
                          </m:sSupPr>
                          <m:e>
                            <m:r>
                              <m:rPr>
                                <m:sty m:val="p"/>
                              </m:rPr>
                              <a:rPr lang="en-US" b="0" i="0" smtClean="0">
                                <a:latin typeface="Cambria Math" panose="02040503050406030204" pitchFamily="18" charset="0"/>
                              </a:rPr>
                              <m:t>c</m:t>
                            </m:r>
                          </m:e>
                          <m:sup>
                            <m:r>
                              <a:rPr lang="en-US" b="0" i="0" smtClean="0">
                                <a:latin typeface="Cambria Math" panose="02040503050406030204" pitchFamily="18" charset="0"/>
                              </a:rPr>
                              <m:t>2</m:t>
                            </m:r>
                          </m:sup>
                        </m:sSup>
                      </m:num>
                      <m:den>
                        <m:sSup>
                          <m:sSupPr>
                            <m:ctrlPr>
                              <a:rPr lang="en-US" b="0" smtClean="0">
                                <a:latin typeface="Cambria Math" panose="02040503050406030204" pitchFamily="18" charset="0"/>
                              </a:rPr>
                            </m:ctrlPr>
                          </m:sSupPr>
                          <m:e>
                            <m:r>
                              <a:rPr lang="en-US" b="0" i="0" smtClean="0">
                                <a:latin typeface="Cambria Math" panose="02040503050406030204" pitchFamily="18" charset="0"/>
                              </a:rPr>
                              <m:t>90</m:t>
                            </m:r>
                            <m:r>
                              <m:rPr>
                                <m:sty m:val="p"/>
                              </m:rPr>
                              <a:rPr lang="en-US" b="0" i="0" smtClean="0">
                                <a:latin typeface="Cambria Math" panose="02040503050406030204" pitchFamily="18" charset="0"/>
                              </a:rPr>
                              <m:t>b</m:t>
                            </m:r>
                          </m:e>
                          <m:sup>
                            <m:r>
                              <a:rPr lang="en-US" b="0" i="0" smtClean="0">
                                <a:latin typeface="Cambria Math" panose="02040503050406030204" pitchFamily="18" charset="0"/>
                              </a:rPr>
                              <m:t>2</m:t>
                            </m:r>
                          </m:sup>
                        </m:sSup>
                        <m:r>
                          <m:rPr>
                            <m:sty m:val="p"/>
                          </m:rPr>
                          <a:rPr lang="en-US" b="0" i="0" smtClean="0">
                            <a:latin typeface="Cambria Math" panose="02040503050406030204" pitchFamily="18" charset="0"/>
                          </a:rPr>
                          <m:t>c</m:t>
                        </m:r>
                      </m:den>
                    </m:f>
                  </m:oMath>
                </a14:m>
                <a:r>
                  <a:rPr lang="en-US" b="0" dirty="0"/>
                  <a:t>	       	Multiply numerators and denominators.</a:t>
                </a:r>
              </a:p>
              <a:p>
                <a:pPr marL="457200" lvl="1" indent="0" algn="just">
                  <a:buNone/>
                </a:pPr>
                <a:r>
                  <a:rPr lang="en-US" dirty="0">
                    <a:latin typeface="Cambria Math" panose="02040503050406030204" pitchFamily="18" charset="0"/>
                  </a:rPr>
                  <a:t>		   </a:t>
                </a:r>
                <a14:m>
                  <m:oMath xmlns:m="http://schemas.openxmlformats.org/officeDocument/2006/math">
                    <m:r>
                      <a:rPr lang="en-US">
                        <a:latin typeface="Cambria Math" panose="02040503050406030204" pitchFamily="18" charset="0"/>
                      </a:rPr>
                      <m:t>=</m:t>
                    </m:r>
                    <m:f>
                      <m:fPr>
                        <m:ctrlPr>
                          <a:rPr lang="en-US">
                            <a:latin typeface="Cambria Math" panose="02040503050406030204" pitchFamily="18" charset="0"/>
                          </a:rPr>
                        </m:ctrlPr>
                      </m:fPr>
                      <m:num>
                        <m:sSup>
                          <m:sSupPr>
                            <m:ctrlPr>
                              <a:rPr lang="en-US">
                                <a:latin typeface="Cambria Math" panose="02040503050406030204" pitchFamily="18" charset="0"/>
                              </a:rPr>
                            </m:ctrlPr>
                          </m:sSupPr>
                          <m:e>
                            <m:r>
                              <a:rPr lang="en-US" b="0" i="0" smtClean="0">
                                <a:latin typeface="Cambria Math" panose="02040503050406030204" pitchFamily="18" charset="0"/>
                              </a:rPr>
                              <m:t>30</m:t>
                            </m:r>
                            <m:r>
                              <m:rPr>
                                <m:sty m:val="p"/>
                              </m:rPr>
                              <a:rPr lang="en-US" i="0">
                                <a:latin typeface="Cambria Math" panose="02040503050406030204" pitchFamily="18" charset="0"/>
                              </a:rPr>
                              <m:t>b</m:t>
                            </m:r>
                          </m:e>
                          <m:sup>
                            <m:r>
                              <a:rPr lang="en-US" i="0">
                                <a:latin typeface="Cambria Math" panose="02040503050406030204" pitchFamily="18" charset="0"/>
                              </a:rPr>
                              <m:t>2</m:t>
                            </m:r>
                          </m:sup>
                        </m:sSup>
                        <m:r>
                          <a:rPr lang="en-US" b="0" i="0" smtClean="0">
                            <a:latin typeface="Cambria Math" panose="02040503050406030204" pitchFamily="18" charset="0"/>
                          </a:rPr>
                          <m:t>·4</m:t>
                        </m:r>
                        <m:r>
                          <m:rPr>
                            <m:sty m:val="p"/>
                          </m:rPr>
                          <a:rPr lang="en-US" b="0" i="0" smtClean="0">
                            <a:latin typeface="Cambria Math" panose="02040503050406030204" pitchFamily="18" charset="0"/>
                          </a:rPr>
                          <m:t>c</m:t>
                        </m:r>
                      </m:num>
                      <m:den>
                        <m:sSup>
                          <m:sSupPr>
                            <m:ctrlPr>
                              <a:rPr lang="en-US">
                                <a:latin typeface="Cambria Math" panose="02040503050406030204" pitchFamily="18" charset="0"/>
                              </a:rPr>
                            </m:ctrlPr>
                          </m:sSupPr>
                          <m:e>
                            <m:r>
                              <a:rPr lang="en-US" i="0">
                                <a:latin typeface="Cambria Math" panose="02040503050406030204" pitchFamily="18" charset="0"/>
                              </a:rPr>
                              <m:t>30</m:t>
                            </m:r>
                            <m:r>
                              <m:rPr>
                                <m:sty m:val="p"/>
                              </m:rPr>
                              <a:rPr lang="en-US" i="0">
                                <a:latin typeface="Cambria Math" panose="02040503050406030204" pitchFamily="18" charset="0"/>
                              </a:rPr>
                              <m:t>b</m:t>
                            </m:r>
                          </m:e>
                          <m:sup>
                            <m:r>
                              <a:rPr lang="en-US" i="0">
                                <a:latin typeface="Cambria Math" panose="02040503050406030204" pitchFamily="18" charset="0"/>
                              </a:rPr>
                              <m:t>2</m:t>
                            </m:r>
                          </m:sup>
                        </m:sSup>
                        <m:r>
                          <m:rPr>
                            <m:sty m:val="p"/>
                          </m:rPr>
                          <a:rPr lang="en-US" b="0" i="0" smtClean="0">
                            <a:latin typeface="Cambria Math" panose="02040503050406030204" pitchFamily="18" charset="0"/>
                          </a:rPr>
                          <m:t>c</m:t>
                        </m:r>
                        <m:r>
                          <a:rPr lang="en-US" i="0">
                            <a:latin typeface="Cambria Math" panose="02040503050406030204" pitchFamily="18" charset="0"/>
                          </a:rPr>
                          <m:t>·</m:t>
                        </m:r>
                        <m:sSup>
                          <m:sSupPr>
                            <m:ctrlPr>
                              <a:rPr lang="en-US" smtClean="0">
                                <a:latin typeface="Cambria Math" panose="02040503050406030204" pitchFamily="18" charset="0"/>
                              </a:rPr>
                            </m:ctrlPr>
                          </m:sSupPr>
                          <m:e>
                            <m:r>
                              <a:rPr lang="en-US" b="0" i="0" smtClean="0">
                                <a:latin typeface="Cambria Math" panose="02040503050406030204" pitchFamily="18" charset="0"/>
                              </a:rPr>
                              <m:t>3</m:t>
                            </m:r>
                            <m:r>
                              <m:rPr>
                                <m:sty m:val="p"/>
                              </m:rPr>
                              <a:rPr lang="en-US" b="0" i="0" smtClean="0">
                                <a:latin typeface="Cambria Math" panose="02040503050406030204" pitchFamily="18" charset="0"/>
                              </a:rPr>
                              <m:t>b</m:t>
                            </m:r>
                          </m:e>
                          <m:sup>
                            <m:r>
                              <a:rPr lang="en-US" b="0" i="0" smtClean="0">
                                <a:latin typeface="Cambria Math" panose="02040503050406030204" pitchFamily="18" charset="0"/>
                              </a:rPr>
                              <m:t>2</m:t>
                            </m:r>
                          </m:sup>
                        </m:sSup>
                      </m:den>
                    </m:f>
                  </m:oMath>
                </a14:m>
                <a:r>
                  <a:rPr lang="en-US" dirty="0"/>
                  <a:t>     	Factor the GCF of the numerator and 						denominator.</a:t>
                </a:r>
              </a:p>
              <a:p>
                <a:pPr marL="457200" lvl="1" indent="0" algn="just">
                  <a:buNone/>
                </a:pPr>
                <a:r>
                  <a:rPr lang="en-US" dirty="0">
                    <a:latin typeface="Cambria Math" panose="02040503050406030204" pitchFamily="18" charset="0"/>
                  </a:rPr>
                  <a:t>		  </a:t>
                </a:r>
                <a:r>
                  <a:rPr lang="en-US" dirty="0"/>
                  <a:t> </a:t>
                </a:r>
                <a14:m>
                  <m:oMath xmlns:m="http://schemas.openxmlformats.org/officeDocument/2006/math">
                    <m:r>
                      <a:rPr lang="en-US">
                        <a:latin typeface="Cambria Math" panose="02040503050406030204" pitchFamily="18" charset="0"/>
                      </a:rPr>
                      <m:t>=</m:t>
                    </m:r>
                    <m:f>
                      <m:fPr>
                        <m:ctrlPr>
                          <a:rPr lang="en-US">
                            <a:latin typeface="Cambria Math" panose="02040503050406030204" pitchFamily="18" charset="0"/>
                          </a:rPr>
                        </m:ctrlPr>
                      </m:fPr>
                      <m:num>
                        <m:sSup>
                          <m:sSupPr>
                            <m:ctrlPr>
                              <a:rPr lang="en-US">
                                <a:latin typeface="Cambria Math" panose="02040503050406030204" pitchFamily="18" charset="0"/>
                              </a:rPr>
                            </m:ctrlPr>
                          </m:sSupPr>
                          <m:e>
                            <m:r>
                              <a:rPr lang="en-US" i="0">
                                <a:latin typeface="Cambria Math" panose="02040503050406030204" pitchFamily="18" charset="0"/>
                              </a:rPr>
                              <m:t>30</m:t>
                            </m:r>
                            <m:r>
                              <m:rPr>
                                <m:sty m:val="p"/>
                              </m:rPr>
                              <a:rPr lang="en-US" i="0">
                                <a:latin typeface="Cambria Math" panose="02040503050406030204" pitchFamily="18" charset="0"/>
                              </a:rPr>
                              <m:t>b</m:t>
                            </m:r>
                          </m:e>
                          <m:sup>
                            <m:r>
                              <a:rPr lang="en-US" i="0">
                                <a:latin typeface="Cambria Math" panose="02040503050406030204" pitchFamily="18" charset="0"/>
                              </a:rPr>
                              <m:t>2</m:t>
                            </m:r>
                          </m:sup>
                        </m:sSup>
                        <m:r>
                          <m:rPr>
                            <m:sty m:val="p"/>
                          </m:rPr>
                          <a:rPr lang="en-US" b="0" i="0" smtClean="0">
                            <a:latin typeface="Cambria Math" panose="02040503050406030204" pitchFamily="18" charset="0"/>
                          </a:rPr>
                          <m:t>c</m:t>
                        </m:r>
                      </m:num>
                      <m:den>
                        <m:sSup>
                          <m:sSupPr>
                            <m:ctrlPr>
                              <a:rPr lang="en-US">
                                <a:latin typeface="Cambria Math" panose="02040503050406030204" pitchFamily="18" charset="0"/>
                              </a:rPr>
                            </m:ctrlPr>
                          </m:sSupPr>
                          <m:e>
                            <m:r>
                              <a:rPr lang="en-US" i="0">
                                <a:latin typeface="Cambria Math" panose="02040503050406030204" pitchFamily="18" charset="0"/>
                              </a:rPr>
                              <m:t>30</m:t>
                            </m:r>
                            <m:r>
                              <m:rPr>
                                <m:sty m:val="p"/>
                              </m:rPr>
                              <a:rPr lang="en-US" i="0">
                                <a:latin typeface="Cambria Math" panose="02040503050406030204" pitchFamily="18" charset="0"/>
                              </a:rPr>
                              <m:t>b</m:t>
                            </m:r>
                          </m:e>
                          <m:sup>
                            <m:r>
                              <a:rPr lang="en-US" i="0">
                                <a:latin typeface="Cambria Math" panose="02040503050406030204" pitchFamily="18" charset="0"/>
                              </a:rPr>
                              <m:t>2</m:t>
                            </m:r>
                          </m:sup>
                        </m:sSup>
                        <m:r>
                          <m:rPr>
                            <m:sty m:val="p"/>
                          </m:rPr>
                          <a:rPr lang="en-US" i="0">
                            <a:latin typeface="Cambria Math" panose="02040503050406030204" pitchFamily="18" charset="0"/>
                          </a:rPr>
                          <m:t>c</m:t>
                        </m:r>
                      </m:den>
                    </m:f>
                  </m:oMath>
                </a14:m>
                <a:r>
                  <a:rPr lang="en-US" dirty="0">
                    <a:latin typeface="Cambria Math" panose="02040503050406030204" pitchFamily="18" charset="0"/>
                  </a:rPr>
                  <a:t> ·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4</m:t>
                        </m:r>
                        <m:r>
                          <m:rPr>
                            <m:sty m:val="p"/>
                          </m:rPr>
                          <a:rPr lang="en-US">
                            <a:latin typeface="Cambria Math" panose="02040503050406030204" pitchFamily="18" charset="0"/>
                          </a:rPr>
                          <m:t>c</m:t>
                        </m:r>
                      </m:num>
                      <m:den>
                        <m:sSup>
                          <m:sSupPr>
                            <m:ctrlPr>
                              <a:rPr lang="en-US" i="1" smtClean="0">
                                <a:latin typeface="Cambria Math" panose="02040503050406030204" pitchFamily="18" charset="0"/>
                              </a:rPr>
                            </m:ctrlPr>
                          </m:sSupPr>
                          <m:e>
                            <m:r>
                              <a:rPr lang="en-US">
                                <a:latin typeface="Cambria Math" panose="02040503050406030204" pitchFamily="18" charset="0"/>
                              </a:rPr>
                              <m:t>3</m:t>
                            </m:r>
                            <m:r>
                              <m:rPr>
                                <m:sty m:val="p"/>
                              </m:rPr>
                              <a:rPr lang="en-US">
                                <a:latin typeface="Cambria Math" panose="02040503050406030204" pitchFamily="18" charset="0"/>
                              </a:rPr>
                              <m:t>b</m:t>
                            </m:r>
                          </m:e>
                          <m:sup>
                            <m:r>
                              <a:rPr lang="en-US">
                                <a:latin typeface="Cambria Math" panose="02040503050406030204" pitchFamily="18" charset="0"/>
                              </a:rPr>
                              <m:t>2</m:t>
                            </m:r>
                          </m:sup>
                        </m:sSup>
                      </m:den>
                    </m:f>
                  </m:oMath>
                </a14:m>
                <a:r>
                  <a:rPr lang="en-US" dirty="0">
                    <a:latin typeface="Cambria Math" panose="02040503050406030204" pitchFamily="18" charset="0"/>
                  </a:rPr>
                  <a:t>	</a:t>
                </a:r>
                <a:r>
                  <a:rPr lang="en-US" dirty="0"/>
                  <a:t>Separate </a:t>
                </a:r>
                <a14:m>
                  <m:oMath xmlns:m="http://schemas.openxmlformats.org/officeDocument/2006/math">
                    <m:f>
                      <m:fPr>
                        <m:ctrlPr>
                          <a:rPr lang="en-US">
                            <a:latin typeface="Cambria Math" panose="02040503050406030204" pitchFamily="18" charset="0"/>
                          </a:rPr>
                        </m:ctrlPr>
                      </m:fPr>
                      <m:num>
                        <m:sSup>
                          <m:sSupPr>
                            <m:ctrlPr>
                              <a:rPr lang="en-US">
                                <a:latin typeface="Cambria Math" panose="02040503050406030204" pitchFamily="18" charset="0"/>
                              </a:rPr>
                            </m:ctrlPr>
                          </m:sSupPr>
                          <m:e>
                            <m:r>
                              <a:rPr lang="en-US" i="0">
                                <a:latin typeface="Cambria Math" panose="02040503050406030204" pitchFamily="18" charset="0"/>
                              </a:rPr>
                              <m:t>30</m:t>
                            </m:r>
                            <m:r>
                              <m:rPr>
                                <m:sty m:val="p"/>
                              </m:rPr>
                              <a:rPr lang="en-US" i="0">
                                <a:latin typeface="Cambria Math" panose="02040503050406030204" pitchFamily="18" charset="0"/>
                              </a:rPr>
                              <m:t>b</m:t>
                            </m:r>
                          </m:e>
                          <m:sup>
                            <m:r>
                              <a:rPr lang="en-US" i="0">
                                <a:latin typeface="Cambria Math" panose="02040503050406030204" pitchFamily="18" charset="0"/>
                              </a:rPr>
                              <m:t>2</m:t>
                            </m:r>
                          </m:sup>
                        </m:sSup>
                        <m:r>
                          <m:rPr>
                            <m:sty m:val="p"/>
                          </m:rPr>
                          <a:rPr lang="en-US" b="0" i="0" smtClean="0">
                            <a:latin typeface="Cambria Math" panose="02040503050406030204" pitchFamily="18" charset="0"/>
                          </a:rPr>
                          <m:t>c</m:t>
                        </m:r>
                      </m:num>
                      <m:den>
                        <m:sSup>
                          <m:sSupPr>
                            <m:ctrlPr>
                              <a:rPr lang="en-US">
                                <a:latin typeface="Cambria Math" panose="02040503050406030204" pitchFamily="18" charset="0"/>
                              </a:rPr>
                            </m:ctrlPr>
                          </m:sSupPr>
                          <m:e>
                            <m:r>
                              <a:rPr lang="en-US" i="0">
                                <a:latin typeface="Cambria Math" panose="02040503050406030204" pitchFamily="18" charset="0"/>
                              </a:rPr>
                              <m:t>30</m:t>
                            </m:r>
                            <m:r>
                              <m:rPr>
                                <m:sty m:val="p"/>
                              </m:rPr>
                              <a:rPr lang="en-US" i="0">
                                <a:latin typeface="Cambria Math" panose="02040503050406030204" pitchFamily="18" charset="0"/>
                              </a:rPr>
                              <m:t>b</m:t>
                            </m:r>
                          </m:e>
                          <m:sup>
                            <m:r>
                              <a:rPr lang="en-US" i="0">
                                <a:latin typeface="Cambria Math" panose="02040503050406030204" pitchFamily="18" charset="0"/>
                              </a:rPr>
                              <m:t>2</m:t>
                            </m:r>
                          </m:sup>
                        </m:sSup>
                        <m:r>
                          <m:rPr>
                            <m:sty m:val="p"/>
                          </m:rPr>
                          <a:rPr lang="en-US" i="0">
                            <a:latin typeface="Cambria Math" panose="02040503050406030204" pitchFamily="18" charset="0"/>
                          </a:rPr>
                          <m:t>c</m:t>
                        </m:r>
                      </m:den>
                    </m:f>
                  </m:oMath>
                </a14:m>
                <a:r>
                  <a:rPr lang="en-US" dirty="0">
                    <a:latin typeface="Cambria Math" panose="02040503050406030204" pitchFamily="18" charset="0"/>
                  </a:rPr>
                  <a:t>.</a:t>
                </a:r>
              </a:p>
              <a:p>
                <a:pPr marL="457200" lvl="1" indent="0" algn="just">
                  <a:buNone/>
                </a:pPr>
                <a:r>
                  <a:rPr lang="en-US" dirty="0">
                    <a:latin typeface="Cambria Math" panose="02040503050406030204" pitchFamily="18" charset="0"/>
                  </a:rPr>
                  <a:t>		   </a:t>
                </a:r>
                <a14:m>
                  <m:oMath xmlns:m="http://schemas.openxmlformats.org/officeDocument/2006/math">
                    <m:r>
                      <a:rPr lang="en-US" b="0" i="0" smtClean="0">
                        <a:latin typeface="Cambria Math" panose="02040503050406030204" pitchFamily="18" charset="0"/>
                      </a:rPr>
                      <m:t>=1</m:t>
                    </m:r>
                    <m:r>
                      <a:rPr lang="en-US" b="0" i="1" smtClean="0">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4</m:t>
                        </m:r>
                        <m:r>
                          <m:rPr>
                            <m:sty m:val="p"/>
                          </m:rPr>
                          <a:rPr lang="en-US">
                            <a:latin typeface="Cambria Math" panose="02040503050406030204" pitchFamily="18" charset="0"/>
                          </a:rPr>
                          <m:t>c</m:t>
                        </m:r>
                      </m:num>
                      <m:den>
                        <m:sSup>
                          <m:sSupPr>
                            <m:ctrlPr>
                              <a:rPr lang="en-US" i="1">
                                <a:latin typeface="Cambria Math" panose="02040503050406030204" pitchFamily="18" charset="0"/>
                              </a:rPr>
                            </m:ctrlPr>
                          </m:sSupPr>
                          <m:e>
                            <m:r>
                              <a:rPr lang="en-US">
                                <a:latin typeface="Cambria Math" panose="02040503050406030204" pitchFamily="18" charset="0"/>
                              </a:rPr>
                              <m:t>3</m:t>
                            </m:r>
                            <m:r>
                              <m:rPr>
                                <m:sty m:val="p"/>
                              </m:rPr>
                              <a:rPr lang="en-US">
                                <a:latin typeface="Cambria Math" panose="02040503050406030204" pitchFamily="18" charset="0"/>
                              </a:rPr>
                              <m:t>b</m:t>
                            </m:r>
                          </m:e>
                          <m:sup>
                            <m:r>
                              <a:rPr lang="en-US">
                                <a:latin typeface="Cambria Math" panose="02040503050406030204" pitchFamily="18" charset="0"/>
                              </a:rPr>
                              <m:t>2</m:t>
                            </m:r>
                          </m:sup>
                        </m:sSup>
                      </m:den>
                    </m:f>
                  </m:oMath>
                </a14:m>
                <a:r>
                  <a:rPr lang="en-US" dirty="0">
                    <a:latin typeface="Cambria Math" panose="02040503050406030204" pitchFamily="18" charset="0"/>
                  </a:rPr>
                  <a:t>		</a:t>
                </a:r>
                <a:r>
                  <a:rPr lang="en-US" dirty="0"/>
                  <a:t>Note that </a:t>
                </a:r>
                <a14:m>
                  <m:oMath xmlns:m="http://schemas.openxmlformats.org/officeDocument/2006/math">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pitchFamily="18" charset="0"/>
                              </a:rPr>
                              <m:t>30</m:t>
                            </m:r>
                            <m:r>
                              <m:rPr>
                                <m:sty m:val="p"/>
                              </m:rPr>
                              <a:rPr lang="en-US">
                                <a:latin typeface="Cambria Math" panose="02040503050406030204" pitchFamily="18" charset="0"/>
                              </a:rPr>
                              <m:t>b</m:t>
                            </m:r>
                          </m:e>
                          <m:sup>
                            <m:r>
                              <a:rPr lang="en-US">
                                <a:latin typeface="Cambria Math" panose="02040503050406030204" pitchFamily="18" charset="0"/>
                              </a:rPr>
                              <m:t>2</m:t>
                            </m:r>
                          </m:sup>
                        </m:sSup>
                        <m:r>
                          <m:rPr>
                            <m:sty m:val="p"/>
                          </m:rPr>
                          <a:rPr lang="en-US" b="0" i="0" smtClean="0">
                            <a:latin typeface="Cambria Math" panose="02040503050406030204" pitchFamily="18" charset="0"/>
                          </a:rPr>
                          <m:t>c</m:t>
                        </m:r>
                      </m:num>
                      <m:den>
                        <m:sSup>
                          <m:sSupPr>
                            <m:ctrlPr>
                              <a:rPr lang="en-US" i="1">
                                <a:latin typeface="Cambria Math" panose="02040503050406030204" pitchFamily="18" charset="0"/>
                              </a:rPr>
                            </m:ctrlPr>
                          </m:sSupPr>
                          <m:e>
                            <m:r>
                              <a:rPr lang="en-US">
                                <a:latin typeface="Cambria Math" panose="02040503050406030204" pitchFamily="18" charset="0"/>
                              </a:rPr>
                              <m:t>30</m:t>
                            </m:r>
                            <m:r>
                              <m:rPr>
                                <m:sty m:val="p"/>
                              </m:rPr>
                              <a:rPr lang="en-US">
                                <a:latin typeface="Cambria Math" panose="02040503050406030204" pitchFamily="18" charset="0"/>
                              </a:rPr>
                              <m:t>b</m:t>
                            </m:r>
                          </m:e>
                          <m:sup>
                            <m:r>
                              <a:rPr lang="en-US">
                                <a:latin typeface="Cambria Math" panose="02040503050406030204" pitchFamily="18" charset="0"/>
                              </a:rPr>
                              <m:t>2</m:t>
                            </m:r>
                          </m:sup>
                        </m:sSup>
                        <m:r>
                          <m:rPr>
                            <m:sty m:val="p"/>
                          </m:rPr>
                          <a:rPr lang="en-US">
                            <a:latin typeface="Cambria Math" panose="02040503050406030204" pitchFamily="18" charset="0"/>
                          </a:rPr>
                          <m:t>c</m:t>
                        </m:r>
                      </m:den>
                    </m:f>
                    <m:r>
                      <a:rPr lang="en-US" b="0" i="1" smtClean="0">
                        <a:latin typeface="Cambria Math" panose="02040503050406030204" pitchFamily="18" charset="0"/>
                      </a:rPr>
                      <m:t>=1.</m:t>
                    </m:r>
                  </m:oMath>
                </a14:m>
                <a:endParaRPr lang="en-US" dirty="0">
                  <a:latin typeface="Cambria Math" panose="02040503050406030204" pitchFamily="18" charset="0"/>
                </a:endParaRPr>
              </a:p>
              <a:p>
                <a:pPr marL="457200" lvl="1" indent="0" algn="just">
                  <a:buNone/>
                </a:pPr>
                <a:r>
                  <a:rPr lang="en-US" dirty="0">
                    <a:latin typeface="Cambria Math" panose="02040503050406030204" pitchFamily="18" charset="0"/>
                  </a:rPr>
                  <a:t>		</a:t>
                </a:r>
                <a:r>
                  <a:rPr lang="en-US" dirty="0"/>
                  <a:t>   </a:t>
                </a:r>
                <a14:m>
                  <m:oMath xmlns:m="http://schemas.openxmlformats.org/officeDocument/2006/math">
                    <m:r>
                      <a:rPr lang="en-US" b="0" i="0" smtClean="0">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4</m:t>
                        </m:r>
                        <m:r>
                          <m:rPr>
                            <m:sty m:val="p"/>
                          </m:rPr>
                          <a:rPr lang="en-US">
                            <a:latin typeface="Cambria Math" panose="02040503050406030204" pitchFamily="18" charset="0"/>
                          </a:rPr>
                          <m:t>c</m:t>
                        </m:r>
                      </m:num>
                      <m:den>
                        <m:sSup>
                          <m:sSupPr>
                            <m:ctrlPr>
                              <a:rPr lang="en-US" i="1">
                                <a:latin typeface="Cambria Math" panose="02040503050406030204" pitchFamily="18" charset="0"/>
                              </a:rPr>
                            </m:ctrlPr>
                          </m:sSupPr>
                          <m:e>
                            <m:r>
                              <a:rPr lang="en-US">
                                <a:latin typeface="Cambria Math" panose="02040503050406030204" pitchFamily="18" charset="0"/>
                              </a:rPr>
                              <m:t>3</m:t>
                            </m:r>
                            <m:r>
                              <m:rPr>
                                <m:sty m:val="p"/>
                              </m:rPr>
                              <a:rPr lang="en-US">
                                <a:latin typeface="Cambria Math" panose="02040503050406030204" pitchFamily="18" charset="0"/>
                              </a:rPr>
                              <m:t>b</m:t>
                            </m:r>
                          </m:e>
                          <m:sup>
                            <m:r>
                              <a:rPr lang="en-US">
                                <a:latin typeface="Cambria Math" panose="02040503050406030204" pitchFamily="18" charset="0"/>
                              </a:rPr>
                              <m:t>2</m:t>
                            </m:r>
                          </m:sup>
                        </m:sSup>
                      </m:den>
                    </m:f>
                  </m:oMath>
                </a14:m>
                <a:r>
                  <a:rPr lang="en-US" dirty="0">
                    <a:latin typeface="Cambria Math" panose="02040503050406030204" pitchFamily="18" charset="0"/>
                  </a:rPr>
                  <a:t>		</a:t>
                </a:r>
                <a:r>
                  <a:rPr lang="en-US" dirty="0"/>
                  <a:t>Use multiplicative identity.</a:t>
                </a:r>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xfrm>
                <a:off x="838200" y="1557338"/>
                <a:ext cx="11006138" cy="4672012"/>
              </a:xfrm>
              <a:blipFill>
                <a:blip r:embed="rId3"/>
                <a:stretch>
                  <a:fillRect l="-1037" t="-2168"/>
                </a:stretch>
              </a:blipFill>
            </p:spPr>
            <p:txBody>
              <a:bodyPr/>
              <a:lstStyle/>
              <a:p>
                <a:r>
                  <a:rPr lang="en-US">
                    <a:noFill/>
                  </a:rPr>
                  <a:t> </a:t>
                </a:r>
              </a:p>
            </p:txBody>
          </p:sp>
        </mc:Fallback>
      </mc:AlternateContent>
    </p:spTree>
    <p:extLst>
      <p:ext uri="{BB962C8B-B14F-4D97-AF65-F5344CB8AC3E}">
        <p14:creationId xmlns:p14="http://schemas.microsoft.com/office/powerpoint/2010/main" val="698702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a:xfrm>
                <a:off x="838200" y="1557338"/>
                <a:ext cx="11006138" cy="4672012"/>
              </a:xfrm>
            </p:spPr>
            <p:txBody>
              <a:bodyPr>
                <a:normAutofit/>
              </a:bodyPr>
              <a:lstStyle/>
              <a:p>
                <a:pPr marL="0" indent="0" algn="just">
                  <a:buNone/>
                </a:pPr>
                <a:r>
                  <a:rPr lang="en-US" b="1" dirty="0"/>
                  <a:t>Solution:</a:t>
                </a:r>
              </a:p>
              <a:p>
                <a:pPr marL="514350" indent="-514350" algn="just">
                  <a:lnSpc>
                    <a:spcPct val="100000"/>
                  </a:lnSpc>
                  <a:buFont typeface="+mj-lt"/>
                  <a:buAutoNum type="arabicPeriod" startAt="2"/>
                </a:pPr>
                <a14:m>
                  <m:oMath xmlns:m="http://schemas.openxmlformats.org/officeDocument/2006/math">
                    <m:f>
                      <m:fPr>
                        <m:ctrlPr>
                          <a:rPr lang="en-US">
                            <a:latin typeface="Cambria Math" panose="02040503050406030204" pitchFamily="18" charset="0"/>
                          </a:rPr>
                        </m:ctrlPr>
                      </m:fPr>
                      <m:num>
                        <m:r>
                          <a:rPr lang="en-US" i="0">
                            <a:latin typeface="Cambria Math" panose="02040503050406030204" pitchFamily="18" charset="0"/>
                          </a:rPr>
                          <m:t>3</m:t>
                        </m:r>
                        <m:r>
                          <m:rPr>
                            <m:sty m:val="p"/>
                          </m:rPr>
                          <a:rPr lang="en-US" i="0">
                            <a:latin typeface="Cambria Math" panose="02040503050406030204" pitchFamily="18" charset="0"/>
                          </a:rPr>
                          <m:t>x</m:t>
                        </m:r>
                      </m:num>
                      <m:den>
                        <m:r>
                          <a:rPr lang="en-US" i="0">
                            <a:latin typeface="Cambria Math" panose="02040503050406030204" pitchFamily="18" charset="0"/>
                          </a:rPr>
                          <m:t>3</m:t>
                        </m:r>
                        <m:r>
                          <m:rPr>
                            <m:sty m:val="p"/>
                          </m:rPr>
                          <a:rPr lang="en-US" i="0">
                            <a:latin typeface="Cambria Math" panose="02040503050406030204" pitchFamily="18" charset="0"/>
                          </a:rPr>
                          <m:t>y</m:t>
                        </m:r>
                        <m:r>
                          <a:rPr lang="en-US" i="0">
                            <a:latin typeface="Cambria Math" panose="02040503050406030204" pitchFamily="18" charset="0"/>
                          </a:rPr>
                          <m:t>−12</m:t>
                        </m:r>
                      </m:den>
                    </m:f>
                    <m:r>
                      <a:rPr lang="en-US" i="0">
                        <a:latin typeface="Cambria Math" panose="02040503050406030204" pitchFamily="18" charset="0"/>
                      </a:rPr>
                      <m:t>·</m:t>
                    </m:r>
                    <m:f>
                      <m:fPr>
                        <m:ctrlPr>
                          <a:rPr lang="en-US">
                            <a:latin typeface="Cambria Math" panose="02040503050406030204" pitchFamily="18" charset="0"/>
                          </a:rPr>
                        </m:ctrlPr>
                      </m:fPr>
                      <m:num>
                        <m:r>
                          <a:rPr lang="en-US" i="0">
                            <a:latin typeface="Cambria Math" panose="02040503050406030204" pitchFamily="18" charset="0"/>
                          </a:rPr>
                          <m:t>4</m:t>
                        </m:r>
                        <m:r>
                          <m:rPr>
                            <m:sty m:val="p"/>
                          </m:rPr>
                          <a:rPr lang="en-US" i="0">
                            <a:latin typeface="Cambria Math" panose="02040503050406030204" pitchFamily="18" charset="0"/>
                          </a:rPr>
                          <m:t>y</m:t>
                        </m:r>
                        <m:r>
                          <a:rPr lang="en-US" i="0">
                            <a:latin typeface="Cambria Math" panose="02040503050406030204" pitchFamily="18" charset="0"/>
                          </a:rPr>
                          <m:t>−16</m:t>
                        </m:r>
                      </m:num>
                      <m:den>
                        <m:sSup>
                          <m:sSupPr>
                            <m:ctrlPr>
                              <a:rPr lang="en-US">
                                <a:latin typeface="Cambria Math" panose="02040503050406030204" pitchFamily="18" charset="0"/>
                              </a:rPr>
                            </m:ctrlPr>
                          </m:sSupPr>
                          <m:e>
                            <m:r>
                              <a:rPr lang="en-US" i="0">
                                <a:latin typeface="Cambria Math" panose="02040503050406030204" pitchFamily="18" charset="0"/>
                              </a:rPr>
                              <m:t>12</m:t>
                            </m:r>
                            <m:r>
                              <m:rPr>
                                <m:sty m:val="p"/>
                              </m:rPr>
                              <a:rPr lang="en-US" i="0">
                                <a:latin typeface="Cambria Math" panose="02040503050406030204" pitchFamily="18" charset="0"/>
                              </a:rPr>
                              <m:t>x</m:t>
                            </m:r>
                          </m:e>
                          <m:sup>
                            <m:r>
                              <a:rPr lang="en-US" i="0">
                                <a:latin typeface="Cambria Math" panose="02040503050406030204" pitchFamily="18" charset="0"/>
                              </a:rPr>
                              <m:t>2</m:t>
                            </m:r>
                          </m:sup>
                        </m:sSup>
                      </m:den>
                    </m:f>
                  </m:oMath>
                </a14:m>
                <a:endParaRPr lang="en-PH" dirty="0"/>
              </a:p>
              <a:p>
                <a:pPr marL="0" indent="0" algn="just">
                  <a:lnSpc>
                    <a:spcPct val="100000"/>
                  </a:lnSpc>
                  <a:buNone/>
                </a:pPr>
                <a:r>
                  <a:rPr lang="en-PH" dirty="0"/>
                  <a:t>	</a:t>
                </a:r>
                <a:r>
                  <a:rPr lang="en-US" dirty="0"/>
                  <a:t> </a:t>
                </a:r>
                <a14:m>
                  <m:oMath xmlns:m="http://schemas.openxmlformats.org/officeDocument/2006/math">
                    <m:r>
                      <a:rPr lang="en-US" b="0" i="0" smtClean="0">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3</m:t>
                        </m:r>
                        <m:r>
                          <m:rPr>
                            <m:sty m:val="p"/>
                          </m:rPr>
                          <a:rPr lang="en-US">
                            <a:latin typeface="Cambria Math" panose="02040503050406030204" pitchFamily="18" charset="0"/>
                          </a:rPr>
                          <m:t>x</m:t>
                        </m:r>
                      </m:num>
                      <m:den>
                        <m:r>
                          <a:rPr lang="en-US">
                            <a:latin typeface="Cambria Math" panose="02040503050406030204" pitchFamily="18" charset="0"/>
                          </a:rPr>
                          <m:t>3</m:t>
                        </m:r>
                        <m:r>
                          <a:rPr lang="en-US" b="0" i="0" smtClean="0">
                            <a:latin typeface="Cambria Math" panose="02040503050406030204" pitchFamily="18" charset="0"/>
                          </a:rPr>
                          <m:t>(</m:t>
                        </m:r>
                        <m:r>
                          <m:rPr>
                            <m:sty m:val="p"/>
                          </m:rPr>
                          <a:rPr lang="en-US">
                            <a:latin typeface="Cambria Math" panose="02040503050406030204" pitchFamily="18" charset="0"/>
                          </a:rPr>
                          <m:t>y</m:t>
                        </m:r>
                        <m:r>
                          <a:rPr lang="en-US">
                            <a:latin typeface="Cambria Math" panose="02040503050406030204" pitchFamily="18" charset="0"/>
                          </a:rPr>
                          <m:t>−</m:t>
                        </m:r>
                        <m:r>
                          <a:rPr lang="en-US" b="0" i="1" smtClean="0">
                            <a:latin typeface="Cambria Math" panose="02040503050406030204" pitchFamily="18" charset="0"/>
                          </a:rPr>
                          <m:t>4)</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4</m:t>
                        </m:r>
                        <m:r>
                          <a:rPr lang="en-US" b="0" i="0" smtClean="0">
                            <a:latin typeface="Cambria Math" panose="02040503050406030204" pitchFamily="18" charset="0"/>
                          </a:rPr>
                          <m:t>(</m:t>
                        </m:r>
                        <m:r>
                          <m:rPr>
                            <m:sty m:val="p"/>
                          </m:rPr>
                          <a:rPr lang="en-US">
                            <a:latin typeface="Cambria Math" panose="02040503050406030204" pitchFamily="18" charset="0"/>
                          </a:rPr>
                          <m:t>y</m:t>
                        </m:r>
                        <m:r>
                          <a:rPr lang="en-US">
                            <a:latin typeface="Cambria Math" panose="02040503050406030204" pitchFamily="18" charset="0"/>
                          </a:rPr>
                          <m:t>−</m:t>
                        </m:r>
                        <m:r>
                          <a:rPr lang="en-US" b="0" i="1" smtClean="0">
                            <a:latin typeface="Cambria Math" panose="02040503050406030204" pitchFamily="18" charset="0"/>
                          </a:rPr>
                          <m:t>4)</m:t>
                        </m:r>
                      </m:num>
                      <m:den>
                        <m:sSup>
                          <m:sSupPr>
                            <m:ctrlPr>
                              <a:rPr lang="en-US" i="1">
                                <a:latin typeface="Cambria Math" panose="02040503050406030204" pitchFamily="18" charset="0"/>
                              </a:rPr>
                            </m:ctrlPr>
                          </m:sSupPr>
                          <m:e>
                            <m:r>
                              <a:rPr lang="en-US">
                                <a:latin typeface="Cambria Math" panose="02040503050406030204" pitchFamily="18" charset="0"/>
                              </a:rPr>
                              <m:t>12</m:t>
                            </m:r>
                            <m:r>
                              <m:rPr>
                                <m:sty m:val="p"/>
                              </m:rPr>
                              <a:rPr lang="en-US">
                                <a:latin typeface="Cambria Math" panose="02040503050406030204" pitchFamily="18" charset="0"/>
                              </a:rPr>
                              <m:t>x</m:t>
                            </m:r>
                          </m:e>
                          <m:sup>
                            <m:r>
                              <a:rPr lang="en-US">
                                <a:latin typeface="Cambria Math" panose="02040503050406030204" pitchFamily="18" charset="0"/>
                              </a:rPr>
                              <m:t>2</m:t>
                            </m:r>
                          </m:sup>
                        </m:sSup>
                      </m:den>
                    </m:f>
                  </m:oMath>
                </a14:m>
                <a:r>
                  <a:rPr lang="en-PH" dirty="0"/>
                  <a:t>		Factor the numerator </a:t>
                </a:r>
                <a14:m>
                  <m:oMath xmlns:m="http://schemas.openxmlformats.org/officeDocument/2006/math">
                    <m:r>
                      <a:rPr lang="en-US" sz="2400">
                        <a:latin typeface="Cambria Math" panose="02040503050406030204" pitchFamily="18" charset="0"/>
                      </a:rPr>
                      <m:t>4</m:t>
                    </m:r>
                    <m:r>
                      <m:rPr>
                        <m:sty m:val="p"/>
                      </m:rPr>
                      <a:rPr lang="en-US" sz="2400">
                        <a:latin typeface="Cambria Math" panose="02040503050406030204" pitchFamily="18" charset="0"/>
                      </a:rPr>
                      <m:t>y</m:t>
                    </m:r>
                    <m:r>
                      <a:rPr lang="en-US" sz="2400">
                        <a:latin typeface="Cambria Math" panose="02040503050406030204" pitchFamily="18" charset="0"/>
                      </a:rPr>
                      <m:t>−16</m:t>
                    </m:r>
                  </m:oMath>
                </a14:m>
                <a:r>
                  <a:rPr lang="en-PH" dirty="0"/>
                  <a:t> and 						denominator </a:t>
                </a:r>
                <a14:m>
                  <m:oMath xmlns:m="http://schemas.openxmlformats.org/officeDocument/2006/math">
                    <m:r>
                      <a:rPr lang="en-US" sz="2400" dirty="0" smtClean="0">
                        <a:latin typeface="Cambria Math" panose="02040503050406030204" pitchFamily="18" charset="0"/>
                      </a:rPr>
                      <m:t>3</m:t>
                    </m:r>
                    <m:r>
                      <m:rPr>
                        <m:sty m:val="p"/>
                      </m:rPr>
                      <a:rPr lang="en-US" sz="2400">
                        <a:latin typeface="Cambria Math" panose="02040503050406030204" pitchFamily="18" charset="0"/>
                      </a:rPr>
                      <m:t>y</m:t>
                    </m:r>
                    <m:r>
                      <a:rPr lang="en-US" sz="2400">
                        <a:latin typeface="Cambria Math" panose="02040503050406030204" pitchFamily="18" charset="0"/>
                      </a:rPr>
                      <m:t>−12.</m:t>
                    </m:r>
                  </m:oMath>
                </a14:m>
                <a:endParaRPr lang="en-PH" dirty="0"/>
              </a:p>
              <a:p>
                <a:pPr marL="0" indent="0" algn="just">
                  <a:lnSpc>
                    <a:spcPct val="100000"/>
                  </a:lnSpc>
                  <a:buNone/>
                </a:pPr>
                <a:r>
                  <a:rPr lang="en-US" dirty="0"/>
                  <a:t>	 </a:t>
                </a:r>
                <a14:m>
                  <m:oMath xmlns:m="http://schemas.openxmlformats.org/officeDocument/2006/math">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3</m:t>
                        </m:r>
                        <m:r>
                          <m:rPr>
                            <m:sty m:val="p"/>
                          </m:rPr>
                          <a:rPr lang="en-US">
                            <a:latin typeface="Cambria Math" panose="02040503050406030204" pitchFamily="18" charset="0"/>
                          </a:rPr>
                          <m:t>x</m:t>
                        </m:r>
                      </m:num>
                      <m:den>
                        <m:r>
                          <a:rPr lang="en-US">
                            <a:latin typeface="Cambria Math" panose="02040503050406030204" pitchFamily="18" charset="0"/>
                          </a:rPr>
                          <m:t>3</m:t>
                        </m:r>
                        <m:r>
                          <a:rPr lang="en-US">
                            <a:latin typeface="Cambria Math" panose="02040503050406030204" pitchFamily="18" charset="0"/>
                          </a:rPr>
                          <m:t>(</m:t>
                        </m:r>
                        <m:r>
                          <m:rPr>
                            <m:sty m:val="p"/>
                          </m:rPr>
                          <a:rPr lang="en-US">
                            <a:latin typeface="Cambria Math" panose="02040503050406030204" pitchFamily="18" charset="0"/>
                          </a:rPr>
                          <m:t>y</m:t>
                        </m:r>
                        <m:r>
                          <a:rPr lang="en-US">
                            <a:latin typeface="Cambria Math" panose="02040503050406030204" pitchFamily="18" charset="0"/>
                          </a:rPr>
                          <m:t>−</m:t>
                        </m:r>
                        <m:r>
                          <a:rPr lang="en-US" i="1">
                            <a:latin typeface="Cambria Math" panose="02040503050406030204" pitchFamily="18" charset="0"/>
                          </a:rPr>
                          <m:t>4)</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4</m:t>
                        </m:r>
                        <m:r>
                          <a:rPr lang="en-US">
                            <a:latin typeface="Cambria Math" panose="02040503050406030204" pitchFamily="18" charset="0"/>
                          </a:rPr>
                          <m:t>(</m:t>
                        </m:r>
                        <m:r>
                          <m:rPr>
                            <m:sty m:val="p"/>
                          </m:rPr>
                          <a:rPr lang="en-US">
                            <a:latin typeface="Cambria Math" panose="02040503050406030204" pitchFamily="18" charset="0"/>
                          </a:rPr>
                          <m:t>y</m:t>
                        </m:r>
                        <m:r>
                          <a:rPr lang="en-US">
                            <a:latin typeface="Cambria Math" panose="02040503050406030204" pitchFamily="18" charset="0"/>
                          </a:rPr>
                          <m:t>−</m:t>
                        </m:r>
                        <m:r>
                          <a:rPr lang="en-US" i="1">
                            <a:latin typeface="Cambria Math" panose="02040503050406030204" pitchFamily="18" charset="0"/>
                          </a:rPr>
                          <m:t>4)</m:t>
                        </m:r>
                      </m:num>
                      <m:den>
                        <m:sSup>
                          <m:sSupPr>
                            <m:ctrlPr>
                              <a:rPr lang="en-US" i="1">
                                <a:latin typeface="Cambria Math" panose="02040503050406030204" pitchFamily="18" charset="0"/>
                              </a:rPr>
                            </m:ctrlPr>
                          </m:sSupPr>
                          <m:e>
                            <m:r>
                              <a:rPr lang="en-US">
                                <a:latin typeface="Cambria Math" panose="02040503050406030204" pitchFamily="18" charset="0"/>
                              </a:rPr>
                              <m:t>12</m:t>
                            </m:r>
                            <m:r>
                              <m:rPr>
                                <m:sty m:val="p"/>
                              </m:rPr>
                              <a:rPr lang="en-US">
                                <a:latin typeface="Cambria Math" panose="02040503050406030204" pitchFamily="18" charset="0"/>
                              </a:rPr>
                              <m:t>x</m:t>
                            </m:r>
                          </m:e>
                          <m:sup>
                            <m:r>
                              <a:rPr lang="en-US">
                                <a:latin typeface="Cambria Math" panose="02040503050406030204" pitchFamily="18" charset="0"/>
                              </a:rPr>
                              <m:t>2</m:t>
                            </m:r>
                          </m:sup>
                        </m:sSup>
                      </m:den>
                    </m:f>
                  </m:oMath>
                </a14:m>
                <a:r>
                  <a:rPr lang="en-PH" dirty="0"/>
                  <a:t>		Apply cancellation on </a:t>
                </a:r>
                <a14:m>
                  <m:oMath xmlns:m="http://schemas.openxmlformats.org/officeDocument/2006/math">
                    <m:f>
                      <m:fPr>
                        <m:ctrlPr>
                          <a:rPr lang="en-US" i="1">
                            <a:latin typeface="Cambria Math" panose="02040503050406030204" pitchFamily="18" charset="0"/>
                          </a:rPr>
                        </m:ctrlPr>
                      </m:fPr>
                      <m:num>
                        <m:r>
                          <m:rPr>
                            <m:sty m:val="p"/>
                          </m:rPr>
                          <a:rPr lang="en-US" b="0" i="0" smtClean="0">
                            <a:latin typeface="Cambria Math" panose="02040503050406030204" pitchFamily="18" charset="0"/>
                          </a:rPr>
                          <m:t>y</m:t>
                        </m:r>
                        <m:r>
                          <a:rPr lang="en-US" b="0" i="0" smtClean="0">
                            <a:latin typeface="Cambria Math" panose="02040503050406030204" pitchFamily="18" charset="0"/>
                          </a:rPr>
                          <m:t>−4</m:t>
                        </m:r>
                      </m:num>
                      <m:den>
                        <m:r>
                          <m:rPr>
                            <m:sty m:val="p"/>
                          </m:rPr>
                          <a:rPr lang="en-US">
                            <a:latin typeface="Cambria Math" panose="02040503050406030204" pitchFamily="18" charset="0"/>
                          </a:rPr>
                          <m:t>y</m:t>
                        </m:r>
                        <m:r>
                          <a:rPr lang="en-US">
                            <a:latin typeface="Cambria Math" panose="02040503050406030204" pitchFamily="18" charset="0"/>
                          </a:rPr>
                          <m:t>−4</m:t>
                        </m:r>
                      </m:den>
                    </m:f>
                  </m:oMath>
                </a14:m>
                <a:r>
                  <a:rPr lang="en-PH" dirty="0"/>
                  <a:t> since it is = 1.</a:t>
                </a:r>
                <a:r>
                  <a:rPr lang="en-US" b="0" dirty="0"/>
                  <a:t>	 </a:t>
                </a:r>
                <a14:m>
                  <m:oMath xmlns:m="http://schemas.openxmlformats.org/officeDocument/2006/math">
                    <m:r>
                      <a:rPr lang="en-US">
                        <a:latin typeface="Cambria Math" panose="02040503050406030204" pitchFamily="18" charset="0"/>
                      </a:rPr>
                      <m:t>=</m:t>
                    </m:r>
                    <m:f>
                      <m:fPr>
                        <m:ctrlPr>
                          <a:rPr lang="en-US" i="1">
                            <a:latin typeface="Cambria Math" panose="02040503050406030204" pitchFamily="18" charset="0"/>
                          </a:rPr>
                        </m:ctrlPr>
                      </m:fPr>
                      <m:num>
                        <m:r>
                          <a:rPr lang="en-US" b="0" i="0" smtClean="0">
                            <a:latin typeface="Cambria Math" panose="02040503050406030204" pitchFamily="18" charset="0"/>
                          </a:rPr>
                          <m:t>1</m:t>
                        </m:r>
                      </m:num>
                      <m:den>
                        <m:r>
                          <a:rPr lang="en-US">
                            <a:latin typeface="Cambria Math" panose="02040503050406030204" pitchFamily="18" charset="0"/>
                          </a:rPr>
                          <m:t>3</m:t>
                        </m:r>
                        <m:r>
                          <m:rPr>
                            <m:sty m:val="p"/>
                          </m:rPr>
                          <a:rPr lang="en-US" b="0" i="0" smtClean="0">
                            <a:latin typeface="Cambria Math" panose="02040503050406030204" pitchFamily="18" charset="0"/>
                          </a:rPr>
                          <m:t>x</m:t>
                        </m:r>
                      </m:den>
                    </m:f>
                  </m:oMath>
                </a14:m>
                <a:r>
                  <a:rPr lang="en-US" dirty="0"/>
                  <a:t>				Multiply the remaining factors.</a:t>
                </a:r>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xfrm>
                <a:off x="838200" y="1557338"/>
                <a:ext cx="11006138" cy="4672012"/>
              </a:xfrm>
              <a:blipFill>
                <a:blip r:embed="rId3"/>
                <a:stretch>
                  <a:fillRect l="-1037" t="-2168" r="-1037"/>
                </a:stretch>
              </a:blipFill>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91201950-5DBF-744B-889A-98624E9A7AE7}"/>
              </a:ext>
            </a:extLst>
          </p:cNvPr>
          <p:cNvCxnSpPr/>
          <p:nvPr/>
        </p:nvCxnSpPr>
        <p:spPr>
          <a:xfrm flipV="1">
            <a:off x="3600451" y="4229100"/>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A13E1C9-49FD-D842-8116-59B1675741F8}"/>
              </a:ext>
            </a:extLst>
          </p:cNvPr>
          <p:cNvCxnSpPr/>
          <p:nvPr/>
        </p:nvCxnSpPr>
        <p:spPr>
          <a:xfrm flipV="1">
            <a:off x="2495551" y="4610100"/>
            <a:ext cx="557212" cy="1714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6312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id="{C4C70B65-B0E3-2140-B3BE-1B7993B46036}"/>
                  </a:ext>
                </a:extLst>
              </p:cNvPr>
              <p:cNvSpPr>
                <a:spLocks noGrp="1"/>
              </p:cNvSpPr>
              <p:nvPr>
                <p:ph idx="1"/>
              </p:nvPr>
            </p:nvSpPr>
            <p:spPr/>
            <p:txBody>
              <a:bodyPr/>
              <a:lstStyle/>
              <a:p>
                <a:r>
                  <a:rPr lang="en-PH" dirty="0"/>
                  <a:t>To divide fractions, you may use the rule </a:t>
                </a:r>
                <a14:m>
                  <m:oMath xmlns:m="http://schemas.openxmlformats.org/officeDocument/2006/math">
                    <m:f>
                      <m:fPr>
                        <m:ctrlPr>
                          <a:rPr lang="en-US" b="1" i="1" smtClean="0">
                            <a:latin typeface="Cambria Math" panose="02040503050406030204" pitchFamily="18" charset="0"/>
                          </a:rPr>
                        </m:ctrlPr>
                      </m:fPr>
                      <m:num>
                        <m:r>
                          <a:rPr lang="en-US" b="1" i="1" smtClean="0">
                            <a:latin typeface="Cambria Math" panose="02040503050406030204" pitchFamily="18" charset="0"/>
                          </a:rPr>
                          <m:t>𝒂</m:t>
                        </m:r>
                      </m:num>
                      <m:den>
                        <m:r>
                          <a:rPr lang="en-US" b="1" i="1" smtClean="0">
                            <a:latin typeface="Cambria Math" panose="02040503050406030204" pitchFamily="18" charset="0"/>
                          </a:rPr>
                          <m:t>𝒃</m:t>
                        </m:r>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𝒄</m:t>
                        </m:r>
                      </m:num>
                      <m:den>
                        <m:r>
                          <a:rPr lang="en-US" b="1" i="1" smtClean="0">
                            <a:latin typeface="Cambria Math" panose="02040503050406030204" pitchFamily="18" charset="0"/>
                          </a:rPr>
                          <m:t>𝒅</m:t>
                        </m:r>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𝒂</m:t>
                        </m:r>
                      </m:num>
                      <m:den>
                        <m:r>
                          <a:rPr lang="en-US" b="1" i="1" smtClean="0">
                            <a:latin typeface="Cambria Math" panose="02040503050406030204" pitchFamily="18" charset="0"/>
                          </a:rPr>
                          <m:t>𝒃</m:t>
                        </m:r>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𝒅</m:t>
                        </m:r>
                      </m:num>
                      <m:den>
                        <m:r>
                          <a:rPr lang="en-US" b="1" i="1" smtClean="0">
                            <a:latin typeface="Cambria Math" panose="02040503050406030204" pitchFamily="18" charset="0"/>
                          </a:rPr>
                          <m:t>𝒄</m:t>
                        </m:r>
                      </m:den>
                    </m:f>
                  </m:oMath>
                </a14:m>
                <a:r>
                  <a:rPr lang="en-US" b="1" dirty="0"/>
                  <a:t>,</a:t>
                </a:r>
                <a:r>
                  <a:rPr lang="en-US" dirty="0"/>
                  <a:t> </a:t>
                </a:r>
                <a:r>
                  <a:rPr lang="en-PH" b="1" dirty="0"/>
                  <a:t>where b, c, and d are nonzero numbers</a:t>
                </a:r>
                <a:r>
                  <a:rPr lang="en-PH" dirty="0"/>
                  <a:t>. The reciprocal of the divisor </a:t>
                </a:r>
                <a14:m>
                  <m:oMath xmlns:m="http://schemas.openxmlformats.org/officeDocument/2006/math">
                    <m:f>
                      <m:fPr>
                        <m:ctrlPr>
                          <a:rPr lang="en-US" i="1">
                            <a:latin typeface="Cambria Math" panose="02040503050406030204" pitchFamily="18" charset="0"/>
                          </a:rPr>
                        </m:ctrlPr>
                      </m:fPr>
                      <m:num>
                        <m:r>
                          <a:rPr lang="en-US" b="0" i="1">
                            <a:latin typeface="Cambria Math" panose="02040503050406030204" pitchFamily="18" charset="0"/>
                          </a:rPr>
                          <m:t>𝑐</m:t>
                        </m:r>
                      </m:num>
                      <m:den>
                        <m:r>
                          <a:rPr lang="en-US" b="0" i="1">
                            <a:latin typeface="Cambria Math" panose="02040503050406030204" pitchFamily="18" charset="0"/>
                          </a:rPr>
                          <m:t>𝑑</m:t>
                        </m:r>
                      </m:den>
                    </m:f>
                  </m:oMath>
                </a14:m>
                <a:r>
                  <a:rPr lang="en-PH" dirty="0"/>
                  <a:t> which is </a:t>
                </a:r>
                <a14:m>
                  <m:oMath xmlns:m="http://schemas.openxmlformats.org/officeDocument/2006/math">
                    <m:f>
                      <m:fPr>
                        <m:ctrlPr>
                          <a:rPr lang="en-US" i="1">
                            <a:latin typeface="Cambria Math" panose="02040503050406030204" pitchFamily="18" charset="0"/>
                          </a:rPr>
                        </m:ctrlPr>
                      </m:fPr>
                      <m:num>
                        <m:r>
                          <a:rPr lang="en-US" b="0" i="1">
                            <a:latin typeface="Cambria Math" panose="02040503050406030204" pitchFamily="18" charset="0"/>
                          </a:rPr>
                          <m:t>𝑑</m:t>
                        </m:r>
                      </m:num>
                      <m:den>
                        <m:r>
                          <a:rPr lang="en-US" b="0" i="1">
                            <a:latin typeface="Cambria Math" panose="02040503050406030204" pitchFamily="18" charset="0"/>
                          </a:rPr>
                          <m:t>𝑐</m:t>
                        </m:r>
                      </m:den>
                    </m:f>
                  </m:oMath>
                </a14:m>
                <a:r>
                  <a:rPr lang="en-PH" dirty="0"/>
                  <a:t> is multiplied to </a:t>
                </a:r>
                <a14:m>
                  <m:oMath xmlns:m="http://schemas.openxmlformats.org/officeDocument/2006/math">
                    <m:f>
                      <m:fPr>
                        <m:ctrlPr>
                          <a:rPr lang="en-US" i="1">
                            <a:latin typeface="Cambria Math" panose="02040503050406030204" pitchFamily="18" charset="0"/>
                          </a:rPr>
                        </m:ctrlPr>
                      </m:fPr>
                      <m:num>
                        <m:r>
                          <a:rPr lang="en-US" b="0" i="1">
                            <a:latin typeface="Cambria Math" panose="02040503050406030204" pitchFamily="18" charset="0"/>
                          </a:rPr>
                          <m:t>𝑎</m:t>
                        </m:r>
                      </m:num>
                      <m:den>
                        <m:r>
                          <a:rPr lang="en-US" b="0" i="1">
                            <a:latin typeface="Cambria Math" panose="02040503050406030204" pitchFamily="18" charset="0"/>
                          </a:rPr>
                          <m:t>𝑏</m:t>
                        </m:r>
                      </m:den>
                    </m:f>
                  </m:oMath>
                </a14:m>
                <a:r>
                  <a:rPr lang="en-PH" dirty="0"/>
                  <a:t>.</a:t>
                </a:r>
              </a:p>
              <a:p>
                <a:pPr marL="0" indent="0">
                  <a:buNone/>
                </a:pPr>
                <a:endParaRPr lang="en-PH" dirty="0"/>
              </a:p>
              <a:p>
                <a:pPr marL="0" indent="0">
                  <a:buNone/>
                </a:pPr>
                <a:r>
                  <a:rPr lang="en-PH" b="1" dirty="0"/>
                  <a:t>Example:		</a:t>
                </a:r>
                <a:r>
                  <a:rPr lang="en-US" dirty="0"/>
                  <a:t>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14</m:t>
                        </m:r>
                      </m:num>
                      <m:den>
                        <m:r>
                          <a:rPr lang="en-US" b="0" i="1" smtClean="0">
                            <a:latin typeface="Cambria Math" panose="02040503050406030204" pitchFamily="18" charset="0"/>
                          </a:rPr>
                          <m:t>9</m:t>
                        </m:r>
                      </m:den>
                    </m:f>
                    <m:r>
                      <a:rPr lang="en-US" b="0" i="1">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7</m:t>
                        </m:r>
                      </m:num>
                      <m:den>
                        <m:r>
                          <a:rPr lang="en-US" b="0" i="1" smtClean="0">
                            <a:latin typeface="Cambria Math" panose="02040503050406030204" pitchFamily="18" charset="0"/>
                          </a:rPr>
                          <m:t>3</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14</m:t>
                        </m:r>
                      </m:num>
                      <m:den>
                        <m:r>
                          <a:rPr lang="en-US" b="0" i="1" smtClean="0">
                            <a:latin typeface="Cambria Math" panose="02040503050406030204" pitchFamily="18" charset="0"/>
                          </a:rPr>
                          <m:t>9</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7</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42</m:t>
                        </m:r>
                      </m:num>
                      <m:den>
                        <m:r>
                          <a:rPr lang="en-US" b="0" i="1" smtClean="0">
                            <a:latin typeface="Cambria Math" panose="02040503050406030204" pitchFamily="18" charset="0"/>
                          </a:rPr>
                          <m:t>63</m:t>
                        </m:r>
                      </m:den>
                    </m:f>
                    <m:r>
                      <a:rPr lang="en-US" b="0" i="1" smtClean="0">
                        <a:latin typeface="Cambria Math" panose="02040503050406030204" pitchFamily="18" charset="0"/>
                      </a:rPr>
                      <m:t>𝑜𝑟</m:t>
                    </m:r>
                    <m:f>
                      <m:fPr>
                        <m:ctrlPr>
                          <a:rPr lang="en-US" i="1">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3</m:t>
                        </m:r>
                      </m:den>
                    </m:f>
                  </m:oMath>
                </a14:m>
                <a:endParaRPr lang="en-PH" dirty="0"/>
              </a:p>
            </p:txBody>
          </p:sp>
        </mc:Choice>
        <mc:Fallback>
          <p:sp>
            <p:nvSpPr>
              <p:cNvPr id="7" name="Content Placeholder 6">
                <a:extLst>
                  <a:ext uri="{FF2B5EF4-FFF2-40B4-BE49-F238E27FC236}">
                    <a16:creationId xmlns:a16="http://schemas.microsoft.com/office/drawing/2014/main" id="{C4C70B65-B0E3-2140-B3BE-1B7993B46036}"/>
                  </a:ext>
                </a:extLst>
              </p:cNvPr>
              <p:cNvSpPr>
                <a:spLocks noGrp="1" noRot="1" noChangeAspect="1" noMove="1" noResize="1" noEditPoints="1" noAdjustHandles="1" noChangeArrowheads="1" noChangeShapeType="1" noTextEdit="1"/>
              </p:cNvSpPr>
              <p:nvPr>
                <p:ph idx="1"/>
              </p:nvPr>
            </p:nvSpPr>
            <p:spPr>
              <a:blipFill>
                <a:blip r:embed="rId3"/>
                <a:stretch>
                  <a:fillRect l="-1086" t="-292"/>
                </a:stretch>
              </a:blipFill>
            </p:spPr>
            <p:txBody>
              <a:bodyPr/>
              <a:lstStyle/>
              <a:p>
                <a:r>
                  <a:rPr lang="en-US">
                    <a:noFill/>
                  </a:rPr>
                  <a:t> </a:t>
                </a:r>
              </a:p>
            </p:txBody>
          </p:sp>
        </mc:Fallback>
      </mc:AlternateContent>
    </p:spTree>
    <p:extLst>
      <p:ext uri="{BB962C8B-B14F-4D97-AF65-F5344CB8AC3E}">
        <p14:creationId xmlns:p14="http://schemas.microsoft.com/office/powerpoint/2010/main" val="2458182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Multiplication and Division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9CD60266-7B8F-424F-BEB4-0861A25BB07F}"/>
                  </a:ext>
                </a:extLst>
              </p:cNvPr>
              <p:cNvSpPr>
                <a:spLocks noGrp="1"/>
              </p:cNvSpPr>
              <p:nvPr>
                <p:ph idx="1"/>
              </p:nvPr>
            </p:nvSpPr>
            <p:spPr/>
            <p:txBody>
              <a:bodyPr>
                <a:normAutofit/>
              </a:bodyPr>
              <a:lstStyle/>
              <a:p>
                <a:pPr marL="0" indent="0" algn="just">
                  <a:buNone/>
                </a:pPr>
                <a:r>
                  <a:rPr lang="en-US" b="1" dirty="0"/>
                  <a:t>Division of Rational Expressions</a:t>
                </a:r>
              </a:p>
              <a:p>
                <a:pPr marL="0" indent="0" algn="just">
                  <a:buNone/>
                </a:pPr>
                <a:endParaRPr lang="en-US" dirty="0">
                  <a:latin typeface="Cambria Math" panose="02040503050406030204" pitchFamily="18" charset="0"/>
                </a:endParaRPr>
              </a:p>
              <a:p>
                <a:pPr marL="0" indent="0" algn="just">
                  <a:buNone/>
                </a:pPr>
                <a14:m>
                  <m:oMath xmlns:m="http://schemas.openxmlformats.org/officeDocument/2006/math">
                    <m:f>
                      <m:fPr>
                        <m:ctrlPr>
                          <a:rPr lang="en-US" b="1">
                            <a:latin typeface="Cambria Math" panose="02040503050406030204" pitchFamily="18" charset="0"/>
                          </a:rPr>
                        </m:ctrlPr>
                      </m:fPr>
                      <m:num>
                        <m:r>
                          <a:rPr lang="en-US" b="1" i="0" smtClean="0">
                            <a:latin typeface="Cambria Math" panose="02040503050406030204" pitchFamily="18" charset="0"/>
                          </a:rPr>
                          <m:t>𝐏</m:t>
                        </m:r>
                      </m:num>
                      <m:den>
                        <m:r>
                          <a:rPr lang="en-US" b="1" i="0" smtClean="0">
                            <a:latin typeface="Cambria Math" panose="02040503050406030204" pitchFamily="18" charset="0"/>
                          </a:rPr>
                          <m:t>𝐐</m:t>
                        </m:r>
                      </m:den>
                    </m:f>
                    <m:r>
                      <a:rPr lang="en-US" b="1" i="0" smtClean="0">
                        <a:latin typeface="Cambria Math" panose="02040503050406030204" pitchFamily="18" charset="0"/>
                      </a:rPr>
                      <m:t>÷</m:t>
                    </m:r>
                    <m:f>
                      <m:fPr>
                        <m:ctrlPr>
                          <a:rPr lang="en-US" b="1">
                            <a:latin typeface="Cambria Math" panose="02040503050406030204" pitchFamily="18" charset="0"/>
                          </a:rPr>
                        </m:ctrlPr>
                      </m:fPr>
                      <m:num>
                        <m:r>
                          <a:rPr lang="en-US" b="1" i="0" smtClean="0">
                            <a:latin typeface="Cambria Math" panose="02040503050406030204" pitchFamily="18" charset="0"/>
                          </a:rPr>
                          <m:t>𝐑</m:t>
                        </m:r>
                      </m:num>
                      <m:den>
                        <m:r>
                          <a:rPr lang="en-US" b="1" i="0" smtClean="0">
                            <a:latin typeface="Cambria Math" panose="02040503050406030204" pitchFamily="18" charset="0"/>
                          </a:rPr>
                          <m:t>𝐒</m:t>
                        </m:r>
                      </m:den>
                    </m:f>
                    <m:r>
                      <a:rPr lang="en-US" b="1" i="0" smtClean="0">
                        <a:latin typeface="Cambria Math" panose="02040503050406030204" pitchFamily="18" charset="0"/>
                      </a:rPr>
                      <m:t>=</m:t>
                    </m:r>
                    <m:f>
                      <m:fPr>
                        <m:ctrlPr>
                          <a:rPr lang="en-US" b="1" i="1">
                            <a:latin typeface="Cambria Math" panose="02040503050406030204" pitchFamily="18" charset="0"/>
                          </a:rPr>
                        </m:ctrlPr>
                      </m:fPr>
                      <m:num>
                        <m:r>
                          <a:rPr lang="en-US" b="1">
                            <a:latin typeface="Cambria Math" panose="02040503050406030204" pitchFamily="18" charset="0"/>
                          </a:rPr>
                          <m:t>𝐏</m:t>
                        </m:r>
                      </m:num>
                      <m:den>
                        <m:r>
                          <a:rPr lang="en-US" b="1">
                            <a:latin typeface="Cambria Math" panose="02040503050406030204" pitchFamily="18" charset="0"/>
                          </a:rPr>
                          <m:t>𝐐</m:t>
                        </m:r>
                      </m:den>
                    </m:f>
                    <m:r>
                      <a:rPr lang="en-US" b="1">
                        <a:latin typeface="Cambria Math" panose="02040503050406030204" pitchFamily="18" charset="0"/>
                      </a:rPr>
                      <m:t>·</m:t>
                    </m:r>
                    <m:f>
                      <m:fPr>
                        <m:ctrlPr>
                          <a:rPr lang="en-US" b="1">
                            <a:latin typeface="Cambria Math" panose="02040503050406030204" pitchFamily="18" charset="0"/>
                          </a:rPr>
                        </m:ctrlPr>
                      </m:fPr>
                      <m:num>
                        <m:r>
                          <a:rPr lang="en-US" b="1" i="0" smtClean="0">
                            <a:latin typeface="Cambria Math" panose="02040503050406030204" pitchFamily="18" charset="0"/>
                          </a:rPr>
                          <m:t>𝐒</m:t>
                        </m:r>
                      </m:num>
                      <m:den>
                        <m:r>
                          <a:rPr lang="en-US" b="1" i="0" smtClean="0">
                            <a:latin typeface="Cambria Math" panose="02040503050406030204" pitchFamily="18" charset="0"/>
                          </a:rPr>
                          <m:t>𝐑</m:t>
                        </m:r>
                      </m:den>
                    </m:f>
                  </m:oMath>
                </a14:m>
                <a:r>
                  <a:rPr lang="en-US" dirty="0"/>
                  <a:t>, where P, Q, R, and S, </a:t>
                </a:r>
                <a:r>
                  <a:rPr lang="en-PH" dirty="0"/>
                  <a:t>polynomials in one variable and Q ≠ 0, R ≠ 0, and S ≠ 0.</a:t>
                </a:r>
              </a:p>
              <a:p>
                <a:pPr marL="0" indent="0" algn="just">
                  <a:buNone/>
                </a:pPr>
                <a:endParaRPr lang="en-US" dirty="0"/>
              </a:p>
              <a:p>
                <a:pPr marL="0" indent="0">
                  <a:buNone/>
                </a:pPr>
                <a:r>
                  <a:rPr lang="en-US" b="1" dirty="0"/>
                  <a:t>NOTE: </a:t>
                </a:r>
                <a:r>
                  <a:rPr lang="en-PH" dirty="0"/>
                  <a:t>when Q or R is 0, the resulting denominator will also be zero and will make the rational expression undefined. For example, if </a:t>
                </a:r>
                <a14:m>
                  <m:oMath xmlns:m="http://schemas.openxmlformats.org/officeDocument/2006/math">
                    <m:f>
                      <m:fPr>
                        <m:ctrlPr>
                          <a:rPr lang="en-US" i="1">
                            <a:latin typeface="Cambria Math" panose="02040503050406030204" pitchFamily="18" charset="0"/>
                          </a:rPr>
                        </m:ctrlPr>
                      </m:fPr>
                      <m:num>
                        <m:r>
                          <m:rPr>
                            <m:sty m:val="p"/>
                          </m:rPr>
                          <a:rPr lang="en-US" b="0" i="1">
                            <a:latin typeface="Cambria Math" panose="02040503050406030204" pitchFamily="18" charset="0"/>
                          </a:rPr>
                          <m:t>S</m:t>
                        </m:r>
                      </m:num>
                      <m:den>
                        <m:r>
                          <m:rPr>
                            <m:sty m:val="p"/>
                          </m:rPr>
                          <a:rPr lang="en-US" b="0" i="1">
                            <a:latin typeface="Cambria Math" panose="02040503050406030204" pitchFamily="18" charset="0"/>
                          </a:rPr>
                          <m:t>R</m:t>
                        </m:r>
                      </m:den>
                    </m:f>
                    <m:r>
                      <a:rPr lang="en-US" b="0" i="1" smtClean="0">
                        <a:latin typeface="Cambria Math" panose="02040503050406030204" pitchFamily="18" charset="0"/>
                      </a:rPr>
                      <m:t>=</m:t>
                    </m:r>
                    <m:f>
                      <m:fPr>
                        <m:ctrlPr>
                          <a:rPr lang="en-US" b="0" smtClean="0">
                            <a:latin typeface="Cambria Math" panose="02040503050406030204" pitchFamily="18" charset="0"/>
                          </a:rPr>
                        </m:ctrlPr>
                      </m:fPr>
                      <m:num>
                        <m:r>
                          <a:rPr lang="en-US" b="0" i="0" smtClean="0">
                            <a:latin typeface="Cambria Math" panose="02040503050406030204" pitchFamily="18" charset="0"/>
                          </a:rPr>
                          <m:t>2</m:t>
                        </m:r>
                        <m:r>
                          <m:rPr>
                            <m:sty m:val="p"/>
                          </m:rPr>
                          <a:rPr lang="en-US" b="0" i="0" smtClean="0">
                            <a:latin typeface="Cambria Math" panose="02040503050406030204" pitchFamily="18" charset="0"/>
                          </a:rPr>
                          <m:t>x</m:t>
                        </m:r>
                        <m:r>
                          <a:rPr lang="en-US" b="0" i="0" smtClean="0">
                            <a:latin typeface="Cambria Math" panose="02040503050406030204" pitchFamily="18" charset="0"/>
                          </a:rPr>
                          <m:t>+1</m:t>
                        </m:r>
                      </m:num>
                      <m:den>
                        <m:r>
                          <a:rPr lang="en-US" b="0" i="0" smtClean="0">
                            <a:latin typeface="Cambria Math" panose="02040503050406030204" pitchFamily="18" charset="0"/>
                          </a:rPr>
                          <m:t>0</m:t>
                        </m:r>
                      </m:den>
                    </m:f>
                  </m:oMath>
                </a14:m>
                <a:r>
                  <a:rPr lang="en-PH" dirty="0"/>
                  <a:t>, it is undefined.</a:t>
                </a:r>
              </a:p>
              <a:p>
                <a:pPr marL="0" indent="0">
                  <a:buNone/>
                </a:pPr>
                <a:endParaRPr lang="en-PH" dirty="0"/>
              </a:p>
              <a:p>
                <a:pPr marL="0" indent="0" algn="just">
                  <a:buNone/>
                </a:pPr>
                <a:endParaRPr lang="en-US" b="1" dirty="0"/>
              </a:p>
            </p:txBody>
          </p:sp>
        </mc:Choice>
        <mc:Fallback>
          <p:sp>
            <p:nvSpPr>
              <p:cNvPr id="4" name="Content Placeholder 3">
                <a:extLst>
                  <a:ext uri="{FF2B5EF4-FFF2-40B4-BE49-F238E27FC236}">
                    <a16:creationId xmlns:a16="http://schemas.microsoft.com/office/drawing/2014/main" id="{9CD60266-7B8F-424F-BEB4-0861A25BB07F}"/>
                  </a:ext>
                </a:extLst>
              </p:cNvPr>
              <p:cNvSpPr>
                <a:spLocks noGrp="1" noRot="1" noChangeAspect="1" noMove="1" noResize="1" noEditPoints="1" noAdjustHandles="1" noChangeArrowheads="1" noChangeShapeType="1" noTextEdit="1"/>
              </p:cNvSpPr>
              <p:nvPr>
                <p:ph idx="1"/>
              </p:nvPr>
            </p:nvSpPr>
            <p:spPr>
              <a:blipFill>
                <a:blip r:embed="rId3"/>
                <a:stretch>
                  <a:fillRect l="-1086" t="-2632" r="-1809"/>
                </a:stretch>
              </a:blipFill>
            </p:spPr>
            <p:txBody>
              <a:bodyPr/>
              <a:lstStyle/>
              <a:p>
                <a:r>
                  <a:rPr lang="en-US">
                    <a:noFill/>
                  </a:rPr>
                  <a:t> </a:t>
                </a:r>
              </a:p>
            </p:txBody>
          </p:sp>
        </mc:Fallback>
      </mc:AlternateContent>
    </p:spTree>
    <p:extLst>
      <p:ext uri="{BB962C8B-B14F-4D97-AF65-F5344CB8AC3E}">
        <p14:creationId xmlns:p14="http://schemas.microsoft.com/office/powerpoint/2010/main" val="39945041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6888</TotalTime>
  <Words>560</Words>
  <Application>Microsoft Macintosh PowerPoint</Application>
  <PresentationFormat>Widescreen</PresentationFormat>
  <Paragraphs>122</Paragraphs>
  <Slides>19</Slides>
  <Notes>17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19</vt:i4>
      </vt:variant>
    </vt:vector>
  </HeadingPairs>
  <TitlesOfParts>
    <vt:vector size="28" baseType="lpstr">
      <vt:lpstr>Arial</vt:lpstr>
      <vt:lpstr>Calibri</vt:lpstr>
      <vt:lpstr>Calibri Light</vt:lpstr>
      <vt:lpstr>Cambria Math</vt:lpstr>
      <vt:lpstr>Lato</vt:lpstr>
      <vt:lpstr>Montserrat Medium</vt:lpstr>
      <vt:lpstr>Office Theme</vt:lpstr>
      <vt:lpstr>Custom Design</vt:lpstr>
      <vt:lpstr>1_Custom Design</vt:lpstr>
      <vt:lpstr>PowerPoint Presentation</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Multiplication and Division of Rational Algebraic Expressions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700</cp:revision>
  <cp:lastPrinted>2023-03-16T03:23:03Z</cp:lastPrinted>
  <dcterms:created xsi:type="dcterms:W3CDTF">2019-04-16T02:10:14Z</dcterms:created>
  <dcterms:modified xsi:type="dcterms:W3CDTF">2023-05-03T08:28:27Z</dcterms:modified>
</cp:coreProperties>
</file>