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21.png" ContentType="image/png"/>
  <Override PartName="/ppt/media/image11.png" ContentType="image/png"/>
  <Override PartName="/ppt/media/image7.png" ContentType="image/png"/>
  <Override PartName="/ppt/media/image22.png" ContentType="image/png"/>
  <Override PartName="/ppt/media/image8.png" ContentType="image/png"/>
  <Override PartName="/ppt/media/image23.png" ContentType="image/png"/>
  <Override PartName="/ppt/media/image9.png" ContentType="image/png"/>
  <Override PartName="/ppt/media/image24.png" ContentType="image/png"/>
  <Override PartName="/ppt/media/image12.png" ContentType="image/png"/>
  <Override PartName="/ppt/media/image13.png" ContentType="image/png"/>
  <Override PartName="/ppt/media/image14.png" ContentType="image/png"/>
  <Override PartName="/ppt/media/image17.png" ContentType="image/png"/>
  <Override PartName="/ppt/media/image5.png" ContentType="image/png"/>
  <Override PartName="/ppt/media/image20.png" ContentType="image/png"/>
  <Override PartName="/ppt/media/image26.png" ContentType="image/png"/>
  <Override PartName="/ppt/media/image10.png" ContentType="image/png"/>
  <Override PartName="/ppt/media/image29.png" ContentType="image/png"/>
  <Override PartName="/ppt/media/image25.png" ContentType="image/png"/>
  <Override PartName="/ppt/media/image27.png" ContentType="image/png"/>
  <Override PartName="/ppt/media/image18.png" ContentType="image/png"/>
  <Override PartName="/ppt/media/image15.png" ContentType="image/png"/>
  <Override PartName="/ppt/media/image30.png" ContentType="image/png"/>
  <Override PartName="/ppt/media/image28.png" ContentType="image/png"/>
  <Override PartName="/ppt/media/image19.png" ContentType="image/png"/>
  <Override PartName="/ppt/media/image16.png" ContentType="image/png"/>
  <Override PartName="/ppt/media/image31.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8800" cy="68446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5680" cy="2785680"/>
          </a:xfrm>
          <a:prstGeom prst="rect">
            <a:avLst/>
          </a:prstGeom>
          <a:ln w="0">
            <a:noFill/>
          </a:ln>
        </p:spPr>
      </p:pic>
      <p:sp>
        <p:nvSpPr>
          <p:cNvPr id="2" name="Rectangle 5"/>
          <p:cNvSpPr/>
          <p:nvPr/>
        </p:nvSpPr>
        <p:spPr>
          <a:xfrm>
            <a:off x="3487320" y="1475280"/>
            <a:ext cx="8691120" cy="38491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1120" cy="3708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8800" cy="621720"/>
          </a:xfrm>
          <a:prstGeom prst="rect">
            <a:avLst/>
          </a:prstGeom>
          <a:ln w="0">
            <a:noFill/>
          </a:ln>
        </p:spPr>
      </p:pic>
      <p:sp>
        <p:nvSpPr>
          <p:cNvPr id="43" name="Rectangle 7"/>
          <p:cNvSpPr/>
          <p:nvPr/>
        </p:nvSpPr>
        <p:spPr>
          <a:xfrm>
            <a:off x="10868760" y="0"/>
            <a:ext cx="957240" cy="9572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1320" cy="1021320"/>
          </a:xfrm>
          <a:prstGeom prst="rect">
            <a:avLst/>
          </a:prstGeom>
          <a:ln w="0">
            <a:noFill/>
          </a:ln>
        </p:spPr>
      </p:pic>
      <p:sp>
        <p:nvSpPr>
          <p:cNvPr id="45" name="TextBox 9"/>
          <p:cNvSpPr/>
          <p:nvPr/>
        </p:nvSpPr>
        <p:spPr>
          <a:xfrm>
            <a:off x="185400" y="6362280"/>
            <a:ext cx="4678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0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3120" cy="33714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30.png"/><Relationship Id="rId2" Type="http://schemas.openxmlformats.org/officeDocument/2006/relationships/image" Target="../media/image31.png"/><Relationship Id="rId3"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image" Target="../media/image9.png"/><Relationship Id="rId4"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image" Target="../media/image12.png"/><Relationship Id="rId4"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14.png"/><Relationship Id="rId3" Type="http://schemas.openxmlformats.org/officeDocument/2006/relationships/image" Target="../media/image15.png"/><Relationship Id="rId4"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image" Target="../media/image17.png"/><Relationship Id="rId3" Type="http://schemas.openxmlformats.org/officeDocument/2006/relationships/image" Target="../media/image18.png"/><Relationship Id="rId4"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image" Target="../media/image20.png"/><Relationship Id="rId3" Type="http://schemas.openxmlformats.org/officeDocument/2006/relationships/image" Target="../media/image21.png"/><Relationship Id="rId4"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image" Target="../media/image23.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26.png"/><Relationship Id="rId2" Type="http://schemas.openxmlformats.org/officeDocument/2006/relationships/image" Target="../media/image27.png"/><Relationship Id="rId3" Type="http://schemas.openxmlformats.org/officeDocument/2006/relationships/image" Target="../media/image28.png"/><Relationship Id="rId4" Type="http://schemas.openxmlformats.org/officeDocument/2006/relationships/image" Target="../media/image29.png"/><Relationship Id="rId5"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068000" y="2664000"/>
            <a:ext cx="773856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How Plant Parts Help People and Animals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
          <p:cNvSpPr/>
          <p:nvPr/>
        </p:nvSpPr>
        <p:spPr>
          <a:xfrm>
            <a:off x="10260000" y="5746320"/>
            <a:ext cx="176400" cy="342000"/>
          </a:xfrm>
          <a:prstGeom prst="rect">
            <a:avLst/>
          </a:prstGeom>
          <a:noFill/>
          <a:ln w="0">
            <a:noFill/>
          </a:ln>
        </p:spPr>
        <p:style>
          <a:lnRef idx="0"/>
          <a:fillRef idx="0"/>
          <a:effectRef idx="0"/>
          <a:fontRef idx="minor"/>
        </p:style>
      </p:sp>
      <p:sp>
        <p:nvSpPr>
          <p:cNvPr id="174" name=""/>
          <p:cNvSpPr/>
          <p:nvPr/>
        </p:nvSpPr>
        <p:spPr>
          <a:xfrm>
            <a:off x="1152000" y="1404000"/>
            <a:ext cx="6828480" cy="396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ea typeface="AppleSystemUIFont"/>
              </a:rPr>
              <a:t>Trees give us shade. They also serve as homes to some animals. </a:t>
            </a:r>
            <a:endParaRPr b="0" lang="en-PH" sz="1800" spc="-1" strike="noStrike">
              <a:latin typeface="Arial"/>
            </a:endParaRPr>
          </a:p>
        </p:txBody>
      </p:sp>
      <p:pic>
        <p:nvPicPr>
          <p:cNvPr id="175" name="" descr=""/>
          <p:cNvPicPr/>
          <p:nvPr/>
        </p:nvPicPr>
        <p:blipFill>
          <a:blip r:embed="rId1"/>
          <a:stretch/>
        </p:blipFill>
        <p:spPr>
          <a:xfrm>
            <a:off x="1260000" y="1852920"/>
            <a:ext cx="4668840" cy="3906720"/>
          </a:xfrm>
          <a:prstGeom prst="rect">
            <a:avLst/>
          </a:prstGeom>
          <a:ln w="29160">
            <a:solidFill>
              <a:srgbClr val="000000"/>
            </a:solidFill>
            <a:round/>
          </a:ln>
        </p:spPr>
      </p:pic>
      <p:pic>
        <p:nvPicPr>
          <p:cNvPr id="176" name="" descr=""/>
          <p:cNvPicPr/>
          <p:nvPr/>
        </p:nvPicPr>
        <p:blipFill>
          <a:blip r:embed="rId2"/>
          <a:stretch/>
        </p:blipFill>
        <p:spPr>
          <a:xfrm>
            <a:off x="6300000" y="1852920"/>
            <a:ext cx="4668840" cy="3906720"/>
          </a:xfrm>
          <a:prstGeom prst="rect">
            <a:avLst/>
          </a:prstGeom>
          <a:ln w="29160">
            <a:solidFill>
              <a:srgbClr val="000000"/>
            </a:solidFill>
            <a:round/>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0260000" y="5746320"/>
            <a:ext cx="176400" cy="342000"/>
          </a:xfrm>
          <a:prstGeom prst="rect">
            <a:avLst/>
          </a:prstGeom>
          <a:noFill/>
          <a:ln w="0">
            <a:noFill/>
          </a:ln>
        </p:spPr>
        <p:style>
          <a:lnRef idx="0"/>
          <a:fillRef idx="0"/>
          <a:effectRef idx="0"/>
          <a:fontRef idx="minor"/>
        </p:style>
      </p:sp>
      <p:sp>
        <p:nvSpPr>
          <p:cNvPr id="126" name=""/>
          <p:cNvSpPr/>
          <p:nvPr/>
        </p:nvSpPr>
        <p:spPr>
          <a:xfrm>
            <a:off x="0" y="1584000"/>
            <a:ext cx="4139640" cy="539640"/>
          </a:xfrm>
          <a:prstGeom prst="rect">
            <a:avLst/>
          </a:prstGeom>
          <a:gradFill rotWithShape="0">
            <a:gsLst>
              <a:gs pos="0">
                <a:srgbClr val="ffb66c">
                  <a:alpha val="0"/>
                </a:srgbClr>
              </a:gs>
              <a:gs pos="100000">
                <a:srgbClr val="ffb66c"/>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AppleSystemUIFont"/>
              </a:rPr>
              <a:t>Importance of Plants to People</a:t>
            </a:r>
            <a:endParaRPr b="0" lang="en-PH" sz="1800" spc="-1" strike="noStrike">
              <a:latin typeface="Arial"/>
            </a:endParaRPr>
          </a:p>
        </p:txBody>
      </p:sp>
      <p:sp>
        <p:nvSpPr>
          <p:cNvPr id="127" name=""/>
          <p:cNvSpPr/>
          <p:nvPr/>
        </p:nvSpPr>
        <p:spPr>
          <a:xfrm>
            <a:off x="1080000" y="2628000"/>
            <a:ext cx="5399640" cy="7182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The coconut</a:t>
            </a:r>
            <a:r>
              <a:rPr b="1" lang="en-PH" sz="1800" spc="-1" strike="noStrike">
                <a:latin typeface="Lato"/>
                <a:ea typeface="AppleSystemUIFont"/>
              </a:rPr>
              <a:t> trunk</a:t>
            </a:r>
            <a:r>
              <a:rPr b="0" lang="en-PH" sz="1800" spc="-1" strike="noStrike">
                <a:latin typeface="Lato"/>
                <a:ea typeface="AppleSystemUIFont"/>
              </a:rPr>
              <a:t> is used for building small houses, boats, and furniture.</a:t>
            </a:r>
            <a:endParaRPr b="0" lang="en-PH" sz="1800" spc="-1" strike="noStrike">
              <a:latin typeface="Arial"/>
            </a:endParaRPr>
          </a:p>
        </p:txBody>
      </p:sp>
      <p:pic>
        <p:nvPicPr>
          <p:cNvPr id="128" name="" descr=""/>
          <p:cNvPicPr/>
          <p:nvPr/>
        </p:nvPicPr>
        <p:blipFill>
          <a:blip r:embed="rId1"/>
          <a:stretch/>
        </p:blipFill>
        <p:spPr>
          <a:xfrm>
            <a:off x="7020000" y="1620000"/>
            <a:ext cx="4499640" cy="4139640"/>
          </a:xfrm>
          <a:prstGeom prst="rect">
            <a:avLst/>
          </a:prstGeom>
          <a:ln w="29160">
            <a:solidFill>
              <a:srgbClr val="000000"/>
            </a:solidFill>
            <a:round/>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10260000" y="5746320"/>
            <a:ext cx="176400" cy="342000"/>
          </a:xfrm>
          <a:prstGeom prst="rect">
            <a:avLst/>
          </a:prstGeom>
          <a:noFill/>
          <a:ln w="0">
            <a:noFill/>
          </a:ln>
        </p:spPr>
        <p:style>
          <a:lnRef idx="0"/>
          <a:fillRef idx="0"/>
          <a:effectRef idx="0"/>
          <a:fontRef idx="minor"/>
        </p:style>
      </p:sp>
      <p:sp>
        <p:nvSpPr>
          <p:cNvPr id="130" name=""/>
          <p:cNvSpPr/>
          <p:nvPr/>
        </p:nvSpPr>
        <p:spPr>
          <a:xfrm>
            <a:off x="655560" y="1656000"/>
            <a:ext cx="10880640" cy="53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ea typeface="AppleSystemUIFont"/>
              </a:rPr>
              <a:t>The coconut leaves can be used as temporary roofing materials. Their midribs can be made into brooms.</a:t>
            </a:r>
            <a:endParaRPr b="0" lang="en-PH" sz="1800" spc="-1" strike="noStrike">
              <a:latin typeface="Arial"/>
            </a:endParaRPr>
          </a:p>
        </p:txBody>
      </p:sp>
      <p:pic>
        <p:nvPicPr>
          <p:cNvPr id="131" name="" descr=""/>
          <p:cNvPicPr/>
          <p:nvPr/>
        </p:nvPicPr>
        <p:blipFill>
          <a:blip r:embed="rId1"/>
          <a:stretch/>
        </p:blipFill>
        <p:spPr>
          <a:xfrm>
            <a:off x="684000" y="2112480"/>
            <a:ext cx="3239640" cy="3647160"/>
          </a:xfrm>
          <a:prstGeom prst="rect">
            <a:avLst/>
          </a:prstGeom>
          <a:ln w="29160">
            <a:solidFill>
              <a:srgbClr val="000000"/>
            </a:solidFill>
            <a:round/>
          </a:ln>
        </p:spPr>
      </p:pic>
      <p:pic>
        <p:nvPicPr>
          <p:cNvPr id="132" name="" descr=""/>
          <p:cNvPicPr/>
          <p:nvPr/>
        </p:nvPicPr>
        <p:blipFill>
          <a:blip r:embed="rId2"/>
          <a:stretch/>
        </p:blipFill>
        <p:spPr>
          <a:xfrm rot="16159200">
            <a:off x="7796880" y="2189160"/>
            <a:ext cx="3571920" cy="3470400"/>
          </a:xfrm>
          <a:prstGeom prst="rect">
            <a:avLst/>
          </a:prstGeom>
          <a:ln w="29160">
            <a:solidFill>
              <a:srgbClr val="000000"/>
            </a:solidFill>
            <a:round/>
          </a:ln>
        </p:spPr>
      </p:pic>
      <p:pic>
        <p:nvPicPr>
          <p:cNvPr id="133" name="" descr=""/>
          <p:cNvPicPr/>
          <p:nvPr/>
        </p:nvPicPr>
        <p:blipFill>
          <a:blip r:embed="rId3"/>
          <a:stretch/>
        </p:blipFill>
        <p:spPr>
          <a:xfrm>
            <a:off x="4248000" y="2139480"/>
            <a:ext cx="3239640" cy="3620160"/>
          </a:xfrm>
          <a:prstGeom prst="rect">
            <a:avLst/>
          </a:prstGeom>
          <a:ln w="29160">
            <a:solidFill>
              <a:srgbClr val="000000"/>
            </a:solidFill>
            <a:round/>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10260000" y="5746320"/>
            <a:ext cx="176400" cy="342000"/>
          </a:xfrm>
          <a:prstGeom prst="rect">
            <a:avLst/>
          </a:prstGeom>
          <a:noFill/>
          <a:ln w="0">
            <a:noFill/>
          </a:ln>
        </p:spPr>
        <p:style>
          <a:lnRef idx="0"/>
          <a:fillRef idx="0"/>
          <a:effectRef idx="0"/>
          <a:fontRef idx="minor"/>
        </p:style>
      </p:sp>
      <p:sp>
        <p:nvSpPr>
          <p:cNvPr id="135" name=""/>
          <p:cNvSpPr/>
          <p:nvPr/>
        </p:nvSpPr>
        <p:spPr>
          <a:xfrm>
            <a:off x="828000" y="2179080"/>
            <a:ext cx="10373760" cy="450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latin typeface="Lato"/>
                <a:ea typeface="AppleSystemUIFont"/>
              </a:rPr>
              <a:t>Coconut water</a:t>
            </a:r>
            <a:r>
              <a:rPr b="0" lang="en-PH" sz="1800" spc="-1" strike="noStrike">
                <a:latin typeface="Lato"/>
                <a:ea typeface="AppleSystemUIFont"/>
              </a:rPr>
              <a:t> is a nutritious drink. It can also be used as therapeutic remedy for some illnesses.</a:t>
            </a:r>
            <a:endParaRPr b="0" lang="en-PH" sz="1800" spc="-1" strike="noStrike">
              <a:latin typeface="Arial"/>
            </a:endParaRPr>
          </a:p>
        </p:txBody>
      </p:sp>
      <p:sp>
        <p:nvSpPr>
          <p:cNvPr id="136" name=""/>
          <p:cNvSpPr/>
          <p:nvPr/>
        </p:nvSpPr>
        <p:spPr>
          <a:xfrm>
            <a:off x="360000" y="1512000"/>
            <a:ext cx="1115964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The young coconut fruit gives juice. The meat inside the coconut fruit can also be made into pie or jam. Then, the mature coconut fruit can be made into copra and oil.</a:t>
            </a:r>
            <a:endParaRPr b="0" lang="en-PH" sz="1800" spc="-1" strike="noStrike">
              <a:latin typeface="Arial"/>
            </a:endParaRPr>
          </a:p>
        </p:txBody>
      </p:sp>
      <p:pic>
        <p:nvPicPr>
          <p:cNvPr id="137" name="" descr=""/>
          <p:cNvPicPr/>
          <p:nvPr/>
        </p:nvPicPr>
        <p:blipFill>
          <a:blip r:embed="rId1"/>
          <a:stretch/>
        </p:blipFill>
        <p:spPr>
          <a:xfrm>
            <a:off x="663480" y="2700000"/>
            <a:ext cx="3656160" cy="3059640"/>
          </a:xfrm>
          <a:prstGeom prst="rect">
            <a:avLst/>
          </a:prstGeom>
          <a:ln w="29160">
            <a:solidFill>
              <a:srgbClr val="000000"/>
            </a:solidFill>
            <a:round/>
          </a:ln>
        </p:spPr>
      </p:pic>
      <p:pic>
        <p:nvPicPr>
          <p:cNvPr id="138" name="" descr=""/>
          <p:cNvPicPr/>
          <p:nvPr/>
        </p:nvPicPr>
        <p:blipFill>
          <a:blip r:embed="rId2"/>
          <a:stretch/>
        </p:blipFill>
        <p:spPr>
          <a:xfrm>
            <a:off x="4500000" y="2700000"/>
            <a:ext cx="3656160" cy="3059640"/>
          </a:xfrm>
          <a:prstGeom prst="rect">
            <a:avLst/>
          </a:prstGeom>
          <a:ln w="29160">
            <a:solidFill>
              <a:srgbClr val="000000"/>
            </a:solidFill>
            <a:round/>
          </a:ln>
        </p:spPr>
      </p:pic>
      <p:pic>
        <p:nvPicPr>
          <p:cNvPr id="139" name="" descr=""/>
          <p:cNvPicPr/>
          <p:nvPr/>
        </p:nvPicPr>
        <p:blipFill>
          <a:blip r:embed="rId3"/>
          <a:stretch/>
        </p:blipFill>
        <p:spPr>
          <a:xfrm>
            <a:off x="8492400" y="2700000"/>
            <a:ext cx="2955240" cy="3068640"/>
          </a:xfrm>
          <a:prstGeom prst="rect">
            <a:avLst/>
          </a:prstGeom>
          <a:ln w="29160">
            <a:solidFill>
              <a:srgbClr val="000000"/>
            </a:solidFill>
            <a:round/>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0" y="684000"/>
            <a:ext cx="2159640" cy="539640"/>
          </a:xfrm>
          <a:prstGeom prst="rect">
            <a:avLst/>
          </a:prstGeom>
          <a:gradFill rotWithShape="0">
            <a:gsLst>
              <a:gs pos="0">
                <a:srgbClr val="ffb66c">
                  <a:alpha val="0"/>
                </a:srgbClr>
              </a:gs>
              <a:gs pos="100000">
                <a:srgbClr val="ffb66c"/>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AppleSystemUIFont"/>
              </a:rPr>
              <a:t>Uses of Plants</a:t>
            </a:r>
            <a:endParaRPr b="0" lang="en-PH" sz="1800" spc="-1" strike="noStrike">
              <a:latin typeface="Arial"/>
            </a:endParaRPr>
          </a:p>
        </p:txBody>
      </p:sp>
      <p:sp>
        <p:nvSpPr>
          <p:cNvPr id="141" name=""/>
          <p:cNvSpPr/>
          <p:nvPr/>
        </p:nvSpPr>
        <p:spPr>
          <a:xfrm>
            <a:off x="337680" y="1402560"/>
            <a:ext cx="11516400" cy="1009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Plants give people and animals food to eat. We eat root crops like carrots and sweet potatoes; the stems of kangkong and onion; the leaves of pechay and malunggay; fruits such as mango and atis; and the flesh and seeds of watermelons and squash. Animals need grass and other plant parts as food, too.</a:t>
            </a:r>
            <a:endParaRPr b="0" lang="en-PH" sz="1800" spc="-1" strike="noStrike">
              <a:latin typeface="Arial"/>
            </a:endParaRPr>
          </a:p>
        </p:txBody>
      </p:sp>
      <p:sp>
        <p:nvSpPr>
          <p:cNvPr id="142" name=""/>
          <p:cNvSpPr/>
          <p:nvPr/>
        </p:nvSpPr>
        <p:spPr>
          <a:xfrm>
            <a:off x="335880" y="2412000"/>
            <a:ext cx="1151964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Plants, especially trees, give us wood for building materials. Examples of these trees are acacia, narra, and mahogany.</a:t>
            </a:r>
            <a:endParaRPr b="0" lang="en-PH" sz="1800" spc="-1" strike="noStrike">
              <a:latin typeface="Arial"/>
            </a:endParaRPr>
          </a:p>
        </p:txBody>
      </p:sp>
      <p:pic>
        <p:nvPicPr>
          <p:cNvPr id="143" name="" descr=""/>
          <p:cNvPicPr/>
          <p:nvPr/>
        </p:nvPicPr>
        <p:blipFill>
          <a:blip r:embed="rId1"/>
          <a:stretch/>
        </p:blipFill>
        <p:spPr>
          <a:xfrm>
            <a:off x="900000" y="3240000"/>
            <a:ext cx="3239640" cy="2699640"/>
          </a:xfrm>
          <a:prstGeom prst="rect">
            <a:avLst/>
          </a:prstGeom>
          <a:ln w="29160">
            <a:solidFill>
              <a:srgbClr val="000000"/>
            </a:solidFill>
            <a:round/>
          </a:ln>
        </p:spPr>
      </p:pic>
      <p:pic>
        <p:nvPicPr>
          <p:cNvPr id="144" name="" descr=""/>
          <p:cNvPicPr/>
          <p:nvPr/>
        </p:nvPicPr>
        <p:blipFill>
          <a:blip r:embed="rId2"/>
          <a:stretch/>
        </p:blipFill>
        <p:spPr>
          <a:xfrm>
            <a:off x="4500000" y="3240000"/>
            <a:ext cx="3239640" cy="2699640"/>
          </a:xfrm>
          <a:prstGeom prst="rect">
            <a:avLst/>
          </a:prstGeom>
          <a:ln w="0">
            <a:noFill/>
          </a:ln>
        </p:spPr>
      </p:pic>
      <p:pic>
        <p:nvPicPr>
          <p:cNvPr id="145" name="" descr=""/>
          <p:cNvPicPr/>
          <p:nvPr/>
        </p:nvPicPr>
        <p:blipFill>
          <a:blip r:embed="rId3"/>
          <a:stretch/>
        </p:blipFill>
        <p:spPr>
          <a:xfrm>
            <a:off x="8100000" y="3240000"/>
            <a:ext cx="3239640" cy="2667600"/>
          </a:xfrm>
          <a:prstGeom prst="rect">
            <a:avLst/>
          </a:prstGeom>
          <a:ln w="29160">
            <a:solidFill>
              <a:srgbClr val="000000"/>
            </a:solidFill>
            <a:round/>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10260000" y="5746320"/>
            <a:ext cx="176400" cy="342000"/>
          </a:xfrm>
          <a:prstGeom prst="rect">
            <a:avLst/>
          </a:prstGeom>
          <a:noFill/>
          <a:ln w="0">
            <a:noFill/>
          </a:ln>
        </p:spPr>
        <p:style>
          <a:lnRef idx="0"/>
          <a:fillRef idx="0"/>
          <a:effectRef idx="0"/>
          <a:fontRef idx="minor"/>
        </p:style>
      </p:sp>
      <p:pic>
        <p:nvPicPr>
          <p:cNvPr id="147" name="" descr=""/>
          <p:cNvPicPr/>
          <p:nvPr/>
        </p:nvPicPr>
        <p:blipFill>
          <a:blip r:embed="rId1"/>
          <a:stretch/>
        </p:blipFill>
        <p:spPr>
          <a:xfrm>
            <a:off x="727200" y="1404000"/>
            <a:ext cx="3448440" cy="3815640"/>
          </a:xfrm>
          <a:prstGeom prst="rect">
            <a:avLst/>
          </a:prstGeom>
          <a:ln w="29160">
            <a:solidFill>
              <a:srgbClr val="000000"/>
            </a:solidFill>
            <a:round/>
          </a:ln>
        </p:spPr>
      </p:pic>
      <p:pic>
        <p:nvPicPr>
          <p:cNvPr id="148" name="" descr=""/>
          <p:cNvPicPr/>
          <p:nvPr/>
        </p:nvPicPr>
        <p:blipFill>
          <a:blip r:embed="rId2"/>
          <a:stretch/>
        </p:blipFill>
        <p:spPr>
          <a:xfrm>
            <a:off x="4363200" y="1411200"/>
            <a:ext cx="3448440" cy="3808440"/>
          </a:xfrm>
          <a:prstGeom prst="rect">
            <a:avLst/>
          </a:prstGeom>
          <a:ln w="29160">
            <a:solidFill>
              <a:srgbClr val="000000"/>
            </a:solidFill>
            <a:round/>
          </a:ln>
        </p:spPr>
      </p:pic>
      <p:pic>
        <p:nvPicPr>
          <p:cNvPr id="149" name="" descr=""/>
          <p:cNvPicPr/>
          <p:nvPr/>
        </p:nvPicPr>
        <p:blipFill>
          <a:blip r:embed="rId3"/>
          <a:stretch/>
        </p:blipFill>
        <p:spPr>
          <a:xfrm>
            <a:off x="8028000" y="1411200"/>
            <a:ext cx="3448440" cy="3808440"/>
          </a:xfrm>
          <a:prstGeom prst="rect">
            <a:avLst/>
          </a:prstGeom>
          <a:ln w="29160">
            <a:solidFill>
              <a:srgbClr val="000000"/>
            </a:solidFill>
            <a:round/>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
          <p:cNvSpPr/>
          <p:nvPr/>
        </p:nvSpPr>
        <p:spPr>
          <a:xfrm>
            <a:off x="10260000" y="5746320"/>
            <a:ext cx="176400" cy="342000"/>
          </a:xfrm>
          <a:prstGeom prst="rect">
            <a:avLst/>
          </a:prstGeom>
          <a:noFill/>
          <a:ln w="0">
            <a:noFill/>
          </a:ln>
        </p:spPr>
        <p:style>
          <a:lnRef idx="0"/>
          <a:fillRef idx="0"/>
          <a:effectRef idx="0"/>
          <a:fontRef idx="minor"/>
        </p:style>
      </p:sp>
      <p:sp>
        <p:nvSpPr>
          <p:cNvPr id="151" name=""/>
          <p:cNvSpPr/>
          <p:nvPr/>
        </p:nvSpPr>
        <p:spPr>
          <a:xfrm>
            <a:off x="245880" y="1404000"/>
            <a:ext cx="1169964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Some plants give us materials for our clothes. Cotton comes from the ripe fruits of the cotton plant. </a:t>
            </a:r>
            <a:r>
              <a:rPr b="0" i="1" lang="en-PH" sz="1800" spc="-1" strike="noStrike">
                <a:latin typeface="Lato"/>
                <a:ea typeface="AppleSystemUIFont"/>
              </a:rPr>
              <a:t>Piña</a:t>
            </a:r>
            <a:r>
              <a:rPr b="0" lang="en-PH" sz="1800" spc="-1" strike="noStrike">
                <a:latin typeface="Lato"/>
                <a:ea typeface="AppleSystemUIFont"/>
              </a:rPr>
              <a:t> cloth comes from pineapple fiber. This cloth is expensive. This is also exported to other countries.</a:t>
            </a:r>
            <a:endParaRPr b="0" lang="en-PH" sz="1800" spc="-1" strike="noStrike">
              <a:latin typeface="Arial"/>
            </a:endParaRPr>
          </a:p>
        </p:txBody>
      </p:sp>
      <p:pic>
        <p:nvPicPr>
          <p:cNvPr id="152" name="" descr=""/>
          <p:cNvPicPr/>
          <p:nvPr/>
        </p:nvPicPr>
        <p:blipFill>
          <a:blip r:embed="rId1"/>
          <a:stretch/>
        </p:blipFill>
        <p:spPr>
          <a:xfrm>
            <a:off x="642960" y="2124000"/>
            <a:ext cx="2956680" cy="3779640"/>
          </a:xfrm>
          <a:prstGeom prst="rect">
            <a:avLst/>
          </a:prstGeom>
          <a:ln w="29160">
            <a:solidFill>
              <a:srgbClr val="000000"/>
            </a:solidFill>
            <a:round/>
          </a:ln>
        </p:spPr>
      </p:pic>
      <p:pic>
        <p:nvPicPr>
          <p:cNvPr id="153" name="" descr=""/>
          <p:cNvPicPr/>
          <p:nvPr/>
        </p:nvPicPr>
        <p:blipFill>
          <a:blip r:embed="rId2"/>
          <a:stretch/>
        </p:blipFill>
        <p:spPr>
          <a:xfrm>
            <a:off x="4602960" y="2160000"/>
            <a:ext cx="2956680" cy="3779640"/>
          </a:xfrm>
          <a:prstGeom prst="rect">
            <a:avLst/>
          </a:prstGeom>
          <a:ln w="29160">
            <a:solidFill>
              <a:srgbClr val="000000"/>
            </a:solidFill>
            <a:round/>
          </a:ln>
        </p:spPr>
      </p:pic>
      <p:pic>
        <p:nvPicPr>
          <p:cNvPr id="154" name="" descr=""/>
          <p:cNvPicPr/>
          <p:nvPr/>
        </p:nvPicPr>
        <p:blipFill>
          <a:blip r:embed="rId3"/>
          <a:stretch/>
        </p:blipFill>
        <p:spPr>
          <a:xfrm>
            <a:off x="8562960" y="2160000"/>
            <a:ext cx="2956680" cy="3779640"/>
          </a:xfrm>
          <a:prstGeom prst="rect">
            <a:avLst/>
          </a:prstGeom>
          <a:ln w="29160">
            <a:solidFill>
              <a:srgbClr val="000000"/>
            </a:solidFill>
            <a:round/>
          </a:ln>
        </p:spPr>
      </p:pic>
      <p:sp>
        <p:nvSpPr>
          <p:cNvPr id="155" name=""/>
          <p:cNvSpPr/>
          <p:nvPr/>
        </p:nvSpPr>
        <p:spPr>
          <a:xfrm>
            <a:off x="3744000" y="3960000"/>
            <a:ext cx="719640" cy="359640"/>
          </a:xfrm>
          <a:custGeom>
            <a:avLst/>
            <a:gdLst/>
            <a:ahLst/>
            <a:rect l="l" t="t" r="r" b="b"/>
            <a:pathLst>
              <a:path w="2002" h="1002">
                <a:moveTo>
                  <a:pt x="0" y="250"/>
                </a:moveTo>
                <a:lnTo>
                  <a:pt x="1500" y="250"/>
                </a:lnTo>
                <a:lnTo>
                  <a:pt x="1500" y="0"/>
                </a:lnTo>
                <a:lnTo>
                  <a:pt x="2001" y="500"/>
                </a:lnTo>
                <a:lnTo>
                  <a:pt x="1500" y="1001"/>
                </a:lnTo>
                <a:lnTo>
                  <a:pt x="1500" y="750"/>
                </a:lnTo>
                <a:lnTo>
                  <a:pt x="0" y="750"/>
                </a:lnTo>
                <a:lnTo>
                  <a:pt x="0" y="250"/>
                </a:lnTo>
              </a:path>
            </a:pathLst>
          </a:custGeom>
          <a:solidFill>
            <a:srgbClr val="bf819e"/>
          </a:solidFill>
          <a:ln w="29160">
            <a:solidFill>
              <a:srgbClr val="000000"/>
            </a:solidFill>
            <a:round/>
          </a:ln>
        </p:spPr>
        <p:style>
          <a:lnRef idx="0"/>
          <a:fillRef idx="0"/>
          <a:effectRef idx="0"/>
          <a:fontRef idx="minor"/>
        </p:style>
      </p:sp>
      <p:sp>
        <p:nvSpPr>
          <p:cNvPr id="156" name=""/>
          <p:cNvSpPr/>
          <p:nvPr/>
        </p:nvSpPr>
        <p:spPr>
          <a:xfrm>
            <a:off x="7704360" y="3960360"/>
            <a:ext cx="719640" cy="359640"/>
          </a:xfrm>
          <a:custGeom>
            <a:avLst/>
            <a:gdLst/>
            <a:ahLst/>
            <a:rect l="l" t="t" r="r" b="b"/>
            <a:pathLst>
              <a:path w="2002" h="1002">
                <a:moveTo>
                  <a:pt x="0" y="250"/>
                </a:moveTo>
                <a:lnTo>
                  <a:pt x="1500" y="250"/>
                </a:lnTo>
                <a:lnTo>
                  <a:pt x="1500" y="0"/>
                </a:lnTo>
                <a:lnTo>
                  <a:pt x="2001" y="500"/>
                </a:lnTo>
                <a:lnTo>
                  <a:pt x="1500" y="1001"/>
                </a:lnTo>
                <a:lnTo>
                  <a:pt x="1500" y="750"/>
                </a:lnTo>
                <a:lnTo>
                  <a:pt x="0" y="750"/>
                </a:lnTo>
                <a:lnTo>
                  <a:pt x="0" y="250"/>
                </a:lnTo>
              </a:path>
            </a:pathLst>
          </a:custGeom>
          <a:solidFill>
            <a:srgbClr val="bf819e"/>
          </a:solidFill>
          <a:ln w="29160">
            <a:solidFill>
              <a:srgbClr val="000000"/>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
          <p:cNvSpPr/>
          <p:nvPr/>
        </p:nvSpPr>
        <p:spPr>
          <a:xfrm>
            <a:off x="10260000" y="5746320"/>
            <a:ext cx="176400" cy="342000"/>
          </a:xfrm>
          <a:prstGeom prst="rect">
            <a:avLst/>
          </a:prstGeom>
          <a:noFill/>
          <a:ln w="0">
            <a:noFill/>
          </a:ln>
        </p:spPr>
        <p:style>
          <a:lnRef idx="0"/>
          <a:fillRef idx="0"/>
          <a:effectRef idx="0"/>
          <a:fontRef idx="minor"/>
        </p:style>
      </p:sp>
      <p:sp>
        <p:nvSpPr>
          <p:cNvPr id="158" name=""/>
          <p:cNvSpPr/>
          <p:nvPr/>
        </p:nvSpPr>
        <p:spPr>
          <a:xfrm>
            <a:off x="749880" y="1672920"/>
            <a:ext cx="1069164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Other plants give us rubber and paper. Tires are made of rubber. Rubber comes from the latex of the rubber tree.</a:t>
            </a:r>
            <a:endParaRPr b="0" lang="en-PH" sz="1800" spc="-1" strike="noStrike">
              <a:latin typeface="Arial"/>
            </a:endParaRPr>
          </a:p>
        </p:txBody>
      </p:sp>
      <p:sp>
        <p:nvSpPr>
          <p:cNvPr id="159" name=""/>
          <p:cNvSpPr/>
          <p:nvPr/>
        </p:nvSpPr>
        <p:spPr>
          <a:xfrm>
            <a:off x="756000" y="2320920"/>
            <a:ext cx="7919640" cy="522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ea typeface="AppleSystemUIFont"/>
              </a:rPr>
              <a:t>Another plant product is paper. Most paper is made from the pulp of trees.</a:t>
            </a:r>
            <a:endParaRPr b="0" lang="en-PH" sz="1800" spc="-1" strike="noStrike">
              <a:latin typeface="Arial"/>
            </a:endParaRPr>
          </a:p>
        </p:txBody>
      </p:sp>
      <p:pic>
        <p:nvPicPr>
          <p:cNvPr id="160" name="" descr=""/>
          <p:cNvPicPr/>
          <p:nvPr/>
        </p:nvPicPr>
        <p:blipFill>
          <a:blip r:embed="rId1"/>
          <a:stretch/>
        </p:blipFill>
        <p:spPr>
          <a:xfrm>
            <a:off x="828000" y="2832840"/>
            <a:ext cx="1979640" cy="2566800"/>
          </a:xfrm>
          <a:prstGeom prst="rect">
            <a:avLst/>
          </a:prstGeom>
          <a:ln w="29160">
            <a:solidFill>
              <a:srgbClr val="000000"/>
            </a:solidFill>
            <a:round/>
          </a:ln>
        </p:spPr>
      </p:pic>
      <p:pic>
        <p:nvPicPr>
          <p:cNvPr id="161" name="" descr=""/>
          <p:cNvPicPr/>
          <p:nvPr/>
        </p:nvPicPr>
        <p:blipFill>
          <a:blip r:embed="rId2"/>
          <a:stretch/>
        </p:blipFill>
        <p:spPr>
          <a:xfrm>
            <a:off x="3708000" y="2832840"/>
            <a:ext cx="1979640" cy="2566800"/>
          </a:xfrm>
          <a:prstGeom prst="rect">
            <a:avLst/>
          </a:prstGeom>
          <a:ln w="29160">
            <a:solidFill>
              <a:srgbClr val="000000"/>
            </a:solidFill>
            <a:round/>
          </a:ln>
        </p:spPr>
      </p:pic>
      <p:pic>
        <p:nvPicPr>
          <p:cNvPr id="162" name="" descr=""/>
          <p:cNvPicPr/>
          <p:nvPr/>
        </p:nvPicPr>
        <p:blipFill>
          <a:blip r:embed="rId3"/>
          <a:stretch/>
        </p:blipFill>
        <p:spPr>
          <a:xfrm>
            <a:off x="6660000" y="2832840"/>
            <a:ext cx="1979640" cy="2566800"/>
          </a:xfrm>
          <a:prstGeom prst="rect">
            <a:avLst/>
          </a:prstGeom>
          <a:ln w="29160">
            <a:solidFill>
              <a:srgbClr val="000000"/>
            </a:solidFill>
            <a:round/>
          </a:ln>
        </p:spPr>
      </p:pic>
      <p:pic>
        <p:nvPicPr>
          <p:cNvPr id="163" name="" descr=""/>
          <p:cNvPicPr/>
          <p:nvPr/>
        </p:nvPicPr>
        <p:blipFill>
          <a:blip r:embed="rId4"/>
          <a:stretch/>
        </p:blipFill>
        <p:spPr>
          <a:xfrm>
            <a:off x="9504000" y="2832840"/>
            <a:ext cx="1979640" cy="2566800"/>
          </a:xfrm>
          <a:prstGeom prst="rect">
            <a:avLst/>
          </a:prstGeom>
          <a:ln w="29160">
            <a:solidFill>
              <a:srgbClr val="000000"/>
            </a:solidFill>
            <a:round/>
          </a:ln>
        </p:spPr>
      </p:pic>
      <p:sp>
        <p:nvSpPr>
          <p:cNvPr id="164" name=""/>
          <p:cNvSpPr/>
          <p:nvPr/>
        </p:nvSpPr>
        <p:spPr>
          <a:xfrm>
            <a:off x="2916000" y="3924000"/>
            <a:ext cx="719640" cy="359640"/>
          </a:xfrm>
          <a:custGeom>
            <a:avLst/>
            <a:gdLst/>
            <a:ahLst/>
            <a:rect l="l" t="t" r="r" b="b"/>
            <a:pathLst>
              <a:path w="2002" h="1002">
                <a:moveTo>
                  <a:pt x="0" y="250"/>
                </a:moveTo>
                <a:lnTo>
                  <a:pt x="1500" y="250"/>
                </a:lnTo>
                <a:lnTo>
                  <a:pt x="1500" y="0"/>
                </a:lnTo>
                <a:lnTo>
                  <a:pt x="2001" y="500"/>
                </a:lnTo>
                <a:lnTo>
                  <a:pt x="1500" y="1001"/>
                </a:lnTo>
                <a:lnTo>
                  <a:pt x="1500" y="750"/>
                </a:lnTo>
                <a:lnTo>
                  <a:pt x="0" y="750"/>
                </a:lnTo>
                <a:lnTo>
                  <a:pt x="0" y="250"/>
                </a:lnTo>
              </a:path>
            </a:pathLst>
          </a:custGeom>
          <a:solidFill>
            <a:srgbClr val="bf819e"/>
          </a:solidFill>
          <a:ln w="29160">
            <a:solidFill>
              <a:srgbClr val="000000"/>
            </a:solidFill>
            <a:round/>
          </a:ln>
        </p:spPr>
        <p:style>
          <a:lnRef idx="0"/>
          <a:fillRef idx="0"/>
          <a:effectRef idx="0"/>
          <a:fontRef idx="minor"/>
        </p:style>
      </p:sp>
      <p:sp>
        <p:nvSpPr>
          <p:cNvPr id="165" name=""/>
          <p:cNvSpPr/>
          <p:nvPr/>
        </p:nvSpPr>
        <p:spPr>
          <a:xfrm>
            <a:off x="5796360" y="3924360"/>
            <a:ext cx="719640" cy="359640"/>
          </a:xfrm>
          <a:custGeom>
            <a:avLst/>
            <a:gdLst/>
            <a:ahLst/>
            <a:rect l="l" t="t" r="r" b="b"/>
            <a:pathLst>
              <a:path w="2002" h="1002">
                <a:moveTo>
                  <a:pt x="0" y="250"/>
                </a:moveTo>
                <a:lnTo>
                  <a:pt x="1500" y="250"/>
                </a:lnTo>
                <a:lnTo>
                  <a:pt x="1500" y="0"/>
                </a:lnTo>
                <a:lnTo>
                  <a:pt x="2001" y="500"/>
                </a:lnTo>
                <a:lnTo>
                  <a:pt x="1500" y="1001"/>
                </a:lnTo>
                <a:lnTo>
                  <a:pt x="1500" y="750"/>
                </a:lnTo>
                <a:lnTo>
                  <a:pt x="0" y="750"/>
                </a:lnTo>
                <a:lnTo>
                  <a:pt x="0" y="250"/>
                </a:lnTo>
              </a:path>
            </a:pathLst>
          </a:custGeom>
          <a:solidFill>
            <a:srgbClr val="bf819e"/>
          </a:solidFill>
          <a:ln w="29160">
            <a:solidFill>
              <a:srgbClr val="000000"/>
            </a:solidFill>
            <a:round/>
          </a:ln>
        </p:spPr>
        <p:style>
          <a:lnRef idx="0"/>
          <a:fillRef idx="0"/>
          <a:effectRef idx="0"/>
          <a:fontRef idx="minor"/>
        </p:style>
      </p:sp>
      <p:sp>
        <p:nvSpPr>
          <p:cNvPr id="166" name=""/>
          <p:cNvSpPr/>
          <p:nvPr/>
        </p:nvSpPr>
        <p:spPr>
          <a:xfrm>
            <a:off x="8712720" y="3924720"/>
            <a:ext cx="719640" cy="359640"/>
          </a:xfrm>
          <a:custGeom>
            <a:avLst/>
            <a:gdLst/>
            <a:ahLst/>
            <a:rect l="l" t="t" r="r" b="b"/>
            <a:pathLst>
              <a:path w="2002" h="1002">
                <a:moveTo>
                  <a:pt x="0" y="250"/>
                </a:moveTo>
                <a:lnTo>
                  <a:pt x="1500" y="250"/>
                </a:lnTo>
                <a:lnTo>
                  <a:pt x="1500" y="0"/>
                </a:lnTo>
                <a:lnTo>
                  <a:pt x="2001" y="500"/>
                </a:lnTo>
                <a:lnTo>
                  <a:pt x="1500" y="1001"/>
                </a:lnTo>
                <a:lnTo>
                  <a:pt x="1500" y="750"/>
                </a:lnTo>
                <a:lnTo>
                  <a:pt x="0" y="750"/>
                </a:lnTo>
                <a:lnTo>
                  <a:pt x="0" y="250"/>
                </a:lnTo>
              </a:path>
            </a:pathLst>
          </a:custGeom>
          <a:solidFill>
            <a:srgbClr val="bf819e"/>
          </a:solidFill>
          <a:ln w="29160">
            <a:solidFill>
              <a:srgbClr val="000000"/>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
          <p:cNvSpPr/>
          <p:nvPr/>
        </p:nvSpPr>
        <p:spPr>
          <a:xfrm>
            <a:off x="10260000" y="5746320"/>
            <a:ext cx="176400" cy="342000"/>
          </a:xfrm>
          <a:prstGeom prst="rect">
            <a:avLst/>
          </a:prstGeom>
          <a:noFill/>
          <a:ln w="0">
            <a:noFill/>
          </a:ln>
        </p:spPr>
        <p:style>
          <a:lnRef idx="0"/>
          <a:fillRef idx="0"/>
          <a:effectRef idx="0"/>
          <a:fontRef idx="minor"/>
        </p:style>
      </p:sp>
      <p:sp>
        <p:nvSpPr>
          <p:cNvPr id="168" name=""/>
          <p:cNvSpPr/>
          <p:nvPr/>
        </p:nvSpPr>
        <p:spPr>
          <a:xfrm>
            <a:off x="360000" y="1548000"/>
            <a:ext cx="8777160" cy="474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ea typeface="AppleSystemUIFont"/>
              </a:rPr>
              <a:t>Some plants can also cure human diseases. These are called </a:t>
            </a:r>
            <a:r>
              <a:rPr b="1" lang="en-PH" sz="1800" spc="-1" strike="noStrike">
                <a:latin typeface="Lato"/>
                <a:ea typeface="AppleSystemUIFont"/>
              </a:rPr>
              <a:t>medicinal plants</a:t>
            </a:r>
            <a:r>
              <a:rPr b="0" lang="en-PH" sz="1800" spc="-1" strike="noStrike">
                <a:latin typeface="Lato"/>
                <a:ea typeface="AppleSystemUIFont"/>
              </a:rPr>
              <a:t>.</a:t>
            </a:r>
            <a:endParaRPr b="0" lang="en-PH" sz="1800" spc="-1" strike="noStrike">
              <a:latin typeface="Arial"/>
            </a:endParaRPr>
          </a:p>
        </p:txBody>
      </p:sp>
      <p:pic>
        <p:nvPicPr>
          <p:cNvPr id="169" name="" descr=""/>
          <p:cNvPicPr/>
          <p:nvPr/>
        </p:nvPicPr>
        <p:blipFill>
          <a:blip r:embed="rId1"/>
          <a:stretch/>
        </p:blipFill>
        <p:spPr>
          <a:xfrm>
            <a:off x="360000" y="2009880"/>
            <a:ext cx="2699640" cy="3389760"/>
          </a:xfrm>
          <a:prstGeom prst="rect">
            <a:avLst/>
          </a:prstGeom>
          <a:ln w="29160">
            <a:solidFill>
              <a:srgbClr val="000000"/>
            </a:solidFill>
            <a:round/>
          </a:ln>
        </p:spPr>
      </p:pic>
      <p:pic>
        <p:nvPicPr>
          <p:cNvPr id="170" name="" descr=""/>
          <p:cNvPicPr/>
          <p:nvPr/>
        </p:nvPicPr>
        <p:blipFill>
          <a:blip r:embed="rId2"/>
          <a:stretch/>
        </p:blipFill>
        <p:spPr>
          <a:xfrm>
            <a:off x="3276000" y="2016000"/>
            <a:ext cx="2699640" cy="3376440"/>
          </a:xfrm>
          <a:prstGeom prst="rect">
            <a:avLst/>
          </a:prstGeom>
          <a:ln w="29160">
            <a:solidFill>
              <a:srgbClr val="000000"/>
            </a:solidFill>
            <a:round/>
          </a:ln>
        </p:spPr>
      </p:pic>
      <p:pic>
        <p:nvPicPr>
          <p:cNvPr id="171" name="" descr=""/>
          <p:cNvPicPr/>
          <p:nvPr/>
        </p:nvPicPr>
        <p:blipFill>
          <a:blip r:embed="rId3"/>
          <a:stretch/>
        </p:blipFill>
        <p:spPr>
          <a:xfrm>
            <a:off x="6199560" y="2023200"/>
            <a:ext cx="2692080" cy="3376440"/>
          </a:xfrm>
          <a:prstGeom prst="rect">
            <a:avLst/>
          </a:prstGeom>
          <a:ln w="29160">
            <a:solidFill>
              <a:srgbClr val="000000"/>
            </a:solidFill>
            <a:round/>
          </a:ln>
        </p:spPr>
      </p:pic>
      <p:pic>
        <p:nvPicPr>
          <p:cNvPr id="172" name="" descr=""/>
          <p:cNvPicPr/>
          <p:nvPr/>
        </p:nvPicPr>
        <p:blipFill>
          <a:blip r:embed="rId4"/>
          <a:stretch/>
        </p:blipFill>
        <p:spPr>
          <a:xfrm>
            <a:off x="9139680" y="2023200"/>
            <a:ext cx="2692080" cy="3376440"/>
          </a:xfrm>
          <a:prstGeom prst="rect">
            <a:avLst/>
          </a:prstGeom>
          <a:ln w="29160">
            <a:solidFill>
              <a:srgbClr val="000000"/>
            </a:solidFill>
            <a:round/>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766</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2023-08-17T15:52:07Z</dcterms:modified>
  <cp:revision>106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