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17.png" ContentType="image/png"/>
  <Override PartName="/ppt/media/image5.png" ContentType="image/png"/>
  <Override PartName="/ppt/media/image20.png" ContentType="image/png"/>
  <Override PartName="/ppt/media/image26.png" ContentType="image/png"/>
  <Override PartName="/ppt/media/image10.png" ContentType="image/png"/>
  <Override PartName="/ppt/media/image29.png" ContentType="image/png"/>
  <Override PartName="/ppt/media/image25.png" ContentType="image/png"/>
  <Override PartName="/ppt/media/image27.png" ContentType="image/png"/>
  <Override PartName="/ppt/media/image18.png" ContentType="image/png"/>
  <Override PartName="/ppt/media/image15.png" ContentType="image/png"/>
  <Override PartName="/ppt/media/image30.png" ContentType="image/png"/>
  <Override PartName="/ppt/media/image28.png" ContentType="image/png"/>
  <Override PartName="/ppt/media/image19.png" ContentType="image/png"/>
  <Override PartName="/ppt/media/image16.png" ContentType="image/png"/>
  <Override PartName="/ppt/media/image31.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800" cy="684468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680" cy="2785680"/>
          </a:xfrm>
          <a:prstGeom prst="rect">
            <a:avLst/>
          </a:prstGeom>
          <a:ln w="0">
            <a:noFill/>
          </a:ln>
        </p:spPr>
      </p:pic>
      <p:sp>
        <p:nvSpPr>
          <p:cNvPr id="2" name="Rectangle 5"/>
          <p:cNvSpPr/>
          <p:nvPr/>
        </p:nvSpPr>
        <p:spPr>
          <a:xfrm>
            <a:off x="3487320" y="1475280"/>
            <a:ext cx="8691120" cy="384912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120" cy="37080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800" cy="621720"/>
          </a:xfrm>
          <a:prstGeom prst="rect">
            <a:avLst/>
          </a:prstGeom>
          <a:ln w="0">
            <a:noFill/>
          </a:ln>
        </p:spPr>
      </p:pic>
      <p:sp>
        <p:nvSpPr>
          <p:cNvPr id="43" name="Rectangle 7"/>
          <p:cNvSpPr/>
          <p:nvPr/>
        </p:nvSpPr>
        <p:spPr>
          <a:xfrm>
            <a:off x="10868760" y="0"/>
            <a:ext cx="957240" cy="95724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320" cy="1021320"/>
          </a:xfrm>
          <a:prstGeom prst="rect">
            <a:avLst/>
          </a:prstGeom>
          <a:ln w="0">
            <a:noFill/>
          </a:ln>
        </p:spPr>
      </p:pic>
      <p:sp>
        <p:nvSpPr>
          <p:cNvPr id="45" name="TextBox 9"/>
          <p:cNvSpPr/>
          <p:nvPr/>
        </p:nvSpPr>
        <p:spPr>
          <a:xfrm>
            <a:off x="185400" y="6362280"/>
            <a:ext cx="4678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120" cy="337140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068000" y="2664000"/>
            <a:ext cx="773856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How Plant Parts Help People and Animals</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
          <p:cNvSpPr/>
          <p:nvPr/>
        </p:nvSpPr>
        <p:spPr>
          <a:xfrm>
            <a:off x="10260000" y="5746320"/>
            <a:ext cx="176400" cy="342000"/>
          </a:xfrm>
          <a:prstGeom prst="rect">
            <a:avLst/>
          </a:prstGeom>
          <a:noFill/>
          <a:ln w="0">
            <a:noFill/>
          </a:ln>
        </p:spPr>
        <p:style>
          <a:lnRef idx="0"/>
          <a:fillRef idx="0"/>
          <a:effectRef idx="0"/>
          <a:fontRef idx="minor"/>
        </p:style>
      </p:sp>
      <p:sp>
        <p:nvSpPr>
          <p:cNvPr id="174" name=""/>
          <p:cNvSpPr/>
          <p:nvPr/>
        </p:nvSpPr>
        <p:spPr>
          <a:xfrm>
            <a:off x="1152000" y="1404000"/>
            <a:ext cx="6828480" cy="396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Trees give us shade. They also serve as homes to some animals. </a:t>
            </a:r>
            <a:endParaRPr b="0" lang="en-PH" sz="1800" spc="-1" strike="noStrike">
              <a:latin typeface="Arial"/>
            </a:endParaRPr>
          </a:p>
        </p:txBody>
      </p:sp>
      <p:pic>
        <p:nvPicPr>
          <p:cNvPr id="175" name="" descr=""/>
          <p:cNvPicPr/>
          <p:nvPr/>
        </p:nvPicPr>
        <p:blipFill>
          <a:blip r:embed="rId1"/>
          <a:stretch/>
        </p:blipFill>
        <p:spPr>
          <a:xfrm>
            <a:off x="1260000" y="1852920"/>
            <a:ext cx="4668840" cy="3906720"/>
          </a:xfrm>
          <a:prstGeom prst="rect">
            <a:avLst/>
          </a:prstGeom>
          <a:ln w="29160">
            <a:solidFill>
              <a:srgbClr val="000000"/>
            </a:solidFill>
            <a:round/>
          </a:ln>
        </p:spPr>
      </p:pic>
      <p:pic>
        <p:nvPicPr>
          <p:cNvPr id="176" name="" descr=""/>
          <p:cNvPicPr/>
          <p:nvPr/>
        </p:nvPicPr>
        <p:blipFill>
          <a:blip r:embed="rId2"/>
          <a:stretch/>
        </p:blipFill>
        <p:spPr>
          <a:xfrm>
            <a:off x="6300000" y="1852920"/>
            <a:ext cx="4668840" cy="390672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400" cy="342000"/>
          </a:xfrm>
          <a:prstGeom prst="rect">
            <a:avLst/>
          </a:prstGeom>
          <a:noFill/>
          <a:ln w="0">
            <a:noFill/>
          </a:ln>
        </p:spPr>
        <p:style>
          <a:lnRef idx="0"/>
          <a:fillRef idx="0"/>
          <a:effectRef idx="0"/>
          <a:fontRef idx="minor"/>
        </p:style>
      </p:sp>
      <p:sp>
        <p:nvSpPr>
          <p:cNvPr id="126" name=""/>
          <p:cNvSpPr/>
          <p:nvPr/>
        </p:nvSpPr>
        <p:spPr>
          <a:xfrm>
            <a:off x="0" y="1584000"/>
            <a:ext cx="4139640" cy="539640"/>
          </a:xfrm>
          <a:prstGeom prst="rect">
            <a:avLst/>
          </a:prstGeom>
          <a:gradFill rotWithShape="0">
            <a:gsLst>
              <a:gs pos="0">
                <a:srgbClr val="ffb66c">
                  <a:alpha val="0"/>
                </a:srgbClr>
              </a:gs>
              <a:gs pos="100000">
                <a:srgbClr val="ffb66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Importance of Plants to People</a:t>
            </a:r>
            <a:endParaRPr b="0" lang="en-PH" sz="1800" spc="-1" strike="noStrike">
              <a:latin typeface="Arial"/>
            </a:endParaRPr>
          </a:p>
        </p:txBody>
      </p:sp>
      <p:sp>
        <p:nvSpPr>
          <p:cNvPr id="127" name=""/>
          <p:cNvSpPr/>
          <p:nvPr/>
        </p:nvSpPr>
        <p:spPr>
          <a:xfrm>
            <a:off x="1080000" y="2628000"/>
            <a:ext cx="5399640" cy="7182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 coconut</a:t>
            </a:r>
            <a:r>
              <a:rPr b="1" lang="en-PH" sz="1800" spc="-1" strike="noStrike">
                <a:latin typeface="Lato"/>
                <a:ea typeface="AppleSystemUIFont"/>
              </a:rPr>
              <a:t> trunk</a:t>
            </a:r>
            <a:r>
              <a:rPr b="0" lang="en-PH" sz="1800" spc="-1" strike="noStrike">
                <a:latin typeface="Lato"/>
                <a:ea typeface="AppleSystemUIFont"/>
              </a:rPr>
              <a:t> is used for building small houses, boats, and furniture.</a:t>
            </a:r>
            <a:endParaRPr b="0" lang="en-PH" sz="1800" spc="-1" strike="noStrike">
              <a:latin typeface="Arial"/>
            </a:endParaRPr>
          </a:p>
        </p:txBody>
      </p:sp>
      <p:pic>
        <p:nvPicPr>
          <p:cNvPr id="128" name="" descr=""/>
          <p:cNvPicPr/>
          <p:nvPr/>
        </p:nvPicPr>
        <p:blipFill>
          <a:blip r:embed="rId1"/>
          <a:stretch/>
        </p:blipFill>
        <p:spPr>
          <a:xfrm>
            <a:off x="7020000" y="1620000"/>
            <a:ext cx="4499640" cy="413964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
          <p:cNvSpPr/>
          <p:nvPr/>
        </p:nvSpPr>
        <p:spPr>
          <a:xfrm>
            <a:off x="10260000" y="5746320"/>
            <a:ext cx="176400" cy="342000"/>
          </a:xfrm>
          <a:prstGeom prst="rect">
            <a:avLst/>
          </a:prstGeom>
          <a:noFill/>
          <a:ln w="0">
            <a:noFill/>
          </a:ln>
        </p:spPr>
        <p:style>
          <a:lnRef idx="0"/>
          <a:fillRef idx="0"/>
          <a:effectRef idx="0"/>
          <a:fontRef idx="minor"/>
        </p:style>
      </p:sp>
      <p:sp>
        <p:nvSpPr>
          <p:cNvPr id="130" name=""/>
          <p:cNvSpPr/>
          <p:nvPr/>
        </p:nvSpPr>
        <p:spPr>
          <a:xfrm>
            <a:off x="655560" y="1656000"/>
            <a:ext cx="10880640" cy="539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The coconut leaves can be used as temporary roofing materials. Their midribs can be made into brooms.</a:t>
            </a:r>
            <a:endParaRPr b="0" lang="en-PH" sz="1800" spc="-1" strike="noStrike">
              <a:latin typeface="Arial"/>
            </a:endParaRPr>
          </a:p>
        </p:txBody>
      </p:sp>
      <p:pic>
        <p:nvPicPr>
          <p:cNvPr id="131" name="" descr=""/>
          <p:cNvPicPr/>
          <p:nvPr/>
        </p:nvPicPr>
        <p:blipFill>
          <a:blip r:embed="rId1"/>
          <a:stretch/>
        </p:blipFill>
        <p:spPr>
          <a:xfrm>
            <a:off x="684000" y="2112480"/>
            <a:ext cx="3239640" cy="3647160"/>
          </a:xfrm>
          <a:prstGeom prst="rect">
            <a:avLst/>
          </a:prstGeom>
          <a:ln w="29160">
            <a:solidFill>
              <a:srgbClr val="000000"/>
            </a:solidFill>
            <a:round/>
          </a:ln>
        </p:spPr>
      </p:pic>
      <p:pic>
        <p:nvPicPr>
          <p:cNvPr id="132" name="" descr=""/>
          <p:cNvPicPr/>
          <p:nvPr/>
        </p:nvPicPr>
        <p:blipFill>
          <a:blip r:embed="rId2"/>
          <a:stretch/>
        </p:blipFill>
        <p:spPr>
          <a:xfrm rot="16159200">
            <a:off x="7796880" y="2189160"/>
            <a:ext cx="3571920" cy="3470400"/>
          </a:xfrm>
          <a:prstGeom prst="rect">
            <a:avLst/>
          </a:prstGeom>
          <a:ln w="29160">
            <a:solidFill>
              <a:srgbClr val="000000"/>
            </a:solidFill>
            <a:round/>
          </a:ln>
        </p:spPr>
      </p:pic>
      <p:pic>
        <p:nvPicPr>
          <p:cNvPr id="133" name="" descr=""/>
          <p:cNvPicPr/>
          <p:nvPr/>
        </p:nvPicPr>
        <p:blipFill>
          <a:blip r:embed="rId3"/>
          <a:stretch/>
        </p:blipFill>
        <p:spPr>
          <a:xfrm>
            <a:off x="4248000" y="2139480"/>
            <a:ext cx="3239640" cy="362016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
          <p:cNvSpPr/>
          <p:nvPr/>
        </p:nvSpPr>
        <p:spPr>
          <a:xfrm>
            <a:off x="10260000" y="5746320"/>
            <a:ext cx="176400" cy="342000"/>
          </a:xfrm>
          <a:prstGeom prst="rect">
            <a:avLst/>
          </a:prstGeom>
          <a:noFill/>
          <a:ln w="0">
            <a:noFill/>
          </a:ln>
        </p:spPr>
        <p:style>
          <a:lnRef idx="0"/>
          <a:fillRef idx="0"/>
          <a:effectRef idx="0"/>
          <a:fontRef idx="minor"/>
        </p:style>
      </p:sp>
      <p:sp>
        <p:nvSpPr>
          <p:cNvPr id="135" name=""/>
          <p:cNvSpPr/>
          <p:nvPr/>
        </p:nvSpPr>
        <p:spPr>
          <a:xfrm>
            <a:off x="828000" y="2179080"/>
            <a:ext cx="10373760" cy="450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1" lang="en-PH" sz="1800" spc="-1" strike="noStrike">
                <a:latin typeface="Lato"/>
                <a:ea typeface="AppleSystemUIFont"/>
              </a:rPr>
              <a:t>Coconut water</a:t>
            </a:r>
            <a:r>
              <a:rPr b="0" lang="en-PH" sz="1800" spc="-1" strike="noStrike">
                <a:latin typeface="Lato"/>
                <a:ea typeface="AppleSystemUIFont"/>
              </a:rPr>
              <a:t> is a nutritious drink. It can also be used as therapeutic remedy for some illnesses.</a:t>
            </a:r>
            <a:endParaRPr b="0" lang="en-PH" sz="1800" spc="-1" strike="noStrike">
              <a:latin typeface="Arial"/>
            </a:endParaRPr>
          </a:p>
        </p:txBody>
      </p:sp>
      <p:sp>
        <p:nvSpPr>
          <p:cNvPr id="136" name=""/>
          <p:cNvSpPr/>
          <p:nvPr/>
        </p:nvSpPr>
        <p:spPr>
          <a:xfrm>
            <a:off x="360000" y="1512000"/>
            <a:ext cx="1115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 young coconut fruit gives juice. The meat inside the coconut fruit can also be made into pie or jam. Then, the mature coconut fruit can be made into copra and oil.</a:t>
            </a:r>
            <a:endParaRPr b="0" lang="en-PH" sz="1800" spc="-1" strike="noStrike">
              <a:latin typeface="Arial"/>
            </a:endParaRPr>
          </a:p>
        </p:txBody>
      </p:sp>
      <p:pic>
        <p:nvPicPr>
          <p:cNvPr id="137" name="" descr=""/>
          <p:cNvPicPr/>
          <p:nvPr/>
        </p:nvPicPr>
        <p:blipFill>
          <a:blip r:embed="rId1"/>
          <a:stretch/>
        </p:blipFill>
        <p:spPr>
          <a:xfrm>
            <a:off x="663480" y="2700000"/>
            <a:ext cx="3656160" cy="3059640"/>
          </a:xfrm>
          <a:prstGeom prst="rect">
            <a:avLst/>
          </a:prstGeom>
          <a:ln w="29160">
            <a:solidFill>
              <a:srgbClr val="000000"/>
            </a:solidFill>
            <a:round/>
          </a:ln>
        </p:spPr>
      </p:pic>
      <p:pic>
        <p:nvPicPr>
          <p:cNvPr id="138" name="" descr=""/>
          <p:cNvPicPr/>
          <p:nvPr/>
        </p:nvPicPr>
        <p:blipFill>
          <a:blip r:embed="rId2"/>
          <a:stretch/>
        </p:blipFill>
        <p:spPr>
          <a:xfrm>
            <a:off x="4500000" y="2700000"/>
            <a:ext cx="3656160" cy="3059640"/>
          </a:xfrm>
          <a:prstGeom prst="rect">
            <a:avLst/>
          </a:prstGeom>
          <a:ln w="29160">
            <a:solidFill>
              <a:srgbClr val="000000"/>
            </a:solidFill>
            <a:round/>
          </a:ln>
        </p:spPr>
      </p:pic>
      <p:pic>
        <p:nvPicPr>
          <p:cNvPr id="139" name="" descr=""/>
          <p:cNvPicPr/>
          <p:nvPr/>
        </p:nvPicPr>
        <p:blipFill>
          <a:blip r:embed="rId3"/>
          <a:stretch/>
        </p:blipFill>
        <p:spPr>
          <a:xfrm>
            <a:off x="8492400" y="2700000"/>
            <a:ext cx="2955240" cy="306864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
          <p:cNvSpPr/>
          <p:nvPr/>
        </p:nvSpPr>
        <p:spPr>
          <a:xfrm>
            <a:off x="0" y="684000"/>
            <a:ext cx="2159640" cy="539640"/>
          </a:xfrm>
          <a:prstGeom prst="rect">
            <a:avLst/>
          </a:prstGeom>
          <a:gradFill rotWithShape="0">
            <a:gsLst>
              <a:gs pos="0">
                <a:srgbClr val="ffb66c">
                  <a:alpha val="0"/>
                </a:srgbClr>
              </a:gs>
              <a:gs pos="100000">
                <a:srgbClr val="ffb66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Uses of Plants</a:t>
            </a:r>
            <a:endParaRPr b="0" lang="en-PH" sz="1800" spc="-1" strike="noStrike">
              <a:latin typeface="Arial"/>
            </a:endParaRPr>
          </a:p>
        </p:txBody>
      </p:sp>
      <p:sp>
        <p:nvSpPr>
          <p:cNvPr id="141" name=""/>
          <p:cNvSpPr/>
          <p:nvPr/>
        </p:nvSpPr>
        <p:spPr>
          <a:xfrm>
            <a:off x="337680" y="1402560"/>
            <a:ext cx="1151640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Plants give people and animals food to eat. We eat root crops like carrots and sweet potatoes; the stems of kangkong and onion; the leaves of pechay and malunggay; fruits such as mango and atis; and the flesh and seeds of watermelons and squash. Animals need grass and other plant parts as food, too.</a:t>
            </a:r>
            <a:endParaRPr b="0" lang="en-PH" sz="1800" spc="-1" strike="noStrike">
              <a:latin typeface="Arial"/>
            </a:endParaRPr>
          </a:p>
        </p:txBody>
      </p:sp>
      <p:sp>
        <p:nvSpPr>
          <p:cNvPr id="142" name=""/>
          <p:cNvSpPr/>
          <p:nvPr/>
        </p:nvSpPr>
        <p:spPr>
          <a:xfrm>
            <a:off x="335880" y="2412000"/>
            <a:ext cx="1151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Plants, especially trees, give us wood for building materials. Examples of these trees are acacia, narra, and mahogany.</a:t>
            </a:r>
            <a:endParaRPr b="0" lang="en-PH" sz="1800" spc="-1" strike="noStrike">
              <a:latin typeface="Arial"/>
            </a:endParaRPr>
          </a:p>
        </p:txBody>
      </p:sp>
      <p:pic>
        <p:nvPicPr>
          <p:cNvPr id="143" name="" descr=""/>
          <p:cNvPicPr/>
          <p:nvPr/>
        </p:nvPicPr>
        <p:blipFill>
          <a:blip r:embed="rId1"/>
          <a:stretch/>
        </p:blipFill>
        <p:spPr>
          <a:xfrm>
            <a:off x="900000" y="3240000"/>
            <a:ext cx="3239640" cy="2699640"/>
          </a:xfrm>
          <a:prstGeom prst="rect">
            <a:avLst/>
          </a:prstGeom>
          <a:ln w="29160">
            <a:solidFill>
              <a:srgbClr val="000000"/>
            </a:solidFill>
            <a:round/>
          </a:ln>
        </p:spPr>
      </p:pic>
      <p:pic>
        <p:nvPicPr>
          <p:cNvPr id="144" name="" descr=""/>
          <p:cNvPicPr/>
          <p:nvPr/>
        </p:nvPicPr>
        <p:blipFill>
          <a:blip r:embed="rId2"/>
          <a:stretch/>
        </p:blipFill>
        <p:spPr>
          <a:xfrm>
            <a:off x="4500000" y="3240000"/>
            <a:ext cx="3239640" cy="2699640"/>
          </a:xfrm>
          <a:prstGeom prst="rect">
            <a:avLst/>
          </a:prstGeom>
          <a:ln w="0">
            <a:noFill/>
          </a:ln>
        </p:spPr>
      </p:pic>
      <p:pic>
        <p:nvPicPr>
          <p:cNvPr id="145" name="" descr=""/>
          <p:cNvPicPr/>
          <p:nvPr/>
        </p:nvPicPr>
        <p:blipFill>
          <a:blip r:embed="rId3"/>
          <a:stretch/>
        </p:blipFill>
        <p:spPr>
          <a:xfrm>
            <a:off x="8100000" y="3240000"/>
            <a:ext cx="3239640" cy="266760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
          <p:cNvSpPr/>
          <p:nvPr/>
        </p:nvSpPr>
        <p:spPr>
          <a:xfrm>
            <a:off x="10260000" y="5746320"/>
            <a:ext cx="176400" cy="342000"/>
          </a:xfrm>
          <a:prstGeom prst="rect">
            <a:avLst/>
          </a:prstGeom>
          <a:noFill/>
          <a:ln w="0">
            <a:noFill/>
          </a:ln>
        </p:spPr>
        <p:style>
          <a:lnRef idx="0"/>
          <a:fillRef idx="0"/>
          <a:effectRef idx="0"/>
          <a:fontRef idx="minor"/>
        </p:style>
      </p:sp>
      <p:pic>
        <p:nvPicPr>
          <p:cNvPr id="147" name="" descr=""/>
          <p:cNvPicPr/>
          <p:nvPr/>
        </p:nvPicPr>
        <p:blipFill>
          <a:blip r:embed="rId1"/>
          <a:stretch/>
        </p:blipFill>
        <p:spPr>
          <a:xfrm>
            <a:off x="727200" y="1404000"/>
            <a:ext cx="3448440" cy="3815640"/>
          </a:xfrm>
          <a:prstGeom prst="rect">
            <a:avLst/>
          </a:prstGeom>
          <a:ln w="29160">
            <a:solidFill>
              <a:srgbClr val="000000"/>
            </a:solidFill>
            <a:round/>
          </a:ln>
        </p:spPr>
      </p:pic>
      <p:pic>
        <p:nvPicPr>
          <p:cNvPr id="148" name="" descr=""/>
          <p:cNvPicPr/>
          <p:nvPr/>
        </p:nvPicPr>
        <p:blipFill>
          <a:blip r:embed="rId2"/>
          <a:stretch/>
        </p:blipFill>
        <p:spPr>
          <a:xfrm>
            <a:off x="4363200" y="1411200"/>
            <a:ext cx="3448440" cy="3808440"/>
          </a:xfrm>
          <a:prstGeom prst="rect">
            <a:avLst/>
          </a:prstGeom>
          <a:ln w="29160">
            <a:solidFill>
              <a:srgbClr val="000000"/>
            </a:solidFill>
            <a:round/>
          </a:ln>
        </p:spPr>
      </p:pic>
      <p:pic>
        <p:nvPicPr>
          <p:cNvPr id="149" name="" descr=""/>
          <p:cNvPicPr/>
          <p:nvPr/>
        </p:nvPicPr>
        <p:blipFill>
          <a:blip r:embed="rId3"/>
          <a:stretch/>
        </p:blipFill>
        <p:spPr>
          <a:xfrm>
            <a:off x="8028000" y="1411200"/>
            <a:ext cx="3448440" cy="380844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
          <p:cNvSpPr/>
          <p:nvPr/>
        </p:nvSpPr>
        <p:spPr>
          <a:xfrm>
            <a:off x="10260000" y="5746320"/>
            <a:ext cx="176400" cy="342000"/>
          </a:xfrm>
          <a:prstGeom prst="rect">
            <a:avLst/>
          </a:prstGeom>
          <a:noFill/>
          <a:ln w="0">
            <a:noFill/>
          </a:ln>
        </p:spPr>
        <p:style>
          <a:lnRef idx="0"/>
          <a:fillRef idx="0"/>
          <a:effectRef idx="0"/>
          <a:fontRef idx="minor"/>
        </p:style>
      </p:sp>
      <p:sp>
        <p:nvSpPr>
          <p:cNvPr id="151" name=""/>
          <p:cNvSpPr/>
          <p:nvPr/>
        </p:nvSpPr>
        <p:spPr>
          <a:xfrm>
            <a:off x="245880" y="1404000"/>
            <a:ext cx="1169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Some plants give us materials for our clothes. Cotton comes from the ripe fruits of the cotton plant. </a:t>
            </a:r>
            <a:r>
              <a:rPr b="0" i="1" lang="en-PH" sz="1800" spc="-1" strike="noStrike">
                <a:latin typeface="Lato"/>
                <a:ea typeface="AppleSystemUIFont"/>
              </a:rPr>
              <a:t>Piña</a:t>
            </a:r>
            <a:r>
              <a:rPr b="0" lang="en-PH" sz="1800" spc="-1" strike="noStrike">
                <a:latin typeface="Lato"/>
                <a:ea typeface="AppleSystemUIFont"/>
              </a:rPr>
              <a:t> cloth comes from pineapple fiber. This cloth is expensive. This is also exported to other countries.</a:t>
            </a:r>
            <a:endParaRPr b="0" lang="en-PH" sz="1800" spc="-1" strike="noStrike">
              <a:latin typeface="Arial"/>
            </a:endParaRPr>
          </a:p>
        </p:txBody>
      </p:sp>
      <p:pic>
        <p:nvPicPr>
          <p:cNvPr id="152" name="" descr=""/>
          <p:cNvPicPr/>
          <p:nvPr/>
        </p:nvPicPr>
        <p:blipFill>
          <a:blip r:embed="rId1"/>
          <a:stretch/>
        </p:blipFill>
        <p:spPr>
          <a:xfrm>
            <a:off x="642960" y="2124000"/>
            <a:ext cx="2956680" cy="3779640"/>
          </a:xfrm>
          <a:prstGeom prst="rect">
            <a:avLst/>
          </a:prstGeom>
          <a:ln w="29160">
            <a:solidFill>
              <a:srgbClr val="000000"/>
            </a:solidFill>
            <a:round/>
          </a:ln>
        </p:spPr>
      </p:pic>
      <p:pic>
        <p:nvPicPr>
          <p:cNvPr id="153" name="" descr=""/>
          <p:cNvPicPr/>
          <p:nvPr/>
        </p:nvPicPr>
        <p:blipFill>
          <a:blip r:embed="rId2"/>
          <a:stretch/>
        </p:blipFill>
        <p:spPr>
          <a:xfrm>
            <a:off x="4602960" y="2160000"/>
            <a:ext cx="2956680" cy="3779640"/>
          </a:xfrm>
          <a:prstGeom prst="rect">
            <a:avLst/>
          </a:prstGeom>
          <a:ln w="29160">
            <a:solidFill>
              <a:srgbClr val="000000"/>
            </a:solidFill>
            <a:round/>
          </a:ln>
        </p:spPr>
      </p:pic>
      <p:pic>
        <p:nvPicPr>
          <p:cNvPr id="154" name="" descr=""/>
          <p:cNvPicPr/>
          <p:nvPr/>
        </p:nvPicPr>
        <p:blipFill>
          <a:blip r:embed="rId3"/>
          <a:stretch/>
        </p:blipFill>
        <p:spPr>
          <a:xfrm>
            <a:off x="8562960" y="2160000"/>
            <a:ext cx="2956680" cy="3779640"/>
          </a:xfrm>
          <a:prstGeom prst="rect">
            <a:avLst/>
          </a:prstGeom>
          <a:ln w="29160">
            <a:solidFill>
              <a:srgbClr val="000000"/>
            </a:solidFill>
            <a:round/>
          </a:ln>
        </p:spPr>
      </p:pic>
      <p:sp>
        <p:nvSpPr>
          <p:cNvPr id="155" name=""/>
          <p:cNvSpPr/>
          <p:nvPr/>
        </p:nvSpPr>
        <p:spPr>
          <a:xfrm>
            <a:off x="3744000" y="3960000"/>
            <a:ext cx="719640" cy="359640"/>
          </a:xfrm>
          <a:custGeom>
            <a:avLst/>
            <a:gdLst/>
            <a:ahLst/>
            <a:rect l="l" t="t" r="r" b="b"/>
            <a:pathLst>
              <a:path w="2002" h="1002">
                <a:moveTo>
                  <a:pt x="0" y="250"/>
                </a:moveTo>
                <a:lnTo>
                  <a:pt x="1500" y="250"/>
                </a:lnTo>
                <a:lnTo>
                  <a:pt x="1500" y="0"/>
                </a:lnTo>
                <a:lnTo>
                  <a:pt x="2001" y="500"/>
                </a:lnTo>
                <a:lnTo>
                  <a:pt x="1500" y="1001"/>
                </a:lnTo>
                <a:lnTo>
                  <a:pt x="1500" y="750"/>
                </a:lnTo>
                <a:lnTo>
                  <a:pt x="0" y="750"/>
                </a:lnTo>
                <a:lnTo>
                  <a:pt x="0" y="250"/>
                </a:lnTo>
              </a:path>
            </a:pathLst>
          </a:custGeom>
          <a:solidFill>
            <a:srgbClr val="bf819e"/>
          </a:solidFill>
          <a:ln w="29160">
            <a:solidFill>
              <a:srgbClr val="000000"/>
            </a:solidFill>
            <a:round/>
          </a:ln>
        </p:spPr>
        <p:style>
          <a:lnRef idx="0"/>
          <a:fillRef idx="0"/>
          <a:effectRef idx="0"/>
          <a:fontRef idx="minor"/>
        </p:style>
      </p:sp>
      <p:sp>
        <p:nvSpPr>
          <p:cNvPr id="156" name=""/>
          <p:cNvSpPr/>
          <p:nvPr/>
        </p:nvSpPr>
        <p:spPr>
          <a:xfrm>
            <a:off x="7704360" y="3960360"/>
            <a:ext cx="719640" cy="359640"/>
          </a:xfrm>
          <a:custGeom>
            <a:avLst/>
            <a:gdLst/>
            <a:ahLst/>
            <a:rect l="l" t="t" r="r" b="b"/>
            <a:pathLst>
              <a:path w="2002" h="1002">
                <a:moveTo>
                  <a:pt x="0" y="250"/>
                </a:moveTo>
                <a:lnTo>
                  <a:pt x="1500" y="250"/>
                </a:lnTo>
                <a:lnTo>
                  <a:pt x="1500" y="0"/>
                </a:lnTo>
                <a:lnTo>
                  <a:pt x="2001" y="500"/>
                </a:lnTo>
                <a:lnTo>
                  <a:pt x="1500" y="1001"/>
                </a:lnTo>
                <a:lnTo>
                  <a:pt x="1500" y="750"/>
                </a:lnTo>
                <a:lnTo>
                  <a:pt x="0" y="750"/>
                </a:lnTo>
                <a:lnTo>
                  <a:pt x="0" y="250"/>
                </a:lnTo>
              </a:path>
            </a:pathLst>
          </a:custGeom>
          <a:solidFill>
            <a:srgbClr val="bf819e"/>
          </a:solidFill>
          <a:ln w="29160">
            <a:solidFill>
              <a:srgbClr val="0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
          <p:cNvSpPr/>
          <p:nvPr/>
        </p:nvSpPr>
        <p:spPr>
          <a:xfrm>
            <a:off x="10260000" y="5746320"/>
            <a:ext cx="176400" cy="342000"/>
          </a:xfrm>
          <a:prstGeom prst="rect">
            <a:avLst/>
          </a:prstGeom>
          <a:noFill/>
          <a:ln w="0">
            <a:noFill/>
          </a:ln>
        </p:spPr>
        <p:style>
          <a:lnRef idx="0"/>
          <a:fillRef idx="0"/>
          <a:effectRef idx="0"/>
          <a:fontRef idx="minor"/>
        </p:style>
      </p:sp>
      <p:sp>
        <p:nvSpPr>
          <p:cNvPr id="158" name=""/>
          <p:cNvSpPr/>
          <p:nvPr/>
        </p:nvSpPr>
        <p:spPr>
          <a:xfrm>
            <a:off x="749880" y="1672920"/>
            <a:ext cx="10691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Other plants give us rubber and paper. Tires are made of rubber. Rubber comes from the latex of the rubber tree.</a:t>
            </a:r>
            <a:endParaRPr b="0" lang="en-PH" sz="1800" spc="-1" strike="noStrike">
              <a:latin typeface="Arial"/>
            </a:endParaRPr>
          </a:p>
        </p:txBody>
      </p:sp>
      <p:sp>
        <p:nvSpPr>
          <p:cNvPr id="159" name=""/>
          <p:cNvSpPr/>
          <p:nvPr/>
        </p:nvSpPr>
        <p:spPr>
          <a:xfrm>
            <a:off x="756000" y="2320920"/>
            <a:ext cx="7919640" cy="5227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Another plant product is paper. Most paper is made from the pulp of trees.</a:t>
            </a:r>
            <a:endParaRPr b="0" lang="en-PH" sz="1800" spc="-1" strike="noStrike">
              <a:latin typeface="Arial"/>
            </a:endParaRPr>
          </a:p>
        </p:txBody>
      </p:sp>
      <p:pic>
        <p:nvPicPr>
          <p:cNvPr id="160" name="" descr=""/>
          <p:cNvPicPr/>
          <p:nvPr/>
        </p:nvPicPr>
        <p:blipFill>
          <a:blip r:embed="rId1"/>
          <a:stretch/>
        </p:blipFill>
        <p:spPr>
          <a:xfrm>
            <a:off x="828000" y="2832840"/>
            <a:ext cx="1979640" cy="2566800"/>
          </a:xfrm>
          <a:prstGeom prst="rect">
            <a:avLst/>
          </a:prstGeom>
          <a:ln w="29160">
            <a:solidFill>
              <a:srgbClr val="000000"/>
            </a:solidFill>
            <a:round/>
          </a:ln>
        </p:spPr>
      </p:pic>
      <p:pic>
        <p:nvPicPr>
          <p:cNvPr id="161" name="" descr=""/>
          <p:cNvPicPr/>
          <p:nvPr/>
        </p:nvPicPr>
        <p:blipFill>
          <a:blip r:embed="rId2"/>
          <a:stretch/>
        </p:blipFill>
        <p:spPr>
          <a:xfrm>
            <a:off x="3708000" y="2832840"/>
            <a:ext cx="1979640" cy="2566800"/>
          </a:xfrm>
          <a:prstGeom prst="rect">
            <a:avLst/>
          </a:prstGeom>
          <a:ln w="29160">
            <a:solidFill>
              <a:srgbClr val="000000"/>
            </a:solidFill>
            <a:round/>
          </a:ln>
        </p:spPr>
      </p:pic>
      <p:pic>
        <p:nvPicPr>
          <p:cNvPr id="162" name="" descr=""/>
          <p:cNvPicPr/>
          <p:nvPr/>
        </p:nvPicPr>
        <p:blipFill>
          <a:blip r:embed="rId3"/>
          <a:stretch/>
        </p:blipFill>
        <p:spPr>
          <a:xfrm>
            <a:off x="6660000" y="2832840"/>
            <a:ext cx="1979640" cy="2566800"/>
          </a:xfrm>
          <a:prstGeom prst="rect">
            <a:avLst/>
          </a:prstGeom>
          <a:ln w="29160">
            <a:solidFill>
              <a:srgbClr val="000000"/>
            </a:solidFill>
            <a:round/>
          </a:ln>
        </p:spPr>
      </p:pic>
      <p:pic>
        <p:nvPicPr>
          <p:cNvPr id="163" name="" descr=""/>
          <p:cNvPicPr/>
          <p:nvPr/>
        </p:nvPicPr>
        <p:blipFill>
          <a:blip r:embed="rId4"/>
          <a:stretch/>
        </p:blipFill>
        <p:spPr>
          <a:xfrm>
            <a:off x="9504000" y="2832840"/>
            <a:ext cx="1979640" cy="2566800"/>
          </a:xfrm>
          <a:prstGeom prst="rect">
            <a:avLst/>
          </a:prstGeom>
          <a:ln w="29160">
            <a:solidFill>
              <a:srgbClr val="000000"/>
            </a:solidFill>
            <a:round/>
          </a:ln>
        </p:spPr>
      </p:pic>
      <p:sp>
        <p:nvSpPr>
          <p:cNvPr id="164" name=""/>
          <p:cNvSpPr/>
          <p:nvPr/>
        </p:nvSpPr>
        <p:spPr>
          <a:xfrm>
            <a:off x="2916000" y="3924000"/>
            <a:ext cx="719640" cy="359640"/>
          </a:xfrm>
          <a:custGeom>
            <a:avLst/>
            <a:gdLst/>
            <a:ahLst/>
            <a:rect l="l" t="t" r="r" b="b"/>
            <a:pathLst>
              <a:path w="2002" h="1002">
                <a:moveTo>
                  <a:pt x="0" y="250"/>
                </a:moveTo>
                <a:lnTo>
                  <a:pt x="1500" y="250"/>
                </a:lnTo>
                <a:lnTo>
                  <a:pt x="1500" y="0"/>
                </a:lnTo>
                <a:lnTo>
                  <a:pt x="2001" y="500"/>
                </a:lnTo>
                <a:lnTo>
                  <a:pt x="1500" y="1001"/>
                </a:lnTo>
                <a:lnTo>
                  <a:pt x="1500" y="750"/>
                </a:lnTo>
                <a:lnTo>
                  <a:pt x="0" y="750"/>
                </a:lnTo>
                <a:lnTo>
                  <a:pt x="0" y="250"/>
                </a:lnTo>
              </a:path>
            </a:pathLst>
          </a:custGeom>
          <a:solidFill>
            <a:srgbClr val="bf819e"/>
          </a:solidFill>
          <a:ln w="29160">
            <a:solidFill>
              <a:srgbClr val="000000"/>
            </a:solidFill>
            <a:round/>
          </a:ln>
        </p:spPr>
        <p:style>
          <a:lnRef idx="0"/>
          <a:fillRef idx="0"/>
          <a:effectRef idx="0"/>
          <a:fontRef idx="minor"/>
        </p:style>
      </p:sp>
      <p:sp>
        <p:nvSpPr>
          <p:cNvPr id="165" name=""/>
          <p:cNvSpPr/>
          <p:nvPr/>
        </p:nvSpPr>
        <p:spPr>
          <a:xfrm>
            <a:off x="5796360" y="3924360"/>
            <a:ext cx="719640" cy="359640"/>
          </a:xfrm>
          <a:custGeom>
            <a:avLst/>
            <a:gdLst/>
            <a:ahLst/>
            <a:rect l="l" t="t" r="r" b="b"/>
            <a:pathLst>
              <a:path w="2002" h="1002">
                <a:moveTo>
                  <a:pt x="0" y="250"/>
                </a:moveTo>
                <a:lnTo>
                  <a:pt x="1500" y="250"/>
                </a:lnTo>
                <a:lnTo>
                  <a:pt x="1500" y="0"/>
                </a:lnTo>
                <a:lnTo>
                  <a:pt x="2001" y="500"/>
                </a:lnTo>
                <a:lnTo>
                  <a:pt x="1500" y="1001"/>
                </a:lnTo>
                <a:lnTo>
                  <a:pt x="1500" y="750"/>
                </a:lnTo>
                <a:lnTo>
                  <a:pt x="0" y="750"/>
                </a:lnTo>
                <a:lnTo>
                  <a:pt x="0" y="250"/>
                </a:lnTo>
              </a:path>
            </a:pathLst>
          </a:custGeom>
          <a:solidFill>
            <a:srgbClr val="bf819e"/>
          </a:solidFill>
          <a:ln w="29160">
            <a:solidFill>
              <a:srgbClr val="000000"/>
            </a:solidFill>
            <a:round/>
          </a:ln>
        </p:spPr>
        <p:style>
          <a:lnRef idx="0"/>
          <a:fillRef idx="0"/>
          <a:effectRef idx="0"/>
          <a:fontRef idx="minor"/>
        </p:style>
      </p:sp>
      <p:sp>
        <p:nvSpPr>
          <p:cNvPr id="166" name=""/>
          <p:cNvSpPr/>
          <p:nvPr/>
        </p:nvSpPr>
        <p:spPr>
          <a:xfrm>
            <a:off x="8712720" y="3924720"/>
            <a:ext cx="719640" cy="359640"/>
          </a:xfrm>
          <a:custGeom>
            <a:avLst/>
            <a:gdLst/>
            <a:ahLst/>
            <a:rect l="l" t="t" r="r" b="b"/>
            <a:pathLst>
              <a:path w="2002" h="1002">
                <a:moveTo>
                  <a:pt x="0" y="250"/>
                </a:moveTo>
                <a:lnTo>
                  <a:pt x="1500" y="250"/>
                </a:lnTo>
                <a:lnTo>
                  <a:pt x="1500" y="0"/>
                </a:lnTo>
                <a:lnTo>
                  <a:pt x="2001" y="500"/>
                </a:lnTo>
                <a:lnTo>
                  <a:pt x="1500" y="1001"/>
                </a:lnTo>
                <a:lnTo>
                  <a:pt x="1500" y="750"/>
                </a:lnTo>
                <a:lnTo>
                  <a:pt x="0" y="750"/>
                </a:lnTo>
                <a:lnTo>
                  <a:pt x="0" y="250"/>
                </a:lnTo>
              </a:path>
            </a:pathLst>
          </a:custGeom>
          <a:solidFill>
            <a:srgbClr val="bf819e"/>
          </a:solidFill>
          <a:ln w="29160">
            <a:solidFill>
              <a:srgbClr val="0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
          <p:cNvSpPr/>
          <p:nvPr/>
        </p:nvSpPr>
        <p:spPr>
          <a:xfrm>
            <a:off x="10260000" y="5746320"/>
            <a:ext cx="176400" cy="342000"/>
          </a:xfrm>
          <a:prstGeom prst="rect">
            <a:avLst/>
          </a:prstGeom>
          <a:noFill/>
          <a:ln w="0">
            <a:noFill/>
          </a:ln>
        </p:spPr>
        <p:style>
          <a:lnRef idx="0"/>
          <a:fillRef idx="0"/>
          <a:effectRef idx="0"/>
          <a:fontRef idx="minor"/>
        </p:style>
      </p:sp>
      <p:sp>
        <p:nvSpPr>
          <p:cNvPr id="168" name=""/>
          <p:cNvSpPr/>
          <p:nvPr/>
        </p:nvSpPr>
        <p:spPr>
          <a:xfrm>
            <a:off x="360000" y="1548000"/>
            <a:ext cx="8777160" cy="474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Some plants can also cure human diseases. These are called </a:t>
            </a:r>
            <a:r>
              <a:rPr b="1" lang="en-PH" sz="1800" spc="-1" strike="noStrike">
                <a:latin typeface="Lato"/>
                <a:ea typeface="AppleSystemUIFont"/>
              </a:rPr>
              <a:t>medicinal plants</a:t>
            </a:r>
            <a:r>
              <a:rPr b="0" lang="en-PH" sz="1800" spc="-1" strike="noStrike">
                <a:latin typeface="Lato"/>
                <a:ea typeface="AppleSystemUIFont"/>
              </a:rPr>
              <a:t>.</a:t>
            </a:r>
            <a:endParaRPr b="0" lang="en-PH" sz="1800" spc="-1" strike="noStrike">
              <a:latin typeface="Arial"/>
            </a:endParaRPr>
          </a:p>
        </p:txBody>
      </p:sp>
      <p:pic>
        <p:nvPicPr>
          <p:cNvPr id="169" name="" descr=""/>
          <p:cNvPicPr/>
          <p:nvPr/>
        </p:nvPicPr>
        <p:blipFill>
          <a:blip r:embed="rId1"/>
          <a:stretch/>
        </p:blipFill>
        <p:spPr>
          <a:xfrm>
            <a:off x="360000" y="2009880"/>
            <a:ext cx="2699640" cy="3389760"/>
          </a:xfrm>
          <a:prstGeom prst="rect">
            <a:avLst/>
          </a:prstGeom>
          <a:ln w="29160">
            <a:solidFill>
              <a:srgbClr val="000000"/>
            </a:solidFill>
            <a:round/>
          </a:ln>
        </p:spPr>
      </p:pic>
      <p:pic>
        <p:nvPicPr>
          <p:cNvPr id="170" name="" descr=""/>
          <p:cNvPicPr/>
          <p:nvPr/>
        </p:nvPicPr>
        <p:blipFill>
          <a:blip r:embed="rId2"/>
          <a:stretch/>
        </p:blipFill>
        <p:spPr>
          <a:xfrm>
            <a:off x="3276000" y="2016000"/>
            <a:ext cx="2699640" cy="3376440"/>
          </a:xfrm>
          <a:prstGeom prst="rect">
            <a:avLst/>
          </a:prstGeom>
          <a:ln w="29160">
            <a:solidFill>
              <a:srgbClr val="000000"/>
            </a:solidFill>
            <a:round/>
          </a:ln>
        </p:spPr>
      </p:pic>
      <p:pic>
        <p:nvPicPr>
          <p:cNvPr id="171" name="" descr=""/>
          <p:cNvPicPr/>
          <p:nvPr/>
        </p:nvPicPr>
        <p:blipFill>
          <a:blip r:embed="rId3"/>
          <a:stretch/>
        </p:blipFill>
        <p:spPr>
          <a:xfrm>
            <a:off x="6199560" y="2023200"/>
            <a:ext cx="2692080" cy="3376440"/>
          </a:xfrm>
          <a:prstGeom prst="rect">
            <a:avLst/>
          </a:prstGeom>
          <a:ln w="29160">
            <a:solidFill>
              <a:srgbClr val="000000"/>
            </a:solidFill>
            <a:round/>
          </a:ln>
        </p:spPr>
      </p:pic>
      <p:pic>
        <p:nvPicPr>
          <p:cNvPr id="172" name="" descr=""/>
          <p:cNvPicPr/>
          <p:nvPr/>
        </p:nvPicPr>
        <p:blipFill>
          <a:blip r:embed="rId4"/>
          <a:stretch/>
        </p:blipFill>
        <p:spPr>
          <a:xfrm>
            <a:off x="9139680" y="2023200"/>
            <a:ext cx="2692080" cy="337644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766</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2023-08-17T15:52:07Z</dcterms:modified>
  <cp:revision>106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