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76" y="2125980"/>
            <a:ext cx="10368598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114" cy="685764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-355"/>
            <a:ext cx="12186920" cy="6852920"/>
          </a:xfrm>
          <a:custGeom>
            <a:avLst/>
            <a:gdLst/>
            <a:ahLst/>
            <a:cxnLst/>
            <a:rect l="l" t="t" r="r" b="b"/>
            <a:pathLst>
              <a:path w="12186920" h="6852920">
                <a:moveTo>
                  <a:pt x="12186716" y="0"/>
                </a:moveTo>
                <a:lnTo>
                  <a:pt x="0" y="0"/>
                </a:lnTo>
                <a:lnTo>
                  <a:pt x="0" y="6852589"/>
                </a:lnTo>
                <a:lnTo>
                  <a:pt x="6093358" y="6852589"/>
                </a:lnTo>
                <a:lnTo>
                  <a:pt x="12186716" y="6852589"/>
                </a:lnTo>
                <a:lnTo>
                  <a:pt x="121867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993" y="1800707"/>
            <a:ext cx="2793606" cy="279360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487318" y="1475282"/>
            <a:ext cx="8699500" cy="3857625"/>
          </a:xfrm>
          <a:custGeom>
            <a:avLst/>
            <a:gdLst/>
            <a:ahLst/>
            <a:cxnLst/>
            <a:rect l="l" t="t" r="r" b="b"/>
            <a:pathLst>
              <a:path w="8699500" h="3857625">
                <a:moveTo>
                  <a:pt x="8699042" y="0"/>
                </a:moveTo>
                <a:lnTo>
                  <a:pt x="0" y="0"/>
                </a:lnTo>
                <a:lnTo>
                  <a:pt x="0" y="3857040"/>
                </a:lnTo>
                <a:lnTo>
                  <a:pt x="4349521" y="3857040"/>
                </a:lnTo>
                <a:lnTo>
                  <a:pt x="8699042" y="3857040"/>
                </a:lnTo>
                <a:lnTo>
                  <a:pt x="8699042" y="0"/>
                </a:lnTo>
                <a:close/>
              </a:path>
            </a:pathLst>
          </a:custGeom>
          <a:solidFill>
            <a:srgbClr val="9B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87318" y="5337352"/>
            <a:ext cx="8699398" cy="379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242405"/>
            <a:ext cx="12186716" cy="61559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57242" y="-355"/>
            <a:ext cx="1029246" cy="9651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41335" y="257657"/>
            <a:ext cx="834453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62977" y="1841723"/>
            <a:ext cx="10529570" cy="1385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3055" y="6416231"/>
            <a:ext cx="2637155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Relationship Id="rId3" Type="http://schemas.openxmlformats.org/officeDocument/2006/relationships/image" Target="../media/image21.jpg"/><Relationship Id="rId4" Type="http://schemas.openxmlformats.org/officeDocument/2006/relationships/hyperlink" Target="http://WWW.REX.COM.PH/" TargetMode="Externa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jpg"/><Relationship Id="rId3" Type="http://schemas.openxmlformats.org/officeDocument/2006/relationships/hyperlink" Target="http://WWW.REX.COM.PH/" TargetMode="Externa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Relationship Id="rId6" Type="http://schemas.openxmlformats.org/officeDocument/2006/relationships/image" Target="../media/image10.jpg"/><Relationship Id="rId7" Type="http://schemas.openxmlformats.org/officeDocument/2006/relationships/hyperlink" Target="http://WWW.REX.COM.PH/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Relationship Id="rId4" Type="http://schemas.openxmlformats.org/officeDocument/2006/relationships/image" Target="../media/image13.jpg"/><Relationship Id="rId5" Type="http://schemas.openxmlformats.org/officeDocument/2006/relationships/image" Target="../media/image14.jpg"/><Relationship Id="rId6" Type="http://schemas.openxmlformats.org/officeDocument/2006/relationships/hyperlink" Target="http://WWW.REX.COM.PH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Relationship Id="rId3" Type="http://schemas.openxmlformats.org/officeDocument/2006/relationships/hyperlink" Target="http://WWW.REX.COM.PH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Relationship Id="rId3" Type="http://schemas.openxmlformats.org/officeDocument/2006/relationships/hyperlink" Target="http://WWW.REX.COM.PH/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Relationship Id="rId3" Type="http://schemas.openxmlformats.org/officeDocument/2006/relationships/hyperlink" Target="http://WWW.REX.COM.PH/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Relationship Id="rId4" Type="http://schemas.openxmlformats.org/officeDocument/2006/relationships/hyperlink" Target="http://WWW.REX.COM.PH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64214" y="3096259"/>
            <a:ext cx="6188710" cy="106807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4105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</a:rPr>
              <a:t>Adaptation</a:t>
            </a:r>
            <a:r>
              <a:rPr dirty="0" spc="-45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of</a:t>
            </a:r>
            <a:r>
              <a:rPr dirty="0" spc="-30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Terrestrial</a:t>
            </a:r>
          </a:p>
          <a:p>
            <a:pPr algn="ctr" marR="140970">
              <a:lnSpc>
                <a:spcPts val="4105"/>
              </a:lnSpc>
            </a:pPr>
            <a:r>
              <a:rPr dirty="0" spc="-10">
                <a:solidFill>
                  <a:srgbClr val="FFFFFF"/>
                </a:solidFill>
              </a:rPr>
              <a:t>Animals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9903" y="438022"/>
            <a:ext cx="83451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25297" y="1734743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25297" y="2074938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97661" y="1131806"/>
            <a:ext cx="6508115" cy="1888489"/>
          </a:xfrm>
          <a:prstGeom prst="rect">
            <a:avLst/>
          </a:prstGeom>
        </p:spPr>
        <p:txBody>
          <a:bodyPr wrap="square" lIns="0" tIns="129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20"/>
              </a:spcBef>
            </a:pPr>
            <a:r>
              <a:rPr dirty="0" sz="2000">
                <a:latin typeface="Arial Black"/>
                <a:cs typeface="Arial Black"/>
              </a:rPr>
              <a:t>Keen</a:t>
            </a:r>
            <a:r>
              <a:rPr dirty="0" sz="2000" spc="-3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Senses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Used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for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Hunting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 spc="-20">
                <a:latin typeface="Arial Black"/>
                <a:cs typeface="Arial Black"/>
              </a:rPr>
              <a:t>Food</a:t>
            </a:r>
            <a:endParaRPr sz="2000">
              <a:latin typeface="Arial Black"/>
              <a:cs typeface="Arial Black"/>
            </a:endParaRPr>
          </a:p>
          <a:p>
            <a:pPr marL="155575">
              <a:lnSpc>
                <a:spcPct val="100000"/>
              </a:lnSpc>
              <a:spcBef>
                <a:spcPts val="915"/>
              </a:spcBef>
            </a:pPr>
            <a:r>
              <a:rPr dirty="0" sz="2000">
                <a:latin typeface="Arial"/>
                <a:cs typeface="Arial"/>
              </a:rPr>
              <a:t>Snakes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smell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using their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 b="1" i="1">
                <a:latin typeface="Arial"/>
                <a:cs typeface="Arial"/>
              </a:rPr>
              <a:t>tongues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155575" marR="5080">
              <a:lnSpc>
                <a:spcPts val="2680"/>
              </a:lnSpc>
              <a:spcBef>
                <a:spcPts val="135"/>
              </a:spcBef>
            </a:pPr>
            <a:r>
              <a:rPr dirty="0" sz="2000">
                <a:latin typeface="Arial"/>
                <a:cs typeface="Arial"/>
              </a:rPr>
              <a:t>Using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feelers</a:t>
            </a:r>
            <a:r>
              <a:rPr dirty="0" sz="2000">
                <a:latin typeface="Arial"/>
                <a:cs typeface="Arial"/>
              </a:rPr>
              <a:t>, </a:t>
            </a:r>
            <a:r>
              <a:rPr dirty="0" sz="2000" spc="-10">
                <a:latin typeface="Arial"/>
                <a:cs typeface="Arial"/>
              </a:rPr>
              <a:t>insect-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mosquitoes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sense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warmth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their</a:t>
            </a:r>
            <a:endParaRPr sz="2000">
              <a:latin typeface="Arial"/>
              <a:cs typeface="Arial"/>
            </a:endParaRPr>
          </a:p>
          <a:p>
            <a:pPr marL="155575">
              <a:lnSpc>
                <a:spcPct val="100000"/>
              </a:lnSpc>
              <a:spcBef>
                <a:spcPts val="140"/>
              </a:spcBef>
            </a:pPr>
            <a:r>
              <a:rPr dirty="0" sz="2000">
                <a:latin typeface="Arial"/>
                <a:cs typeface="Arial"/>
              </a:rPr>
              <a:t>victims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10">
                <a:latin typeface="Arial"/>
                <a:cs typeface="Arial"/>
              </a:rPr>
              <a:t> bloodsucking.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25297" y="3743896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40942" y="3642088"/>
            <a:ext cx="6065520" cy="1727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1700"/>
              </a:lnSpc>
              <a:spcBef>
                <a:spcPts val="100"/>
              </a:spcBef>
            </a:pPr>
            <a:r>
              <a:rPr dirty="0" sz="2000" b="1" i="1">
                <a:latin typeface="Arial"/>
                <a:cs typeface="Arial"/>
              </a:rPr>
              <a:t>Big round</a:t>
            </a:r>
            <a:r>
              <a:rPr dirty="0" sz="2000" spc="-1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eyes</a:t>
            </a:r>
            <a:r>
              <a:rPr dirty="0" sz="2000" spc="5" b="1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owls use to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see very well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in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dark,especially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hunt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prey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during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</a:t>
            </a:r>
            <a:r>
              <a:rPr dirty="0" sz="2000" spc="-10">
                <a:latin typeface="Arial"/>
                <a:cs typeface="Arial"/>
              </a:rPr>
              <a:t>night.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000">
                <a:latin typeface="Arial"/>
                <a:cs typeface="Arial"/>
              </a:rPr>
              <a:t>Eagles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hawks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sharp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eyesight</a:t>
            </a:r>
            <a:r>
              <a:rPr dirty="0" sz="2000" spc="5" b="1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</a:t>
            </a:r>
            <a:r>
              <a:rPr dirty="0" sz="2000" spc="-10">
                <a:latin typeface="Arial"/>
                <a:cs typeface="Arial"/>
              </a:rPr>
              <a:t>catch</a:t>
            </a:r>
            <a:endParaRPr sz="2000">
              <a:latin typeface="Arial"/>
              <a:cs typeface="Arial"/>
            </a:endParaRPr>
          </a:p>
          <a:p>
            <a:pPr marL="12700" marR="245745">
              <a:lnSpc>
                <a:spcPct val="111600"/>
              </a:lnSpc>
            </a:pP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prey.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 can even see small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 at </a:t>
            </a:r>
            <a:r>
              <a:rPr dirty="0" sz="2000" spc="-20">
                <a:latin typeface="Arial"/>
                <a:cs typeface="Arial"/>
              </a:rPr>
              <a:t>long </a:t>
            </a:r>
            <a:r>
              <a:rPr dirty="0" sz="2000">
                <a:latin typeface="Arial"/>
                <a:cs typeface="Arial"/>
              </a:rPr>
              <a:t>distances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even when they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 soaring </a:t>
            </a:r>
            <a:r>
              <a:rPr dirty="0" sz="2000" spc="-10">
                <a:latin typeface="Arial"/>
                <a:cs typeface="Arial"/>
              </a:rPr>
              <a:t>high.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25297" y="4423219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45603" y="1405051"/>
            <a:ext cx="3223345" cy="1963102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88018" y="3791165"/>
            <a:ext cx="3073761" cy="1788477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7296" y="1138935"/>
            <a:ext cx="663384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Poison</a:t>
            </a:r>
            <a:r>
              <a:rPr dirty="0" sz="2000" spc="-2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and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Secretion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of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Distasteful</a:t>
            </a:r>
            <a:r>
              <a:rPr dirty="0" sz="2000" spc="-10">
                <a:latin typeface="Arial Black"/>
                <a:cs typeface="Arial Black"/>
              </a:rPr>
              <a:t> Substances</a:t>
            </a:r>
            <a:endParaRPr sz="20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46975" y="1941741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/>
              <a:t>Using their</a:t>
            </a:r>
            <a:r>
              <a:rPr dirty="0" spc="5"/>
              <a:t> </a:t>
            </a:r>
            <a:r>
              <a:rPr dirty="0"/>
              <a:t>tabular</a:t>
            </a:r>
            <a:r>
              <a:rPr dirty="0" spc="-5"/>
              <a:t> </a:t>
            </a:r>
            <a:r>
              <a:rPr dirty="0"/>
              <a:t>sharp</a:t>
            </a:r>
            <a:r>
              <a:rPr dirty="0" spc="-10"/>
              <a:t> </a:t>
            </a:r>
            <a:r>
              <a:rPr dirty="0"/>
              <a:t>teeth called</a:t>
            </a:r>
            <a:r>
              <a:rPr dirty="0" spc="-10"/>
              <a:t> </a:t>
            </a:r>
            <a:r>
              <a:rPr dirty="0"/>
              <a:t>fangs, snakes like</a:t>
            </a:r>
            <a:r>
              <a:rPr dirty="0" spc="-10"/>
              <a:t> </a:t>
            </a:r>
            <a:r>
              <a:rPr dirty="0"/>
              <a:t>cobras secrete poison called</a:t>
            </a:r>
            <a:r>
              <a:rPr dirty="0" spc="45"/>
              <a:t> </a:t>
            </a:r>
            <a:r>
              <a:rPr dirty="0" spc="-10" b="1" i="1">
                <a:latin typeface="Arial"/>
                <a:cs typeface="Arial"/>
              </a:rPr>
              <a:t>venom</a:t>
            </a:r>
            <a:r>
              <a:rPr dirty="0" spc="-10"/>
              <a:t>.</a:t>
            </a:r>
          </a:p>
          <a:p>
            <a:pPr marL="12700" marR="2575560">
              <a:lnSpc>
                <a:spcPct val="111300"/>
              </a:lnSpc>
              <a:spcBef>
                <a:spcPts val="10"/>
              </a:spcBef>
            </a:pPr>
            <a:r>
              <a:rPr dirty="0" b="1" i="1">
                <a:latin typeface="Arial"/>
                <a:cs typeface="Arial"/>
              </a:rPr>
              <a:t>Chemical</a:t>
            </a:r>
            <a:r>
              <a:rPr dirty="0" spc="-10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sprays</a:t>
            </a:r>
            <a:r>
              <a:rPr dirty="0" spc="-10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with</a:t>
            </a:r>
            <a:r>
              <a:rPr dirty="0" spc="-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foul</a:t>
            </a:r>
            <a:r>
              <a:rPr dirty="0" spc="-15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odor </a:t>
            </a:r>
            <a:r>
              <a:rPr dirty="0"/>
              <a:t>are released</a:t>
            </a:r>
            <a:r>
              <a:rPr dirty="0" spc="-5"/>
              <a:t> </a:t>
            </a:r>
            <a:r>
              <a:rPr dirty="0"/>
              <a:t>by skunks</a:t>
            </a:r>
            <a:r>
              <a:rPr dirty="0" spc="-5"/>
              <a:t> </a:t>
            </a:r>
            <a:r>
              <a:rPr dirty="0"/>
              <a:t>to help </a:t>
            </a:r>
            <a:r>
              <a:rPr dirty="0" spc="-20"/>
              <a:t>them </a:t>
            </a:r>
            <a:r>
              <a:rPr dirty="0"/>
              <a:t>escape</a:t>
            </a:r>
            <a:r>
              <a:rPr dirty="0" spc="-10"/>
              <a:t> </a:t>
            </a:r>
            <a:r>
              <a:rPr dirty="0"/>
              <a:t>from</a:t>
            </a:r>
            <a:r>
              <a:rPr dirty="0" spc="-5"/>
              <a:t> </a:t>
            </a:r>
            <a:r>
              <a:rPr dirty="0"/>
              <a:t>their</a:t>
            </a:r>
            <a:r>
              <a:rPr dirty="0" spc="-5"/>
              <a:t> </a:t>
            </a:r>
            <a:r>
              <a:rPr dirty="0"/>
              <a:t>predators and</a:t>
            </a:r>
            <a:r>
              <a:rPr dirty="0" spc="5"/>
              <a:t> </a:t>
            </a:r>
            <a:r>
              <a:rPr dirty="0" spc="-10"/>
              <a:t>enemies.</a:t>
            </a: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/>
              <a:t>Larger</a:t>
            </a:r>
            <a:r>
              <a:rPr dirty="0" spc="-15"/>
              <a:t> </a:t>
            </a:r>
            <a:r>
              <a:rPr dirty="0"/>
              <a:t>animals seldom</a:t>
            </a:r>
            <a:r>
              <a:rPr dirty="0" spc="-5"/>
              <a:t> </a:t>
            </a:r>
            <a:r>
              <a:rPr dirty="0"/>
              <a:t>eat</a:t>
            </a:r>
            <a:r>
              <a:rPr dirty="0" spc="-10"/>
              <a:t> </a:t>
            </a:r>
            <a:r>
              <a:rPr dirty="0"/>
              <a:t>toads because they</a:t>
            </a:r>
            <a:r>
              <a:rPr dirty="0" spc="30"/>
              <a:t> </a:t>
            </a:r>
            <a:r>
              <a:rPr dirty="0" b="1" i="1">
                <a:latin typeface="Arial"/>
                <a:cs typeface="Arial"/>
              </a:rPr>
              <a:t>secrete</a:t>
            </a:r>
            <a:r>
              <a:rPr dirty="0" spc="-10" b="1" i="1">
                <a:latin typeface="Arial"/>
                <a:cs typeface="Arial"/>
              </a:rPr>
              <a:t> </a:t>
            </a:r>
            <a:r>
              <a:rPr dirty="0" b="1" i="1">
                <a:latin typeface="Arial"/>
                <a:cs typeface="Arial"/>
              </a:rPr>
              <a:t>a distasteful </a:t>
            </a:r>
            <a:r>
              <a:rPr dirty="0" spc="-10" b="1" i="1">
                <a:latin typeface="Arial"/>
                <a:cs typeface="Arial"/>
              </a:rPr>
              <a:t>substance</a:t>
            </a:r>
            <a:r>
              <a:rPr dirty="0" spc="-10"/>
              <a:t>.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846975" y="2281935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46975" y="2962706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0005" y="3780015"/>
            <a:ext cx="7983318" cy="180106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5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7296" y="1146860"/>
            <a:ext cx="10522585" cy="4545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10">
                <a:latin typeface="Arial Black"/>
                <a:cs typeface="Arial Black"/>
              </a:rPr>
              <a:t>Activity</a:t>
            </a:r>
            <a:endParaRPr sz="2800">
              <a:latin typeface="Arial Black"/>
              <a:cs typeface="Arial Black"/>
            </a:endParaRPr>
          </a:p>
          <a:p>
            <a:pPr marL="12700" marR="5080">
              <a:lnSpc>
                <a:spcPct val="111800"/>
              </a:lnSpc>
              <a:spcBef>
                <a:spcPts val="2105"/>
              </a:spcBef>
            </a:pPr>
            <a:r>
              <a:rPr dirty="0" sz="2200">
                <a:latin typeface="Arial"/>
                <a:cs typeface="Arial"/>
              </a:rPr>
              <a:t>Write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b="1" i="1">
                <a:latin typeface="Arial"/>
                <a:cs typeface="Arial"/>
              </a:rPr>
              <a:t>True</a:t>
            </a:r>
            <a:r>
              <a:rPr dirty="0" sz="2200" spc="-10" b="1" i="1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if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sentence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is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correct.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If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not,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identify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20">
                <a:latin typeface="Arial"/>
                <a:cs typeface="Arial"/>
              </a:rPr>
              <a:t> </a:t>
            </a:r>
            <a:r>
              <a:rPr dirty="0" sz="2200" b="1" i="1">
                <a:latin typeface="Arial"/>
                <a:cs typeface="Arial"/>
              </a:rPr>
              <a:t>incorrect</a:t>
            </a:r>
            <a:r>
              <a:rPr dirty="0" sz="2200" spc="-15" b="1" i="1">
                <a:latin typeface="Arial"/>
                <a:cs typeface="Arial"/>
              </a:rPr>
              <a:t> </a:t>
            </a:r>
            <a:r>
              <a:rPr dirty="0" sz="2200" b="1" i="1">
                <a:latin typeface="Arial"/>
                <a:cs typeface="Arial"/>
              </a:rPr>
              <a:t>word</a:t>
            </a:r>
            <a:r>
              <a:rPr dirty="0" sz="2200" spc="-15" b="1" i="1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replace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it </a:t>
            </a:r>
            <a:r>
              <a:rPr dirty="0" sz="2200">
                <a:latin typeface="Arial"/>
                <a:cs typeface="Arial"/>
              </a:rPr>
              <a:t>with</a:t>
            </a:r>
            <a:r>
              <a:rPr dirty="0" sz="2200" spc="-3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b="1" i="1">
                <a:latin typeface="Arial"/>
                <a:cs typeface="Arial"/>
              </a:rPr>
              <a:t>correct</a:t>
            </a:r>
            <a:r>
              <a:rPr dirty="0" sz="2200" spc="-20" b="1" i="1">
                <a:latin typeface="Arial"/>
                <a:cs typeface="Arial"/>
              </a:rPr>
              <a:t> </a:t>
            </a:r>
            <a:r>
              <a:rPr dirty="0" sz="2200" b="1" i="1">
                <a:latin typeface="Arial"/>
                <a:cs typeface="Arial"/>
              </a:rPr>
              <a:t>one</a:t>
            </a:r>
            <a:r>
              <a:rPr dirty="0" sz="2200">
                <a:latin typeface="Arial"/>
                <a:cs typeface="Arial"/>
              </a:rPr>
              <a:t>.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Write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your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answers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on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-10">
                <a:latin typeface="Arial"/>
                <a:cs typeface="Arial"/>
              </a:rPr>
              <a:t> blank.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00">
              <a:latin typeface="Arial"/>
              <a:cs typeface="Arial"/>
            </a:endParaRPr>
          </a:p>
          <a:p>
            <a:pPr marL="133985">
              <a:lnSpc>
                <a:spcPct val="100000"/>
              </a:lnSpc>
              <a:tabLst>
                <a:tab pos="2112010" algn="l"/>
              </a:tabLst>
            </a:pP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000">
                <a:latin typeface="Arial"/>
                <a:cs typeface="Arial"/>
              </a:rPr>
              <a:t>1.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praying mantis changes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its color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green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 resting on a </a:t>
            </a:r>
            <a:r>
              <a:rPr dirty="0" sz="2000" spc="-10">
                <a:latin typeface="Arial"/>
                <a:cs typeface="Arial"/>
              </a:rPr>
              <a:t>leaf.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100">
              <a:latin typeface="Arial"/>
              <a:cs typeface="Arial"/>
            </a:endParaRPr>
          </a:p>
          <a:p>
            <a:pPr marL="133985">
              <a:lnSpc>
                <a:spcPct val="100000"/>
              </a:lnSpc>
              <a:tabLst>
                <a:tab pos="2112010" algn="l"/>
              </a:tabLst>
            </a:pP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000">
                <a:latin typeface="Arial"/>
                <a:cs typeface="Arial"/>
              </a:rPr>
              <a:t>2.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Leeches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antennae 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suck blood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hosts.</a:t>
            </a:r>
            <a:endParaRPr sz="2000">
              <a:latin typeface="Arial"/>
              <a:cs typeface="Arial"/>
            </a:endParaRPr>
          </a:p>
          <a:p>
            <a:pPr marL="133985">
              <a:lnSpc>
                <a:spcPct val="100000"/>
              </a:lnSpc>
              <a:spcBef>
                <a:spcPts val="2250"/>
              </a:spcBef>
              <a:tabLst>
                <a:tab pos="2112010" algn="l"/>
              </a:tabLst>
            </a:pP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000">
                <a:latin typeface="Arial"/>
                <a:cs typeface="Arial"/>
              </a:rPr>
              <a:t>3.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Lions and boars use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 fangs in breaking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bones 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prey.</a:t>
            </a:r>
            <a:endParaRPr sz="2000">
              <a:latin typeface="Arial"/>
              <a:cs typeface="Arial"/>
            </a:endParaRPr>
          </a:p>
          <a:p>
            <a:pPr marL="132715">
              <a:lnSpc>
                <a:spcPct val="100000"/>
              </a:lnSpc>
              <a:spcBef>
                <a:spcPts val="1935"/>
              </a:spcBef>
              <a:tabLst>
                <a:tab pos="2110740" algn="l"/>
              </a:tabLst>
            </a:pP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000">
                <a:latin typeface="Arial"/>
                <a:cs typeface="Arial"/>
              </a:rPr>
              <a:t>4.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Eagles use 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big round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eyes to hunt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food.</a:t>
            </a:r>
            <a:endParaRPr sz="2000">
              <a:latin typeface="Arial"/>
              <a:cs typeface="Arial"/>
            </a:endParaRPr>
          </a:p>
          <a:p>
            <a:pPr marL="132715">
              <a:lnSpc>
                <a:spcPct val="100000"/>
              </a:lnSpc>
              <a:spcBef>
                <a:spcPts val="2255"/>
              </a:spcBef>
              <a:tabLst>
                <a:tab pos="2160905" algn="l"/>
              </a:tabLst>
            </a:pPr>
            <a:r>
              <a:rPr dirty="0" u="sng" sz="2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200">
                <a:latin typeface="Arial"/>
                <a:cs typeface="Arial"/>
              </a:rPr>
              <a:t>5.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Butterflies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use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their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beak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to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sip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nectar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from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flowers.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72579" y="1438821"/>
            <a:ext cx="4392930" cy="3291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>
                <a:latin typeface="Arial Black"/>
                <a:cs typeface="Arial Black"/>
              </a:rPr>
              <a:t>Answer</a:t>
            </a:r>
            <a:r>
              <a:rPr dirty="0" sz="2200" spc="-45">
                <a:latin typeface="Arial Black"/>
                <a:cs typeface="Arial Black"/>
              </a:rPr>
              <a:t> </a:t>
            </a:r>
            <a:r>
              <a:rPr dirty="0" sz="2200" spc="-20">
                <a:latin typeface="Arial Black"/>
                <a:cs typeface="Arial Black"/>
              </a:rPr>
              <a:t>Key:</a:t>
            </a:r>
            <a:endParaRPr sz="2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250">
              <a:latin typeface="Arial Black"/>
              <a:cs typeface="Arial Black"/>
            </a:endParaRPr>
          </a:p>
          <a:p>
            <a:pPr marL="928369" indent="-234950">
              <a:lnSpc>
                <a:spcPct val="100000"/>
              </a:lnSpc>
              <a:buSzPct val="95454"/>
              <a:buAutoNum type="arabicPeriod"/>
              <a:tabLst>
                <a:tab pos="928369" algn="l"/>
              </a:tabLst>
            </a:pPr>
            <a:r>
              <a:rPr dirty="0" sz="2200" spc="-20">
                <a:latin typeface="Arial"/>
                <a:cs typeface="Arial"/>
              </a:rPr>
              <a:t>True</a:t>
            </a:r>
            <a:endParaRPr sz="2200">
              <a:latin typeface="Arial"/>
              <a:cs typeface="Arial"/>
            </a:endParaRPr>
          </a:p>
          <a:p>
            <a:pPr marL="1006475" indent="-309880">
              <a:lnSpc>
                <a:spcPct val="100000"/>
              </a:lnSpc>
              <a:spcBef>
                <a:spcPts val="1310"/>
              </a:spcBef>
              <a:buSzPct val="95454"/>
              <a:buAutoNum type="arabicPeriod"/>
              <a:tabLst>
                <a:tab pos="1006475" algn="l"/>
              </a:tabLst>
            </a:pPr>
            <a:r>
              <a:rPr dirty="0" sz="2200">
                <a:latin typeface="Arial"/>
                <a:cs typeface="Arial"/>
              </a:rPr>
              <a:t>antennae</a:t>
            </a:r>
            <a:r>
              <a:rPr dirty="0" sz="2200" spc="-8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–</a:t>
            </a:r>
            <a:r>
              <a:rPr dirty="0" sz="2200" spc="-70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suckers</a:t>
            </a:r>
            <a:endParaRPr sz="2200">
              <a:latin typeface="Arial"/>
              <a:cs typeface="Arial"/>
            </a:endParaRPr>
          </a:p>
          <a:p>
            <a:pPr marL="1006475" indent="-309880">
              <a:lnSpc>
                <a:spcPct val="100000"/>
              </a:lnSpc>
              <a:spcBef>
                <a:spcPts val="1320"/>
              </a:spcBef>
              <a:buSzPct val="95454"/>
              <a:buAutoNum type="arabicPeriod"/>
              <a:tabLst>
                <a:tab pos="1006475" algn="l"/>
              </a:tabLst>
            </a:pPr>
            <a:r>
              <a:rPr dirty="0" sz="2200" spc="-20">
                <a:latin typeface="Arial"/>
                <a:cs typeface="Arial"/>
              </a:rPr>
              <a:t>True</a:t>
            </a:r>
            <a:endParaRPr sz="2200">
              <a:latin typeface="Arial"/>
              <a:cs typeface="Arial"/>
            </a:endParaRPr>
          </a:p>
          <a:p>
            <a:pPr marL="1006475" indent="-309880">
              <a:lnSpc>
                <a:spcPct val="100000"/>
              </a:lnSpc>
              <a:spcBef>
                <a:spcPts val="1320"/>
              </a:spcBef>
              <a:buSzPct val="95454"/>
              <a:buAutoNum type="arabicPeriod"/>
              <a:tabLst>
                <a:tab pos="1006475" algn="l"/>
              </a:tabLst>
            </a:pPr>
            <a:r>
              <a:rPr dirty="0" sz="2200">
                <a:latin typeface="Arial"/>
                <a:cs typeface="Arial"/>
              </a:rPr>
              <a:t>big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round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eyes-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sharp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 spc="-20">
                <a:latin typeface="Arial"/>
                <a:cs typeface="Arial"/>
              </a:rPr>
              <a:t>eyes</a:t>
            </a:r>
            <a:endParaRPr sz="2200">
              <a:latin typeface="Arial"/>
              <a:cs typeface="Arial"/>
            </a:endParaRPr>
          </a:p>
          <a:p>
            <a:pPr marL="1006475" indent="-309880">
              <a:lnSpc>
                <a:spcPct val="100000"/>
              </a:lnSpc>
              <a:spcBef>
                <a:spcPts val="1320"/>
              </a:spcBef>
              <a:buSzPct val="95454"/>
              <a:buAutoNum type="arabicPeriod"/>
              <a:tabLst>
                <a:tab pos="1006475" algn="l"/>
              </a:tabLst>
            </a:pPr>
            <a:r>
              <a:rPr dirty="0" sz="2200">
                <a:latin typeface="Arial"/>
                <a:cs typeface="Arial"/>
              </a:rPr>
              <a:t>beak-</a:t>
            </a:r>
            <a:r>
              <a:rPr dirty="0" sz="2200" spc="-10">
                <a:latin typeface="Arial"/>
                <a:cs typeface="Arial"/>
              </a:rPr>
              <a:t> proboscis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50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Terrestrial</a:t>
            </a:r>
            <a:r>
              <a:rPr dirty="0" spc="-40"/>
              <a:t> </a:t>
            </a:r>
            <a:r>
              <a:rPr dirty="0" spc="-10"/>
              <a:t>Animals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5798" y="1508404"/>
            <a:ext cx="6611035" cy="33793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97661" y="1490020"/>
            <a:ext cx="10487660" cy="363601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2200" spc="-10">
                <a:latin typeface="Arial Black"/>
                <a:cs typeface="Arial Black"/>
              </a:rPr>
              <a:t>Habitat</a:t>
            </a:r>
            <a:endParaRPr sz="2200">
              <a:latin typeface="Arial Black"/>
              <a:cs typeface="Arial Black"/>
            </a:endParaRPr>
          </a:p>
          <a:p>
            <a:pPr marL="556260">
              <a:lnSpc>
                <a:spcPct val="100000"/>
              </a:lnSpc>
              <a:spcBef>
                <a:spcPts val="400"/>
              </a:spcBef>
            </a:pPr>
            <a:r>
              <a:rPr dirty="0" sz="2200">
                <a:latin typeface="Arial"/>
                <a:cs typeface="Arial"/>
              </a:rPr>
              <a:t>-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place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where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animal</a:t>
            </a:r>
            <a:r>
              <a:rPr dirty="0" sz="2200" spc="-10">
                <a:latin typeface="Arial"/>
                <a:cs typeface="Arial"/>
              </a:rPr>
              <a:t> lives.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11800"/>
              </a:lnSpc>
              <a:spcBef>
                <a:spcPts val="2120"/>
              </a:spcBef>
            </a:pPr>
            <a:r>
              <a:rPr dirty="0" sz="2200">
                <a:latin typeface="Arial"/>
                <a:cs typeface="Arial"/>
              </a:rPr>
              <a:t>On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land,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they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are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generally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found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15">
                <a:latin typeface="Arial"/>
                <a:cs typeface="Arial"/>
              </a:rPr>
              <a:t> </a:t>
            </a:r>
            <a:r>
              <a:rPr dirty="0" sz="2200" i="1">
                <a:latin typeface="Arial"/>
                <a:cs typeface="Arial"/>
              </a:rPr>
              <a:t>forests</a:t>
            </a:r>
            <a:r>
              <a:rPr dirty="0" sz="2200">
                <a:latin typeface="Arial"/>
                <a:cs typeface="Arial"/>
              </a:rPr>
              <a:t>,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i="1">
                <a:latin typeface="Arial"/>
                <a:cs typeface="Arial"/>
              </a:rPr>
              <a:t>grasslands</a:t>
            </a:r>
            <a:r>
              <a:rPr dirty="0" sz="2200">
                <a:latin typeface="Arial"/>
                <a:cs typeface="Arial"/>
              </a:rPr>
              <a:t>,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i="1">
                <a:latin typeface="Arial"/>
                <a:cs typeface="Arial"/>
              </a:rPr>
              <a:t>mountains,</a:t>
            </a:r>
            <a:r>
              <a:rPr dirty="0" sz="2200" spc="-15" i="1">
                <a:latin typeface="Arial"/>
                <a:cs typeface="Arial"/>
              </a:rPr>
              <a:t> </a:t>
            </a:r>
            <a:r>
              <a:rPr dirty="0" sz="2200" i="1">
                <a:latin typeface="Arial"/>
                <a:cs typeface="Arial"/>
              </a:rPr>
              <a:t>deserts</a:t>
            </a:r>
            <a:r>
              <a:rPr dirty="0" sz="2200">
                <a:latin typeface="Arial"/>
                <a:cs typeface="Arial"/>
              </a:rPr>
              <a:t>,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and </a:t>
            </a:r>
            <a:r>
              <a:rPr dirty="0" sz="2200" i="1">
                <a:latin typeface="Arial"/>
                <a:cs typeface="Arial"/>
              </a:rPr>
              <a:t>even</a:t>
            </a:r>
            <a:r>
              <a:rPr dirty="0" sz="2200" spc="-20" i="1">
                <a:latin typeface="Arial"/>
                <a:cs typeface="Arial"/>
              </a:rPr>
              <a:t> </a:t>
            </a:r>
            <a:r>
              <a:rPr dirty="0" sz="2200" i="1">
                <a:latin typeface="Arial"/>
                <a:cs typeface="Arial"/>
              </a:rPr>
              <a:t>in</a:t>
            </a:r>
            <a:r>
              <a:rPr dirty="0" sz="2200" spc="-15" i="1">
                <a:latin typeface="Arial"/>
                <a:cs typeface="Arial"/>
              </a:rPr>
              <a:t> </a:t>
            </a:r>
            <a:r>
              <a:rPr dirty="0" sz="2200" i="1">
                <a:latin typeface="Arial"/>
                <a:cs typeface="Arial"/>
              </a:rPr>
              <a:t>your</a:t>
            </a:r>
            <a:r>
              <a:rPr dirty="0" sz="2200" spc="-15" i="1">
                <a:latin typeface="Arial"/>
                <a:cs typeface="Arial"/>
              </a:rPr>
              <a:t> </a:t>
            </a:r>
            <a:r>
              <a:rPr dirty="0" sz="2200" i="1">
                <a:latin typeface="Arial"/>
                <a:cs typeface="Arial"/>
              </a:rPr>
              <a:t>house</a:t>
            </a:r>
            <a:r>
              <a:rPr dirty="0" sz="2200">
                <a:latin typeface="Arial"/>
                <a:cs typeface="Arial"/>
              </a:rPr>
              <a:t>.Many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make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holes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soil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rest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branches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of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trees.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spc="-20">
                <a:latin typeface="Arial"/>
                <a:cs typeface="Arial"/>
              </a:rPr>
              <a:t>Some </a:t>
            </a:r>
            <a:r>
              <a:rPr dirty="0" sz="2200">
                <a:latin typeface="Arial"/>
                <a:cs typeface="Arial"/>
              </a:rPr>
              <a:t>hide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forest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from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hunters,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their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predators,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enemies;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others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can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deal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spc="-20">
                <a:latin typeface="Arial"/>
                <a:cs typeface="Arial"/>
              </a:rPr>
              <a:t>with </a:t>
            </a:r>
            <a:r>
              <a:rPr dirty="0" sz="2200">
                <a:latin typeface="Arial"/>
                <a:cs typeface="Arial"/>
              </a:rPr>
              <a:t>extremely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harsh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conditions.</a:t>
            </a:r>
            <a:endParaRPr sz="2200">
              <a:latin typeface="Arial"/>
              <a:cs typeface="Arial"/>
            </a:endParaRPr>
          </a:p>
          <a:p>
            <a:pPr marL="23495" marR="823594">
              <a:lnSpc>
                <a:spcPct val="115199"/>
              </a:lnSpc>
              <a:spcBef>
                <a:spcPts val="2340"/>
              </a:spcBef>
            </a:pPr>
            <a:r>
              <a:rPr dirty="0" sz="2200">
                <a:latin typeface="Arial Black"/>
                <a:cs typeface="Arial Black"/>
              </a:rPr>
              <a:t>Adaptation</a:t>
            </a:r>
            <a:r>
              <a:rPr dirty="0" sz="2200" spc="-145">
                <a:latin typeface="Arial Black"/>
                <a:cs typeface="Arial Black"/>
              </a:rPr>
              <a:t> </a:t>
            </a:r>
            <a:r>
              <a:rPr dirty="0" sz="2200">
                <a:latin typeface="Arial"/>
                <a:cs typeface="Arial"/>
              </a:rPr>
              <a:t>is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characteristic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of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living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things</a:t>
            </a:r>
            <a:r>
              <a:rPr dirty="0" sz="2200" spc="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that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helps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them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survive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</a:t>
            </a:r>
            <a:r>
              <a:rPr dirty="0" sz="2200" spc="-10">
                <a:latin typeface="Arial"/>
                <a:cs typeface="Arial"/>
              </a:rPr>
              <a:t> their environment.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5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942459"/>
            <a:ext cx="10178415" cy="1637030"/>
          </a:xfrm>
          <a:prstGeom prst="rect">
            <a:avLst/>
          </a:prstGeom>
        </p:spPr>
        <p:txBody>
          <a:bodyPr wrap="square" lIns="0" tIns="2095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dirty="0" sz="2200">
                <a:latin typeface="Arial Black"/>
                <a:cs typeface="Arial Black"/>
              </a:rPr>
              <a:t>Terrestrial</a:t>
            </a:r>
            <a:r>
              <a:rPr dirty="0" sz="2200" spc="-70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animals</a:t>
            </a:r>
            <a:endParaRPr sz="2200">
              <a:latin typeface="Arial Black"/>
              <a:cs typeface="Arial Black"/>
            </a:endParaRPr>
          </a:p>
          <a:p>
            <a:pPr marL="551815">
              <a:lnSpc>
                <a:spcPct val="100000"/>
              </a:lnSpc>
              <a:spcBef>
                <a:spcPts val="1550"/>
              </a:spcBef>
            </a:pPr>
            <a:r>
              <a:rPr dirty="0" sz="2200">
                <a:latin typeface="Arial"/>
                <a:cs typeface="Arial"/>
              </a:rPr>
              <a:t>Animals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that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live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land,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either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surface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of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ground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or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below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ground.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64"/>
              </a:spcBef>
            </a:pPr>
            <a:r>
              <a:rPr dirty="0" sz="2200" spc="-10">
                <a:latin typeface="Arial Black"/>
                <a:cs typeface="Arial Black"/>
              </a:rPr>
              <a:t>Examples:</a:t>
            </a:r>
            <a:endParaRPr sz="2200">
              <a:latin typeface="Arial Black"/>
              <a:cs typeface="Arial Black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9998" y="3030842"/>
            <a:ext cx="1765157" cy="128879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79998" y="2729166"/>
            <a:ext cx="1700783" cy="177083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010907" y="2698822"/>
            <a:ext cx="1403755" cy="1805867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900005" y="2699639"/>
            <a:ext cx="1605337" cy="1799996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436943" y="4556772"/>
            <a:ext cx="11180445" cy="1314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9845">
              <a:lnSpc>
                <a:spcPct val="100000"/>
              </a:lnSpc>
              <a:spcBef>
                <a:spcPts val="100"/>
              </a:spcBef>
              <a:tabLst>
                <a:tab pos="2722245" algn="l"/>
                <a:tab pos="4529455" algn="l"/>
                <a:tab pos="7403465" algn="l"/>
                <a:tab pos="9391015" algn="l"/>
              </a:tabLst>
            </a:pPr>
            <a:r>
              <a:rPr dirty="0" baseline="1262" sz="3300" spc="-15">
                <a:latin typeface="Arial"/>
                <a:cs typeface="Arial"/>
              </a:rPr>
              <a:t>Snake</a:t>
            </a:r>
            <a:r>
              <a:rPr dirty="0" baseline="1262" sz="3300">
                <a:latin typeface="Arial"/>
                <a:cs typeface="Arial"/>
              </a:rPr>
              <a:t>	</a:t>
            </a:r>
            <a:r>
              <a:rPr dirty="0" baseline="1262" sz="3300" spc="-15">
                <a:latin typeface="Arial"/>
                <a:cs typeface="Arial"/>
              </a:rPr>
              <a:t>Rabbit</a:t>
            </a:r>
            <a:r>
              <a:rPr dirty="0" baseline="1262" sz="3300">
                <a:latin typeface="Arial"/>
                <a:cs typeface="Arial"/>
              </a:rPr>
              <a:t>	</a:t>
            </a:r>
            <a:r>
              <a:rPr dirty="0" sz="2200">
                <a:latin typeface="Arial"/>
                <a:cs typeface="Arial"/>
              </a:rPr>
              <a:t>Mountain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 spc="-20">
                <a:latin typeface="Arial"/>
                <a:cs typeface="Arial"/>
              </a:rPr>
              <a:t>goat</a:t>
            </a:r>
            <a:r>
              <a:rPr dirty="0" sz="2200">
                <a:latin typeface="Arial"/>
                <a:cs typeface="Arial"/>
              </a:rPr>
              <a:t>	</a:t>
            </a:r>
            <a:r>
              <a:rPr dirty="0" sz="2200" spc="-10">
                <a:latin typeface="Arial"/>
                <a:cs typeface="Arial"/>
              </a:rPr>
              <a:t>Camel</a:t>
            </a:r>
            <a:r>
              <a:rPr dirty="0" sz="2200">
                <a:latin typeface="Arial"/>
                <a:cs typeface="Arial"/>
              </a:rPr>
              <a:t>	</a:t>
            </a:r>
            <a:r>
              <a:rPr dirty="0" baseline="1262" sz="3300" spc="-15">
                <a:latin typeface="Arial"/>
                <a:cs typeface="Arial"/>
              </a:rPr>
              <a:t>Eagle</a:t>
            </a:r>
            <a:endParaRPr baseline="1262" sz="3300">
              <a:latin typeface="Arial"/>
              <a:cs typeface="Arial"/>
            </a:endParaRPr>
          </a:p>
          <a:p>
            <a:pPr algn="ctr" marL="12065" marR="5080">
              <a:lnSpc>
                <a:spcPct val="111700"/>
              </a:lnSpc>
              <a:spcBef>
                <a:spcPts val="1610"/>
              </a:spcBef>
            </a:pPr>
            <a:r>
              <a:rPr dirty="0" sz="2200">
                <a:latin typeface="Arial"/>
                <a:cs typeface="Arial"/>
              </a:rPr>
              <a:t>These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animals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have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characteristics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traits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that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enable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them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to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live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on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land.They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also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use </a:t>
            </a:r>
            <a:r>
              <a:rPr dirty="0" sz="2200">
                <a:latin typeface="Arial"/>
                <a:cs typeface="Arial"/>
              </a:rPr>
              <a:t>their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different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body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structures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to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be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able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to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adapt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to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their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specific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habitat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special </a:t>
            </a:r>
            <a:r>
              <a:rPr dirty="0" sz="2200" spc="-20">
                <a:latin typeface="Arial"/>
                <a:cs typeface="Arial"/>
              </a:rPr>
              <a:t>way.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239998" y="2930398"/>
            <a:ext cx="1717427" cy="1569237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7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8023" y="1139304"/>
            <a:ext cx="6323330" cy="4297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>
                <a:latin typeface="Arial Black"/>
                <a:cs typeface="Arial Black"/>
              </a:rPr>
              <a:t>Terrestrial</a:t>
            </a:r>
            <a:r>
              <a:rPr dirty="0" sz="2200" spc="-55">
                <a:latin typeface="Arial Black"/>
                <a:cs typeface="Arial Black"/>
              </a:rPr>
              <a:t> </a:t>
            </a:r>
            <a:r>
              <a:rPr dirty="0" sz="2200">
                <a:latin typeface="Arial Black"/>
                <a:cs typeface="Arial Black"/>
              </a:rPr>
              <a:t>Animals</a:t>
            </a:r>
            <a:r>
              <a:rPr dirty="0" sz="2200" spc="-35">
                <a:latin typeface="Arial Black"/>
                <a:cs typeface="Arial Black"/>
              </a:rPr>
              <a:t> </a:t>
            </a:r>
            <a:r>
              <a:rPr dirty="0" sz="2200">
                <a:latin typeface="Arial Black"/>
                <a:cs typeface="Arial Black"/>
              </a:rPr>
              <a:t>in</a:t>
            </a:r>
            <a:r>
              <a:rPr dirty="0" sz="2200" spc="-40">
                <a:latin typeface="Arial Black"/>
                <a:cs typeface="Arial Black"/>
              </a:rPr>
              <a:t> </a:t>
            </a:r>
            <a:r>
              <a:rPr dirty="0" sz="2200">
                <a:latin typeface="Arial Black"/>
                <a:cs typeface="Arial Black"/>
              </a:rPr>
              <a:t>Their</a:t>
            </a:r>
            <a:r>
              <a:rPr dirty="0" sz="2200" spc="-40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Habitats</a:t>
            </a:r>
            <a:endParaRPr sz="2200">
              <a:latin typeface="Arial Black"/>
              <a:cs typeface="Arial Black"/>
            </a:endParaRPr>
          </a:p>
          <a:p>
            <a:pPr marL="422909">
              <a:lnSpc>
                <a:spcPct val="100000"/>
              </a:lnSpc>
              <a:spcBef>
                <a:spcPts val="2570"/>
              </a:spcBef>
            </a:pPr>
            <a:r>
              <a:rPr dirty="0" sz="2200" spc="-100" i="1">
                <a:latin typeface="Arial"/>
                <a:cs typeface="Arial"/>
              </a:rPr>
              <a:t>Rainforest</a:t>
            </a:r>
            <a:r>
              <a:rPr dirty="0" sz="2200" spc="-90" i="1">
                <a:latin typeface="Arial"/>
                <a:cs typeface="Arial"/>
              </a:rPr>
              <a:t> </a:t>
            </a:r>
            <a:r>
              <a:rPr dirty="0" sz="2200" spc="-10" i="1">
                <a:latin typeface="Arial"/>
                <a:cs typeface="Arial"/>
              </a:rPr>
              <a:t>Animals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Arial"/>
              <a:cs typeface="Arial"/>
            </a:endParaRPr>
          </a:p>
          <a:p>
            <a:pPr algn="just" marL="431800" marR="5080" indent="450215">
              <a:lnSpc>
                <a:spcPct val="111900"/>
              </a:lnSpc>
            </a:pPr>
            <a:r>
              <a:rPr dirty="0" sz="2200">
                <a:latin typeface="Arial"/>
                <a:cs typeface="Arial"/>
              </a:rPr>
              <a:t>Philippine</a:t>
            </a:r>
            <a:r>
              <a:rPr dirty="0" sz="2200" spc="19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forests</a:t>
            </a:r>
            <a:r>
              <a:rPr dirty="0" sz="2200" spc="2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are</a:t>
            </a:r>
            <a:r>
              <a:rPr dirty="0" sz="2200" spc="2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inhabited</a:t>
            </a:r>
            <a:r>
              <a:rPr dirty="0" sz="2200" spc="20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by</a:t>
            </a:r>
            <a:r>
              <a:rPr dirty="0" sz="2200" spc="210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different </a:t>
            </a:r>
            <a:r>
              <a:rPr dirty="0" sz="2200">
                <a:latin typeface="Arial"/>
                <a:cs typeface="Arial"/>
              </a:rPr>
              <a:t>kinds</a:t>
            </a:r>
            <a:r>
              <a:rPr dirty="0" sz="2200" spc="22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of</a:t>
            </a:r>
            <a:r>
              <a:rPr dirty="0" sz="2200" spc="2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animals,</a:t>
            </a:r>
            <a:r>
              <a:rPr dirty="0" sz="2200" spc="250">
                <a:latin typeface="Arial"/>
                <a:cs typeface="Arial"/>
              </a:rPr>
              <a:t> </a:t>
            </a:r>
            <a:r>
              <a:rPr dirty="0" sz="2200" i="1">
                <a:latin typeface="Arial"/>
                <a:cs typeface="Arial"/>
              </a:rPr>
              <a:t>wild</a:t>
            </a:r>
            <a:r>
              <a:rPr dirty="0" sz="2200" spc="235" i="1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229">
                <a:latin typeface="Arial"/>
                <a:cs typeface="Arial"/>
              </a:rPr>
              <a:t> </a:t>
            </a:r>
            <a:r>
              <a:rPr dirty="0" sz="2200" i="1">
                <a:latin typeface="Arial"/>
                <a:cs typeface="Arial"/>
              </a:rPr>
              <a:t>tame</a:t>
            </a:r>
            <a:r>
              <a:rPr dirty="0" sz="2200" spc="229" i="1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alike.</a:t>
            </a:r>
            <a:r>
              <a:rPr dirty="0" sz="2200" spc="220">
                <a:latin typeface="Arial"/>
                <a:cs typeface="Arial"/>
              </a:rPr>
              <a:t>  </a:t>
            </a:r>
            <a:r>
              <a:rPr dirty="0" sz="2200">
                <a:latin typeface="Arial"/>
                <a:cs typeface="Arial"/>
              </a:rPr>
              <a:t>A</a:t>
            </a:r>
            <a:r>
              <a:rPr dirty="0" sz="2200" spc="220">
                <a:latin typeface="Arial"/>
                <a:cs typeface="Arial"/>
              </a:rPr>
              <a:t> </a:t>
            </a:r>
            <a:r>
              <a:rPr dirty="0" sz="2200" spc="-20">
                <a:latin typeface="Arial"/>
                <a:cs typeface="Arial"/>
              </a:rPr>
              <a:t>wide </a:t>
            </a:r>
            <a:r>
              <a:rPr dirty="0" sz="2200">
                <a:latin typeface="Arial"/>
                <a:cs typeface="Arial"/>
              </a:rPr>
              <a:t>variety</a:t>
            </a:r>
            <a:r>
              <a:rPr dirty="0" sz="2200" spc="40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of</a:t>
            </a:r>
            <a:r>
              <a:rPr dirty="0" sz="2200" spc="39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mammals</a:t>
            </a:r>
            <a:r>
              <a:rPr dirty="0" sz="2200" spc="40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like</a:t>
            </a:r>
            <a:r>
              <a:rPr dirty="0" sz="2200" spc="39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wild</a:t>
            </a:r>
            <a:r>
              <a:rPr dirty="0" sz="2200" spc="39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cats,</a:t>
            </a:r>
            <a:r>
              <a:rPr dirty="0" sz="2200" spc="39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foxes,</a:t>
            </a:r>
            <a:r>
              <a:rPr dirty="0" sz="2200" spc="395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and </a:t>
            </a:r>
            <a:r>
              <a:rPr dirty="0" sz="2200">
                <a:latin typeface="Arial"/>
                <a:cs typeface="Arial"/>
              </a:rPr>
              <a:t>wild</a:t>
            </a:r>
            <a:r>
              <a:rPr dirty="0" sz="2200" spc="26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boars;</a:t>
            </a:r>
            <a:r>
              <a:rPr dirty="0" sz="2200" spc="27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birds;</a:t>
            </a:r>
            <a:r>
              <a:rPr dirty="0" sz="2200" spc="27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26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reptiles</a:t>
            </a:r>
            <a:r>
              <a:rPr dirty="0" sz="2200" spc="27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like</a:t>
            </a:r>
            <a:r>
              <a:rPr dirty="0" sz="2200" spc="26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snakes</a:t>
            </a:r>
            <a:r>
              <a:rPr dirty="0" sz="2200" spc="275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and </a:t>
            </a:r>
            <a:r>
              <a:rPr dirty="0" sz="2200">
                <a:latin typeface="Arial"/>
                <a:cs typeface="Arial"/>
              </a:rPr>
              <a:t>lizards</a:t>
            </a:r>
            <a:r>
              <a:rPr dirty="0" sz="2200" spc="34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can</a:t>
            </a:r>
            <a:r>
              <a:rPr dirty="0" sz="2200" spc="35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be</a:t>
            </a:r>
            <a:r>
              <a:rPr dirty="0" sz="2200" spc="35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found</a:t>
            </a:r>
            <a:r>
              <a:rPr dirty="0" sz="2200" spc="35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</a:t>
            </a:r>
            <a:r>
              <a:rPr dirty="0" sz="2200" spc="35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these</a:t>
            </a:r>
            <a:r>
              <a:rPr dirty="0" sz="2200" spc="35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habitats.</a:t>
            </a:r>
            <a:r>
              <a:rPr dirty="0" sz="2200" spc="350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These </a:t>
            </a:r>
            <a:r>
              <a:rPr dirty="0" sz="2200">
                <a:latin typeface="Arial"/>
                <a:cs typeface="Arial"/>
              </a:rPr>
              <a:t>animals</a:t>
            </a:r>
            <a:r>
              <a:rPr dirty="0" sz="2200" spc="2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survive</a:t>
            </a:r>
            <a:r>
              <a:rPr dirty="0" sz="2200" spc="2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</a:t>
            </a:r>
            <a:r>
              <a:rPr dirty="0" sz="2200" spc="2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2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forest</a:t>
            </a:r>
            <a:r>
              <a:rPr dirty="0" sz="2200" spc="2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because</a:t>
            </a:r>
            <a:r>
              <a:rPr dirty="0" sz="2200" spc="2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they</a:t>
            </a:r>
            <a:r>
              <a:rPr dirty="0" sz="2200" spc="215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get </a:t>
            </a:r>
            <a:r>
              <a:rPr dirty="0" sz="2200">
                <a:latin typeface="Arial"/>
                <a:cs typeface="Arial"/>
              </a:rPr>
              <a:t>their</a:t>
            </a:r>
            <a:r>
              <a:rPr dirty="0" sz="2200" spc="30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food</a:t>
            </a:r>
            <a:r>
              <a:rPr dirty="0" sz="2200" spc="3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3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all</a:t>
            </a:r>
            <a:r>
              <a:rPr dirty="0" sz="2200" spc="3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3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things</a:t>
            </a:r>
            <a:r>
              <a:rPr dirty="0" sz="2200" spc="3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that</a:t>
            </a:r>
            <a:r>
              <a:rPr dirty="0" sz="2200" spc="3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they</a:t>
            </a:r>
            <a:r>
              <a:rPr dirty="0" sz="2200" spc="3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need</a:t>
            </a:r>
            <a:r>
              <a:rPr dirty="0" sz="2200" spc="310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in </a:t>
            </a:r>
            <a:r>
              <a:rPr dirty="0" sz="2200">
                <a:latin typeface="Arial"/>
                <a:cs typeface="Arial"/>
              </a:rPr>
              <a:t>this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place.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9182" y="1979637"/>
            <a:ext cx="1583012" cy="160525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60001" y="1979637"/>
            <a:ext cx="1755724" cy="161999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469092" y="3872190"/>
            <a:ext cx="1527269" cy="152745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43203" y="3767391"/>
            <a:ext cx="1662351" cy="163944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6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65099" y="991413"/>
            <a:ext cx="8441055" cy="4700270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marL="215900">
              <a:lnSpc>
                <a:spcPct val="100000"/>
              </a:lnSpc>
              <a:spcBef>
                <a:spcPts val="1265"/>
              </a:spcBef>
            </a:pPr>
            <a:r>
              <a:rPr dirty="0" sz="2200">
                <a:latin typeface="Arial Black"/>
                <a:cs typeface="Arial Black"/>
              </a:rPr>
              <a:t>Desert</a:t>
            </a:r>
            <a:r>
              <a:rPr dirty="0" sz="2200" spc="-40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Animals</a:t>
            </a:r>
            <a:endParaRPr sz="2200">
              <a:latin typeface="Arial Black"/>
              <a:cs typeface="Arial Black"/>
            </a:endParaRPr>
          </a:p>
          <a:p>
            <a:pPr marL="12700" marR="154940" indent="450850">
              <a:lnSpc>
                <a:spcPct val="114900"/>
              </a:lnSpc>
              <a:spcBef>
                <a:spcPts val="700"/>
              </a:spcBef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desert</a:t>
            </a:r>
            <a:r>
              <a:rPr dirty="0" sz="2000" spc="-12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harsh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environment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either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very little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rainfall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 </a:t>
            </a:r>
            <a:r>
              <a:rPr dirty="0" sz="2000" spc="-25">
                <a:latin typeface="Arial"/>
                <a:cs typeface="Arial"/>
              </a:rPr>
              <a:t>no </a:t>
            </a:r>
            <a:r>
              <a:rPr dirty="0" sz="2000">
                <a:latin typeface="Arial"/>
                <a:cs typeface="Arial"/>
              </a:rPr>
              <a:t>rainfall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years and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extreme </a:t>
            </a:r>
            <a:r>
              <a:rPr dirty="0" sz="2000" spc="-10">
                <a:latin typeface="Arial"/>
                <a:cs typeface="Arial"/>
              </a:rPr>
              <a:t>temperature.</a:t>
            </a:r>
            <a:endParaRPr sz="2000">
              <a:latin typeface="Arial"/>
              <a:cs typeface="Arial"/>
            </a:endParaRPr>
          </a:p>
          <a:p>
            <a:pPr marL="12700" marR="390525">
              <a:lnSpc>
                <a:spcPct val="111300"/>
              </a:lnSpc>
              <a:spcBef>
                <a:spcPts val="10"/>
              </a:spcBef>
            </a:pPr>
            <a:r>
              <a:rPr dirty="0" sz="2000">
                <a:latin typeface="Arial"/>
                <a:cs typeface="Arial"/>
              </a:rPr>
              <a:t>Despite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harsh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condition,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desert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 still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rich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different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kinds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of </a:t>
            </a:r>
            <a:r>
              <a:rPr dirty="0" sz="2000" spc="-10">
                <a:latin typeface="Arial"/>
                <a:cs typeface="Arial"/>
              </a:rPr>
              <a:t>animals.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11600"/>
              </a:lnSpc>
            </a:pPr>
            <a:r>
              <a:rPr dirty="0" sz="2000">
                <a:latin typeface="Arial"/>
                <a:cs typeface="Arial"/>
              </a:rPr>
              <a:t>Many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desert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 are active 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nighttime and are asleep during the </a:t>
            </a:r>
            <a:r>
              <a:rPr dirty="0" sz="2000" spc="-20">
                <a:latin typeface="Arial"/>
                <a:cs typeface="Arial"/>
              </a:rPr>
              <a:t>day. </a:t>
            </a:r>
            <a:r>
              <a:rPr dirty="0" sz="2000">
                <a:latin typeface="Arial"/>
                <a:cs typeface="Arial"/>
              </a:rPr>
              <a:t>Examples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 </a:t>
            </a:r>
            <a:r>
              <a:rPr dirty="0" sz="2000" b="1" i="1">
                <a:latin typeface="Arial"/>
                <a:cs typeface="Arial"/>
              </a:rPr>
              <a:t>camels,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turtles,</a:t>
            </a:r>
            <a:r>
              <a:rPr dirty="0" sz="2000" spc="-2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and </a:t>
            </a:r>
            <a:r>
              <a:rPr dirty="0" sz="2000" spc="-10" b="1" i="1">
                <a:latin typeface="Arial"/>
                <a:cs typeface="Arial"/>
              </a:rPr>
              <a:t>snakes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Some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stay deep underground in holes dug </a:t>
            </a:r>
            <a:r>
              <a:rPr dirty="0" sz="2000" spc="-25">
                <a:latin typeface="Arial"/>
                <a:cs typeface="Arial"/>
              </a:rPr>
              <a:t>by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000">
                <a:latin typeface="Arial"/>
                <a:cs typeface="Arial"/>
              </a:rPr>
              <a:t>small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squirrels,</a:t>
            </a:r>
            <a:r>
              <a:rPr dirty="0" sz="2000" spc="-1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bobcats,</a:t>
            </a:r>
            <a:r>
              <a:rPr dirty="0" sz="2000" spc="-2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jackrabbits,</a:t>
            </a:r>
            <a:r>
              <a:rPr dirty="0" sz="2000" spc="-2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and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spc="-10" b="1" i="1">
                <a:latin typeface="Arial"/>
                <a:cs typeface="Arial"/>
              </a:rPr>
              <a:t>coyotes</a:t>
            </a:r>
            <a:r>
              <a:rPr dirty="0" sz="2000" spc="-1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Arial"/>
              <a:cs typeface="Arial"/>
            </a:endParaRPr>
          </a:p>
          <a:p>
            <a:pPr marL="12700" marR="375920">
              <a:lnSpc>
                <a:spcPct val="111300"/>
              </a:lnSpc>
            </a:pP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camels,</a:t>
            </a:r>
            <a:r>
              <a:rPr dirty="0" sz="2000" spc="-1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armadillos,</a:t>
            </a:r>
            <a:r>
              <a:rPr dirty="0" sz="2000" spc="-1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and</a:t>
            </a:r>
            <a:r>
              <a:rPr dirty="0" sz="2000" spc="-1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antelopes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survive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long </a:t>
            </a:r>
            <a:r>
              <a:rPr dirty="0" sz="2000">
                <a:latin typeface="Arial"/>
                <a:cs typeface="Arial"/>
              </a:rPr>
              <a:t>time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without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drinking.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45209" y="1799640"/>
            <a:ext cx="2312868" cy="295343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6943" y="888168"/>
            <a:ext cx="10699115" cy="4987290"/>
          </a:xfrm>
          <a:prstGeom prst="rect">
            <a:avLst/>
          </a:prstGeom>
        </p:spPr>
        <p:txBody>
          <a:bodyPr wrap="square" lIns="0" tIns="107314" rIns="0" bIns="0" rtlCol="0" vert="horz">
            <a:spAutoFit/>
          </a:bodyPr>
          <a:lstStyle/>
          <a:p>
            <a:pPr marL="193040">
              <a:lnSpc>
                <a:spcPct val="100000"/>
              </a:lnSpc>
              <a:spcBef>
                <a:spcPts val="844"/>
              </a:spcBef>
            </a:pPr>
            <a:r>
              <a:rPr dirty="0" sz="2200">
                <a:latin typeface="Arial Black"/>
                <a:cs typeface="Arial Black"/>
              </a:rPr>
              <a:t>Mountain</a:t>
            </a:r>
            <a:r>
              <a:rPr dirty="0" sz="2200" spc="-50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Animals</a:t>
            </a:r>
            <a:endParaRPr sz="2200">
              <a:latin typeface="Arial Black"/>
              <a:cs typeface="Arial Black"/>
            </a:endParaRPr>
          </a:p>
          <a:p>
            <a:pPr marL="12700" marR="59690">
              <a:lnSpc>
                <a:spcPct val="111600"/>
              </a:lnSpc>
              <a:spcBef>
                <a:spcPts val="405"/>
              </a:spcBef>
              <a:tabLst>
                <a:tab pos="1640839" algn="l"/>
                <a:tab pos="3491865" algn="l"/>
              </a:tabLst>
            </a:pPr>
            <a:r>
              <a:rPr dirty="0" sz="2000">
                <a:latin typeface="Arial"/>
                <a:cs typeface="Arial"/>
              </a:rPr>
              <a:t>- mountains are a </a:t>
            </a:r>
            <a:r>
              <a:rPr dirty="0" sz="2000" spc="-10">
                <a:latin typeface="Arial"/>
                <a:cs typeface="Arial"/>
              </a:rPr>
              <a:t>challenging</a:t>
            </a:r>
            <a:r>
              <a:rPr dirty="0" sz="2000">
                <a:latin typeface="Arial"/>
                <a:cs typeface="Arial"/>
              </a:rPr>
              <a:t>	environment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live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presence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cliffs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barren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rocks.</a:t>
            </a:r>
            <a:r>
              <a:rPr dirty="0" sz="2000">
                <a:latin typeface="Arial"/>
                <a:cs typeface="Arial"/>
              </a:rPr>
              <a:t>	There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ways these animals can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deal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 extremely cold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conditions: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00">
              <a:latin typeface="Arial"/>
              <a:cs typeface="Arial"/>
            </a:endParaRPr>
          </a:p>
          <a:p>
            <a:pPr marL="12700" marR="5080">
              <a:lnSpc>
                <a:spcPct val="114900"/>
              </a:lnSpc>
            </a:pPr>
            <a:r>
              <a:rPr dirty="0" sz="2000">
                <a:latin typeface="Arial Black"/>
                <a:cs typeface="Arial Black"/>
              </a:rPr>
              <a:t>Hibernation</a:t>
            </a:r>
            <a:r>
              <a:rPr dirty="0" sz="2000" spc="-120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 type 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deep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sleep that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protects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 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cold and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reduces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need </a:t>
            </a:r>
            <a:r>
              <a:rPr dirty="0" sz="2000" spc="-25">
                <a:latin typeface="Arial"/>
                <a:cs typeface="Arial"/>
              </a:rPr>
              <a:t>for </a:t>
            </a:r>
            <a:r>
              <a:rPr dirty="0" sz="2000">
                <a:latin typeface="Arial"/>
                <a:cs typeface="Arial"/>
              </a:rPr>
              <a:t>food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during the season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 food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supply is low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lacking.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 sz="2000" b="1" i="1">
                <a:latin typeface="Arial"/>
                <a:cs typeface="Arial"/>
              </a:rPr>
              <a:t>Examples</a:t>
            </a:r>
            <a:r>
              <a:rPr dirty="0" sz="2000" spc="-2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of</a:t>
            </a:r>
            <a:r>
              <a:rPr dirty="0" sz="2000" spc="-1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hibernating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animals</a:t>
            </a:r>
            <a:r>
              <a:rPr dirty="0" sz="2000">
                <a:latin typeface="Arial"/>
                <a:cs typeface="Arial"/>
              </a:rPr>
              <a:t>: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bears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snakes.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Arial Black"/>
                <a:cs typeface="Arial Black"/>
              </a:rPr>
              <a:t>Migration</a:t>
            </a:r>
            <a:r>
              <a:rPr dirty="0" sz="2000" spc="-12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 the movement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large numbers </a:t>
            </a:r>
            <a:r>
              <a:rPr dirty="0" sz="2000" spc="-20">
                <a:latin typeface="Arial"/>
                <a:cs typeface="Arial"/>
              </a:rPr>
              <a:t>from</a:t>
            </a:r>
            <a:endParaRPr sz="2000">
              <a:latin typeface="Arial"/>
              <a:cs typeface="Arial"/>
            </a:endParaRPr>
          </a:p>
          <a:p>
            <a:pPr marL="83185">
              <a:lnSpc>
                <a:spcPct val="100000"/>
              </a:lnSpc>
              <a:spcBef>
                <a:spcPts val="355"/>
              </a:spcBef>
            </a:pPr>
            <a:r>
              <a:rPr dirty="0" sz="2000">
                <a:latin typeface="Arial"/>
                <a:cs typeface="Arial"/>
              </a:rPr>
              <a:t>one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place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another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find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food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 more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favorable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living </a:t>
            </a:r>
            <a:r>
              <a:rPr dirty="0" sz="2000" spc="-10">
                <a:latin typeface="Arial"/>
                <a:cs typeface="Arial"/>
              </a:rPr>
              <a:t>conditions.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2000" b="1" i="1">
                <a:latin typeface="Arial"/>
                <a:cs typeface="Arial"/>
              </a:rPr>
              <a:t>Examples:</a:t>
            </a:r>
            <a:r>
              <a:rPr dirty="0" sz="2000" spc="114" b="1" i="1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birds.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 marL="12700" marR="2730500">
              <a:lnSpc>
                <a:spcPct val="111600"/>
              </a:lnSpc>
            </a:pPr>
            <a:r>
              <a:rPr dirty="0" sz="2000">
                <a:latin typeface="Arial"/>
                <a:cs typeface="Arial"/>
              </a:rPr>
              <a:t>These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 return to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habitat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weather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becomes </a:t>
            </a:r>
            <a:r>
              <a:rPr dirty="0" sz="2000" spc="-20">
                <a:latin typeface="Arial"/>
                <a:cs typeface="Arial"/>
              </a:rPr>
              <a:t>warm </a:t>
            </a:r>
            <a:r>
              <a:rPr dirty="0" sz="2000">
                <a:latin typeface="Arial"/>
                <a:cs typeface="Arial"/>
              </a:rPr>
              <a:t>and food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becomes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plentiful.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51404" y="3059903"/>
            <a:ext cx="2523537" cy="288427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7296" y="942459"/>
            <a:ext cx="10959465" cy="2965450"/>
          </a:xfrm>
          <a:prstGeom prst="rect">
            <a:avLst/>
          </a:prstGeom>
        </p:spPr>
        <p:txBody>
          <a:bodyPr wrap="square" lIns="0" tIns="209550" rIns="0" bIns="0" rtlCol="0" vert="horz">
            <a:spAutoFit/>
          </a:bodyPr>
          <a:lstStyle/>
          <a:p>
            <a:pPr marL="193040">
              <a:lnSpc>
                <a:spcPct val="100000"/>
              </a:lnSpc>
              <a:spcBef>
                <a:spcPts val="1650"/>
              </a:spcBef>
            </a:pPr>
            <a:r>
              <a:rPr dirty="0" sz="2200">
                <a:latin typeface="Arial Black"/>
                <a:cs typeface="Arial Black"/>
              </a:rPr>
              <a:t>Grassland</a:t>
            </a:r>
            <a:r>
              <a:rPr dirty="0" sz="2200" spc="-55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Animals</a:t>
            </a:r>
            <a:endParaRPr sz="2200">
              <a:latin typeface="Arial Black"/>
              <a:cs typeface="Arial Black"/>
            </a:endParaRPr>
          </a:p>
          <a:p>
            <a:pPr marL="12700" marR="208915" indent="449580">
              <a:lnSpc>
                <a:spcPct val="112100"/>
              </a:lnSpc>
              <a:spcBef>
                <a:spcPts val="1230"/>
              </a:spcBef>
            </a:pPr>
            <a:r>
              <a:rPr dirty="0" sz="1400">
                <a:latin typeface="Arial"/>
                <a:cs typeface="Arial"/>
              </a:rPr>
              <a:t>-</a:t>
            </a:r>
            <a:r>
              <a:rPr dirty="0" sz="2200">
                <a:latin typeface="Arial"/>
                <a:cs typeface="Arial"/>
              </a:rPr>
              <a:t>are</a:t>
            </a:r>
            <a:r>
              <a:rPr dirty="0" sz="2200" spc="-3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areas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dominated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by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grass,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shrubs,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herbaceous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plants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that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become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natural </a:t>
            </a:r>
            <a:r>
              <a:rPr dirty="0" sz="2200">
                <a:latin typeface="Arial"/>
                <a:cs typeface="Arial"/>
              </a:rPr>
              <a:t>habitats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for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large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number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of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grass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eating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animals.</a:t>
            </a:r>
            <a:endParaRPr sz="2200">
              <a:latin typeface="Arial"/>
              <a:cs typeface="Arial"/>
            </a:endParaRPr>
          </a:p>
          <a:p>
            <a:pPr marL="462280">
              <a:lnSpc>
                <a:spcPct val="100000"/>
              </a:lnSpc>
              <a:spcBef>
                <a:spcPts val="310"/>
              </a:spcBef>
            </a:pPr>
            <a:r>
              <a:rPr dirty="0" sz="2200" b="1" i="1">
                <a:latin typeface="Arial"/>
                <a:cs typeface="Arial"/>
              </a:rPr>
              <a:t>Examples</a:t>
            </a:r>
            <a:r>
              <a:rPr dirty="0" sz="2200">
                <a:latin typeface="Arial"/>
                <a:cs typeface="Arial"/>
              </a:rPr>
              <a:t>:</a:t>
            </a:r>
            <a:r>
              <a:rPr dirty="0" sz="2200" spc="-3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zebras,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rabbits,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sheep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-10">
                <a:latin typeface="Arial"/>
                <a:cs typeface="Arial"/>
              </a:rPr>
              <a:t> antelopes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50">
              <a:latin typeface="Arial"/>
              <a:cs typeface="Arial"/>
            </a:endParaRPr>
          </a:p>
          <a:p>
            <a:pPr marL="12700" marR="5080">
              <a:lnSpc>
                <a:spcPct val="111700"/>
              </a:lnSpc>
              <a:spcBef>
                <a:spcPts val="5"/>
              </a:spcBef>
            </a:pPr>
            <a:r>
              <a:rPr dirty="0" sz="2200">
                <a:latin typeface="Arial"/>
                <a:cs typeface="Arial"/>
              </a:rPr>
              <a:t>They</a:t>
            </a:r>
            <a:r>
              <a:rPr dirty="0" sz="2200" spc="-2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have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also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become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the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home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of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many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insects,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like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butterflies,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grasshoppers,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moths,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-3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beetles,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other</a:t>
            </a:r>
            <a:r>
              <a:rPr dirty="0" sz="2200" spc="-2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invertebrates,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such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as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caterpillars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and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snails.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0005" y="4181398"/>
            <a:ext cx="3956811" cy="175823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57657" y="1069182"/>
            <a:ext cx="11407775" cy="1170305"/>
          </a:xfrm>
          <a:prstGeom prst="rect">
            <a:avLst/>
          </a:prstGeom>
        </p:spPr>
        <p:txBody>
          <a:bodyPr wrap="square" lIns="0" tIns="138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dirty="0" sz="2000">
                <a:latin typeface="Arial Black"/>
                <a:cs typeface="Arial Black"/>
              </a:rPr>
              <a:t>Body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Structures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and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Behavioral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Adaptation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of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Terrestrial Animals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in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Their</a:t>
            </a:r>
            <a:r>
              <a:rPr dirty="0" sz="2000" spc="-10">
                <a:latin typeface="Arial Black"/>
                <a:cs typeface="Arial Black"/>
              </a:rPr>
              <a:t> Habitat</a:t>
            </a:r>
            <a:endParaRPr sz="2000">
              <a:latin typeface="Arial Black"/>
              <a:cs typeface="Arial Black"/>
            </a:endParaRPr>
          </a:p>
          <a:p>
            <a:pPr marL="552450" marR="814705">
              <a:lnSpc>
                <a:spcPts val="2230"/>
              </a:lnSpc>
              <a:spcBef>
                <a:spcPts val="1205"/>
              </a:spcBef>
            </a:pPr>
            <a:r>
              <a:rPr dirty="0" sz="2000" spc="-50" i="1">
                <a:latin typeface="Arial"/>
                <a:cs typeface="Arial"/>
              </a:rPr>
              <a:t>To</a:t>
            </a:r>
            <a:r>
              <a:rPr dirty="0" sz="2000" spc="-2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make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themselves</a:t>
            </a:r>
            <a:r>
              <a:rPr dirty="0" sz="2000" spc="-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suited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to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their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environment</a:t>
            </a:r>
            <a:r>
              <a:rPr dirty="0" sz="2000" spc="-2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or</a:t>
            </a:r>
            <a:r>
              <a:rPr dirty="0" sz="2000" spc="-1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in</a:t>
            </a:r>
            <a:r>
              <a:rPr dirty="0" sz="2000" spc="-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the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place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where</a:t>
            </a:r>
            <a:r>
              <a:rPr dirty="0" sz="2000" spc="-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they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live,</a:t>
            </a:r>
            <a:r>
              <a:rPr dirty="0" sz="2000" spc="-10" i="1">
                <a:latin typeface="Arial"/>
                <a:cs typeface="Arial"/>
              </a:rPr>
              <a:t> terrestrial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animals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use diff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erent</a:t>
            </a:r>
            <a:r>
              <a:rPr dirty="0" sz="2000" spc="-1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specialized</a:t>
            </a:r>
            <a:r>
              <a:rPr dirty="0" sz="2000" spc="-10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body</a:t>
            </a:r>
            <a:r>
              <a:rPr dirty="0" sz="2000" spc="5" i="1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structures and behavioral </a:t>
            </a:r>
            <a:r>
              <a:rPr dirty="0" sz="2000" spc="-10" i="1">
                <a:latin typeface="Arial"/>
                <a:cs typeface="Arial"/>
              </a:rPr>
              <a:t>adaptation.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25297" y="3050539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25297" y="3750018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25297" y="4109656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25297" y="4829657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97661" y="2377764"/>
            <a:ext cx="10026015" cy="2716530"/>
          </a:xfrm>
          <a:prstGeom prst="rect">
            <a:avLst/>
          </a:prstGeom>
        </p:spPr>
        <p:txBody>
          <a:bodyPr wrap="square" lIns="0" tIns="163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dirty="0" sz="2000">
                <a:latin typeface="Arial Black"/>
                <a:cs typeface="Arial Black"/>
              </a:rPr>
              <a:t>Specialized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Structures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That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They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Use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in</a:t>
            </a:r>
            <a:r>
              <a:rPr dirty="0" sz="2000" spc="-10">
                <a:latin typeface="Arial Black"/>
                <a:cs typeface="Arial Black"/>
              </a:rPr>
              <a:t> Feeding</a:t>
            </a:r>
            <a:endParaRPr sz="2000">
              <a:latin typeface="Arial Black"/>
              <a:cs typeface="Arial Black"/>
            </a:endParaRPr>
          </a:p>
          <a:p>
            <a:pPr marL="155575" marR="195580">
              <a:lnSpc>
                <a:spcPct val="114999"/>
              </a:lnSpc>
              <a:spcBef>
                <a:spcPts val="830"/>
              </a:spcBef>
            </a:pPr>
            <a:r>
              <a:rPr dirty="0" sz="2000">
                <a:latin typeface="Arial"/>
                <a:cs typeface="Arial"/>
              </a:rPr>
              <a:t>Birds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pelicans,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kingfishers,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ducks,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woodpeckers use their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beaks</a:t>
            </a:r>
            <a:r>
              <a:rPr dirty="0" sz="2000" spc="-120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in </a:t>
            </a:r>
            <a:r>
              <a:rPr dirty="0" sz="2000" spc="-10">
                <a:latin typeface="Arial"/>
                <a:cs typeface="Arial"/>
              </a:rPr>
              <a:t>obtaining </a:t>
            </a:r>
            <a:r>
              <a:rPr dirty="0" sz="2000">
                <a:latin typeface="Arial"/>
                <a:cs typeface="Arial"/>
              </a:rPr>
              <a:t>their </a:t>
            </a:r>
            <a:r>
              <a:rPr dirty="0" sz="2000" spc="-10">
                <a:latin typeface="Arial"/>
                <a:cs typeface="Arial"/>
              </a:rPr>
              <a:t>food.</a:t>
            </a:r>
            <a:endParaRPr sz="2000">
              <a:latin typeface="Arial"/>
              <a:cs typeface="Arial"/>
            </a:endParaRPr>
          </a:p>
          <a:p>
            <a:pPr marL="155575">
              <a:lnSpc>
                <a:spcPct val="100000"/>
              </a:lnSpc>
              <a:spcBef>
                <a:spcPts val="350"/>
              </a:spcBef>
            </a:pPr>
            <a:r>
              <a:rPr dirty="0" sz="2000">
                <a:latin typeface="Arial"/>
                <a:cs typeface="Arial"/>
              </a:rPr>
              <a:t>Leeches use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suckers</a:t>
            </a:r>
            <a:r>
              <a:rPr dirty="0" sz="2000" spc="-120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seeping 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blood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host.</a:t>
            </a:r>
            <a:endParaRPr sz="2000">
              <a:latin typeface="Arial"/>
              <a:cs typeface="Arial"/>
            </a:endParaRPr>
          </a:p>
          <a:p>
            <a:pPr marL="155575" marR="5080">
              <a:lnSpc>
                <a:spcPts val="2840"/>
              </a:lnSpc>
              <a:spcBef>
                <a:spcPts val="155"/>
              </a:spcBef>
            </a:pPr>
            <a:r>
              <a:rPr dirty="0" sz="2000">
                <a:latin typeface="Arial"/>
                <a:cs typeface="Arial"/>
              </a:rPr>
              <a:t>Big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 lions,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wild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boars,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tigers,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the likes,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 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strong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fangs</a:t>
            </a:r>
            <a:r>
              <a:rPr dirty="0" sz="2000" spc="-120">
                <a:latin typeface="Arial Black"/>
                <a:cs typeface="Arial Black"/>
              </a:rPr>
              <a:t> </a:t>
            </a:r>
            <a:r>
              <a:rPr dirty="0" sz="2000" spc="-25">
                <a:latin typeface="Arial Black"/>
                <a:cs typeface="Arial Black"/>
              </a:rPr>
              <a:t>and </a:t>
            </a:r>
            <a:r>
              <a:rPr dirty="0" sz="2000">
                <a:latin typeface="Arial Black"/>
                <a:cs typeface="Arial Black"/>
              </a:rPr>
              <a:t>molars</a:t>
            </a:r>
            <a:r>
              <a:rPr dirty="0" sz="2000" spc="-12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in tearing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flesh 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breaking 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bones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prey.</a:t>
            </a:r>
            <a:endParaRPr sz="2000">
              <a:latin typeface="Arial"/>
              <a:cs typeface="Arial"/>
            </a:endParaRPr>
          </a:p>
          <a:p>
            <a:pPr marL="155575">
              <a:lnSpc>
                <a:spcPct val="100000"/>
              </a:lnSpc>
              <a:spcBef>
                <a:spcPts val="265"/>
              </a:spcBef>
            </a:pPr>
            <a:r>
              <a:rPr dirty="0" sz="2000">
                <a:latin typeface="Arial"/>
                <a:cs typeface="Arial"/>
              </a:rPr>
              <a:t>Insects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butterflies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proboscises</a:t>
            </a:r>
            <a:r>
              <a:rPr dirty="0" sz="2000" spc="-120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obtaining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nectars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0">
                <a:latin typeface="Arial"/>
                <a:cs typeface="Arial"/>
              </a:rPr>
              <a:t> flowers.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30">
              <a:lnSpc>
                <a:spcPct val="100000"/>
              </a:lnSpc>
              <a:spcBef>
                <a:spcPts val="100"/>
              </a:spcBef>
            </a:pPr>
            <a:r>
              <a:rPr dirty="0"/>
              <a:t>Adaptation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35"/>
              <a:t> </a:t>
            </a:r>
            <a:r>
              <a:rPr dirty="0"/>
              <a:t>Terrestrial</a:t>
            </a:r>
            <a:r>
              <a:rPr dirty="0" spc="-35"/>
              <a:t> </a:t>
            </a:r>
            <a:r>
              <a:rPr dirty="0" spc="-10"/>
              <a:t>Animals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25297" y="1903577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40942" y="1803204"/>
            <a:ext cx="7821930" cy="70675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2000" b="1" i="1">
                <a:latin typeface="Arial"/>
                <a:cs typeface="Arial"/>
              </a:rPr>
              <a:t>Chameleons</a:t>
            </a:r>
            <a:r>
              <a:rPr dirty="0" sz="2000" spc="-15" b="1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change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 color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depending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 where they are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hiding.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2000" b="1" i="1">
                <a:latin typeface="Arial"/>
                <a:cs typeface="Arial"/>
              </a:rPr>
              <a:t>Praying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mantes </a:t>
            </a:r>
            <a:r>
              <a:rPr dirty="0" sz="2000">
                <a:latin typeface="Arial"/>
                <a:cs typeface="Arial"/>
              </a:rPr>
              <a:t>change their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color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green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 resting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 </a:t>
            </a:r>
            <a:r>
              <a:rPr dirty="0" sz="2000" spc="-10">
                <a:latin typeface="Arial"/>
                <a:cs typeface="Arial"/>
              </a:rPr>
              <a:t>leaves.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25297" y="2243785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22858" y="1106170"/>
            <a:ext cx="685038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 i="1">
                <a:latin typeface="Arial"/>
                <a:cs typeface="Arial"/>
              </a:rPr>
              <a:t>Disguise</a:t>
            </a:r>
            <a:r>
              <a:rPr dirty="0" sz="2000" spc="-1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or</a:t>
            </a:r>
            <a:r>
              <a:rPr dirty="0" sz="2000" spc="-1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Camouflage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as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</a:t>
            </a:r>
            <a:r>
              <a:rPr dirty="0" sz="2000" spc="-1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Means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of Luring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Their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spc="-20" b="1" i="1">
                <a:latin typeface="Arial"/>
                <a:cs typeface="Arial"/>
              </a:rPr>
              <a:t>Prey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59788" y="1494358"/>
            <a:ext cx="2515378" cy="1323721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436943" y="2887814"/>
            <a:ext cx="1106741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 i="1">
                <a:latin typeface="Arial"/>
                <a:cs typeface="Arial"/>
              </a:rPr>
              <a:t>Specialized</a:t>
            </a:r>
            <a:r>
              <a:rPr dirty="0" sz="2000" spc="-3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Structures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Used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for</a:t>
            </a:r>
            <a:r>
              <a:rPr dirty="0" sz="2000" spc="-1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Grasping,</a:t>
            </a:r>
            <a:r>
              <a:rPr dirty="0" sz="2000" spc="-9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Apprehending,</a:t>
            </a:r>
            <a:r>
              <a:rPr dirty="0" sz="2000" spc="-2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and</a:t>
            </a:r>
            <a:r>
              <a:rPr dirty="0" sz="2000" spc="-1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Killing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Prey</a:t>
            </a:r>
            <a:r>
              <a:rPr dirty="0" sz="2000" spc="-1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and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spc="-10" b="1" i="1">
                <a:latin typeface="Arial"/>
                <a:cs typeface="Arial"/>
              </a:rPr>
              <a:t>Self-defense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95134" y="3503777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10780" y="3403404"/>
            <a:ext cx="7453630" cy="1045844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2000" b="1" i="1">
                <a:latin typeface="Arial"/>
                <a:cs typeface="Arial"/>
              </a:rPr>
              <a:t>Sharp</a:t>
            </a:r>
            <a:r>
              <a:rPr dirty="0" sz="2000" spc="-1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talons</a:t>
            </a:r>
            <a:r>
              <a:rPr dirty="0" sz="2000" spc="5" b="1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used by hawks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owls for grasping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 </a:t>
            </a:r>
            <a:r>
              <a:rPr dirty="0" sz="2000" spc="-10">
                <a:latin typeface="Arial"/>
                <a:cs typeface="Arial"/>
              </a:rPr>
              <a:t>prey.</a:t>
            </a:r>
            <a:endParaRPr sz="2000">
              <a:latin typeface="Arial"/>
              <a:cs typeface="Arial"/>
            </a:endParaRPr>
          </a:p>
          <a:p>
            <a:pPr marL="12700" marR="19050">
              <a:lnSpc>
                <a:spcPct val="111100"/>
              </a:lnSpc>
              <a:spcBef>
                <a:spcPts val="15"/>
              </a:spcBef>
            </a:pPr>
            <a:r>
              <a:rPr dirty="0" sz="2000" b="1" i="1">
                <a:latin typeface="Arial"/>
                <a:cs typeface="Arial"/>
              </a:rPr>
              <a:t>Horns</a:t>
            </a:r>
            <a:r>
              <a:rPr dirty="0" sz="2000" spc="-10" b="1" i="1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cows,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goats,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carabaos are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used to fight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enemies. </a:t>
            </a:r>
            <a:r>
              <a:rPr dirty="0" sz="2000">
                <a:latin typeface="Arial"/>
                <a:cs typeface="Arial"/>
              </a:rPr>
              <a:t>Horses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hooves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while deer use 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antlers for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defense.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95134" y="3843985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95134" y="4184548"/>
            <a:ext cx="895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Arial"/>
                <a:cs typeface="Arial"/>
              </a:rPr>
              <a:t>■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66233" y="4670435"/>
            <a:ext cx="5001197" cy="1412040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9530181" y="6405791"/>
            <a:ext cx="2171700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35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dc:title>PowerPoint Presentation</dc:title>
  <dcterms:created xsi:type="dcterms:W3CDTF">2023-07-11T06:49:15Z</dcterms:created>
  <dcterms:modified xsi:type="dcterms:W3CDTF">2023-07-11T06:49:15Z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2023-03-07T00:00:00Z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7.2</vt:lpwstr>
  </property>
  <property fmtid="{D5CDD505-2E9C-101B-9397-08002B2CF9AE}" pid="5" name="LastSaved">
    <vt:filetime>2023-03-07T00:00:00Z</vt:filetime>
  </property>
</Properties>
</file>