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3"/>
  </p:notesMasterIdLst>
  <p:sldIdLst>
    <p:sldId id="256" r:id="rId4"/>
    <p:sldId id="283" r:id="rId5"/>
    <p:sldId id="281" r:id="rId6"/>
    <p:sldId id="282" r:id="rId7"/>
    <p:sldId id="280" r:id="rId8"/>
    <p:sldId id="284" r:id="rId9"/>
    <p:sldId id="285" r:id="rId10"/>
    <p:sldId id="286" r:id="rId11"/>
    <p:sldId id="288" r:id="rId12"/>
    <p:sldId id="287"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3" r:id="rId27"/>
    <p:sldId id="302" r:id="rId28"/>
    <p:sldId id="304" r:id="rId29"/>
    <p:sldId id="305" r:id="rId30"/>
    <p:sldId id="306" r:id="rId31"/>
    <p:sldId id="27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0"/>
    <a:srgbClr val="DE9000"/>
    <a:srgbClr val="F2C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6"/>
    <p:restoredTop sz="96405"/>
  </p:normalViewPr>
  <p:slideViewPr>
    <p:cSldViewPr snapToGrid="0" snapToObjects="1">
      <p:cViewPr varScale="1">
        <p:scale>
          <a:sx n="87" d="100"/>
          <a:sy n="87" d="100"/>
        </p:scale>
        <p:origin x="208" y="1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37C5-8472-414C-82E6-99FE7E8DADF6}" type="datetimeFigureOut">
              <a:rPr lang="en-US" smtClean="0"/>
              <a:t>5/3/23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A1108-CEFC-5D4D-9EB2-416F2139CAAE}" type="slidenum">
              <a:rPr lang="en-US" smtClean="0"/>
              <a:t>‹#›</a:t>
            </a:fld>
            <a:endParaRPr lang="en-US"/>
          </a:p>
        </p:txBody>
      </p:sp>
    </p:spTree>
    <p:extLst>
      <p:ext uri="{BB962C8B-B14F-4D97-AF65-F5344CB8AC3E}">
        <p14:creationId xmlns:p14="http://schemas.microsoft.com/office/powerpoint/2010/main" val="2932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a:t>
            </a:fld>
            <a:endParaRPr lang="en-US"/>
          </a:p>
        </p:txBody>
      </p:sp>
    </p:spTree>
    <p:extLst>
      <p:ext uri="{BB962C8B-B14F-4D97-AF65-F5344CB8AC3E}">
        <p14:creationId xmlns:p14="http://schemas.microsoft.com/office/powerpoint/2010/main" val="1193310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11</a:t>
            </a:fld>
            <a:endParaRPr lang="en-US"/>
          </a:p>
        </p:txBody>
      </p:sp>
    </p:spTree>
    <p:extLst>
      <p:ext uri="{BB962C8B-B14F-4D97-AF65-F5344CB8AC3E}">
        <p14:creationId xmlns:p14="http://schemas.microsoft.com/office/powerpoint/2010/main" val="113900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12</a:t>
            </a:fld>
            <a:endParaRPr lang="en-US"/>
          </a:p>
        </p:txBody>
      </p:sp>
    </p:spTree>
    <p:extLst>
      <p:ext uri="{BB962C8B-B14F-4D97-AF65-F5344CB8AC3E}">
        <p14:creationId xmlns:p14="http://schemas.microsoft.com/office/powerpoint/2010/main" val="4218718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13</a:t>
            </a:fld>
            <a:endParaRPr lang="en-US"/>
          </a:p>
        </p:txBody>
      </p:sp>
    </p:spTree>
    <p:extLst>
      <p:ext uri="{BB962C8B-B14F-4D97-AF65-F5344CB8AC3E}">
        <p14:creationId xmlns:p14="http://schemas.microsoft.com/office/powerpoint/2010/main" val="157882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14</a:t>
            </a:fld>
            <a:endParaRPr lang="en-US"/>
          </a:p>
        </p:txBody>
      </p:sp>
    </p:spTree>
    <p:extLst>
      <p:ext uri="{BB962C8B-B14F-4D97-AF65-F5344CB8AC3E}">
        <p14:creationId xmlns:p14="http://schemas.microsoft.com/office/powerpoint/2010/main" val="1429447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15</a:t>
            </a:fld>
            <a:endParaRPr lang="en-US"/>
          </a:p>
        </p:txBody>
      </p:sp>
    </p:spTree>
    <p:extLst>
      <p:ext uri="{BB962C8B-B14F-4D97-AF65-F5344CB8AC3E}">
        <p14:creationId xmlns:p14="http://schemas.microsoft.com/office/powerpoint/2010/main" val="365544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16</a:t>
            </a:fld>
            <a:endParaRPr lang="en-US"/>
          </a:p>
        </p:txBody>
      </p:sp>
    </p:spTree>
    <p:extLst>
      <p:ext uri="{BB962C8B-B14F-4D97-AF65-F5344CB8AC3E}">
        <p14:creationId xmlns:p14="http://schemas.microsoft.com/office/powerpoint/2010/main" val="2059487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17</a:t>
            </a:fld>
            <a:endParaRPr lang="en-US"/>
          </a:p>
        </p:txBody>
      </p:sp>
    </p:spTree>
    <p:extLst>
      <p:ext uri="{BB962C8B-B14F-4D97-AF65-F5344CB8AC3E}">
        <p14:creationId xmlns:p14="http://schemas.microsoft.com/office/powerpoint/2010/main" val="579329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18</a:t>
            </a:fld>
            <a:endParaRPr lang="en-US"/>
          </a:p>
        </p:txBody>
      </p:sp>
    </p:spTree>
    <p:extLst>
      <p:ext uri="{BB962C8B-B14F-4D97-AF65-F5344CB8AC3E}">
        <p14:creationId xmlns:p14="http://schemas.microsoft.com/office/powerpoint/2010/main" val="3310004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19</a:t>
            </a:fld>
            <a:endParaRPr lang="en-US"/>
          </a:p>
        </p:txBody>
      </p:sp>
    </p:spTree>
    <p:extLst>
      <p:ext uri="{BB962C8B-B14F-4D97-AF65-F5344CB8AC3E}">
        <p14:creationId xmlns:p14="http://schemas.microsoft.com/office/powerpoint/2010/main" val="4073120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20</a:t>
            </a:fld>
            <a:endParaRPr lang="en-US"/>
          </a:p>
        </p:txBody>
      </p:sp>
    </p:spTree>
    <p:extLst>
      <p:ext uri="{BB962C8B-B14F-4D97-AF65-F5344CB8AC3E}">
        <p14:creationId xmlns:p14="http://schemas.microsoft.com/office/powerpoint/2010/main" val="5889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3</a:t>
            </a:fld>
            <a:endParaRPr lang="en-US"/>
          </a:p>
        </p:txBody>
      </p:sp>
    </p:spTree>
    <p:extLst>
      <p:ext uri="{BB962C8B-B14F-4D97-AF65-F5344CB8AC3E}">
        <p14:creationId xmlns:p14="http://schemas.microsoft.com/office/powerpoint/2010/main" val="1271436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21</a:t>
            </a:fld>
            <a:endParaRPr lang="en-US"/>
          </a:p>
        </p:txBody>
      </p:sp>
    </p:spTree>
    <p:extLst>
      <p:ext uri="{BB962C8B-B14F-4D97-AF65-F5344CB8AC3E}">
        <p14:creationId xmlns:p14="http://schemas.microsoft.com/office/powerpoint/2010/main" val="352390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22</a:t>
            </a:fld>
            <a:endParaRPr lang="en-US"/>
          </a:p>
        </p:txBody>
      </p:sp>
    </p:spTree>
    <p:extLst>
      <p:ext uri="{BB962C8B-B14F-4D97-AF65-F5344CB8AC3E}">
        <p14:creationId xmlns:p14="http://schemas.microsoft.com/office/powerpoint/2010/main" val="900743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23</a:t>
            </a:fld>
            <a:endParaRPr lang="en-US"/>
          </a:p>
        </p:txBody>
      </p:sp>
    </p:spTree>
    <p:extLst>
      <p:ext uri="{BB962C8B-B14F-4D97-AF65-F5344CB8AC3E}">
        <p14:creationId xmlns:p14="http://schemas.microsoft.com/office/powerpoint/2010/main" val="2102989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24</a:t>
            </a:fld>
            <a:endParaRPr lang="en-US"/>
          </a:p>
        </p:txBody>
      </p:sp>
    </p:spTree>
    <p:extLst>
      <p:ext uri="{BB962C8B-B14F-4D97-AF65-F5344CB8AC3E}">
        <p14:creationId xmlns:p14="http://schemas.microsoft.com/office/powerpoint/2010/main" val="2120083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25</a:t>
            </a:fld>
            <a:endParaRPr lang="en-US"/>
          </a:p>
        </p:txBody>
      </p:sp>
    </p:spTree>
    <p:extLst>
      <p:ext uri="{BB962C8B-B14F-4D97-AF65-F5344CB8AC3E}">
        <p14:creationId xmlns:p14="http://schemas.microsoft.com/office/powerpoint/2010/main" val="58147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26</a:t>
            </a:fld>
            <a:endParaRPr lang="en-US"/>
          </a:p>
        </p:txBody>
      </p:sp>
    </p:spTree>
    <p:extLst>
      <p:ext uri="{BB962C8B-B14F-4D97-AF65-F5344CB8AC3E}">
        <p14:creationId xmlns:p14="http://schemas.microsoft.com/office/powerpoint/2010/main" val="2313766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27</a:t>
            </a:fld>
            <a:endParaRPr lang="en-US"/>
          </a:p>
        </p:txBody>
      </p:sp>
    </p:spTree>
    <p:extLst>
      <p:ext uri="{BB962C8B-B14F-4D97-AF65-F5344CB8AC3E}">
        <p14:creationId xmlns:p14="http://schemas.microsoft.com/office/powerpoint/2010/main" val="1792353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28</a:t>
            </a:fld>
            <a:endParaRPr lang="en-US"/>
          </a:p>
        </p:txBody>
      </p:sp>
    </p:spTree>
    <p:extLst>
      <p:ext uri="{BB962C8B-B14F-4D97-AF65-F5344CB8AC3E}">
        <p14:creationId xmlns:p14="http://schemas.microsoft.com/office/powerpoint/2010/main" val="410986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4</a:t>
            </a:fld>
            <a:endParaRPr lang="en-US"/>
          </a:p>
        </p:txBody>
      </p:sp>
    </p:spTree>
    <p:extLst>
      <p:ext uri="{BB962C8B-B14F-4D97-AF65-F5344CB8AC3E}">
        <p14:creationId xmlns:p14="http://schemas.microsoft.com/office/powerpoint/2010/main" val="318176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5</a:t>
            </a:fld>
            <a:endParaRPr lang="en-US"/>
          </a:p>
        </p:txBody>
      </p:sp>
    </p:spTree>
    <p:extLst>
      <p:ext uri="{BB962C8B-B14F-4D97-AF65-F5344CB8AC3E}">
        <p14:creationId xmlns:p14="http://schemas.microsoft.com/office/powerpoint/2010/main" val="143116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6</a:t>
            </a:fld>
            <a:endParaRPr lang="en-US"/>
          </a:p>
        </p:txBody>
      </p:sp>
    </p:spTree>
    <p:extLst>
      <p:ext uri="{BB962C8B-B14F-4D97-AF65-F5344CB8AC3E}">
        <p14:creationId xmlns:p14="http://schemas.microsoft.com/office/powerpoint/2010/main" val="266452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7</a:t>
            </a:fld>
            <a:endParaRPr lang="en-US"/>
          </a:p>
        </p:txBody>
      </p:sp>
    </p:spTree>
    <p:extLst>
      <p:ext uri="{BB962C8B-B14F-4D97-AF65-F5344CB8AC3E}">
        <p14:creationId xmlns:p14="http://schemas.microsoft.com/office/powerpoint/2010/main" val="159117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8</a:t>
            </a:fld>
            <a:endParaRPr lang="en-US"/>
          </a:p>
        </p:txBody>
      </p:sp>
    </p:spTree>
    <p:extLst>
      <p:ext uri="{BB962C8B-B14F-4D97-AF65-F5344CB8AC3E}">
        <p14:creationId xmlns:p14="http://schemas.microsoft.com/office/powerpoint/2010/main" val="1172749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9</a:t>
            </a:fld>
            <a:endParaRPr lang="en-US"/>
          </a:p>
        </p:txBody>
      </p:sp>
    </p:spTree>
    <p:extLst>
      <p:ext uri="{BB962C8B-B14F-4D97-AF65-F5344CB8AC3E}">
        <p14:creationId xmlns:p14="http://schemas.microsoft.com/office/powerpoint/2010/main" val="2279854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10</a:t>
            </a:fld>
            <a:endParaRPr lang="en-US"/>
          </a:p>
        </p:txBody>
      </p:sp>
    </p:spTree>
    <p:extLst>
      <p:ext uri="{BB962C8B-B14F-4D97-AF65-F5344CB8AC3E}">
        <p14:creationId xmlns:p14="http://schemas.microsoft.com/office/powerpoint/2010/main" val="3196765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899-220F-D644-A02F-3C0A591CF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574E8-EBE5-204B-86B6-6542A84D0E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35C4B-3BF6-C942-928A-00E8CAC2318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5" name="Footer Placeholder 4">
            <a:extLst>
              <a:ext uri="{FF2B5EF4-FFF2-40B4-BE49-F238E27FC236}">
                <a16:creationId xmlns:a16="http://schemas.microsoft.com/office/drawing/2014/main" id="{0CD82DB0-94EB-FA4B-8785-0BA6F3077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55BF44-F5E9-1B4C-ABC8-7B0C3259658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9117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574-4E73-4847-AEC3-1CDB4B44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626C5-3958-544F-9308-0CC731F3E31F}"/>
              </a:ext>
            </a:extLst>
          </p:cNvPr>
          <p:cNvSpPr>
            <a:spLocks noGrp="1"/>
          </p:cNvSpPr>
          <p:nvPr>
            <p:ph type="body" orient="vert" idx="1"/>
          </p:nvPr>
        </p:nvSpPr>
        <p:spPr>
          <a:xfrm>
            <a:off x="838200" y="1825625"/>
            <a:ext cx="10515600" cy="41552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5274-C687-E14B-B662-3BEB2692540D}"/>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5" name="Footer Placeholder 4">
            <a:extLst>
              <a:ext uri="{FF2B5EF4-FFF2-40B4-BE49-F238E27FC236}">
                <a16:creationId xmlns:a16="http://schemas.microsoft.com/office/drawing/2014/main" id="{BACB72A6-7EC9-7F42-B79E-803697C8E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309A86-952E-7348-92EA-A86F9974DD7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1747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03979-0BB7-8641-85BC-9A074EC7EF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B1912-0D0E-EF48-9242-54CE8B7E60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9FA51-D306-934B-9C55-282BA3959A18}"/>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5" name="Footer Placeholder 4">
            <a:extLst>
              <a:ext uri="{FF2B5EF4-FFF2-40B4-BE49-F238E27FC236}">
                <a16:creationId xmlns:a16="http://schemas.microsoft.com/office/drawing/2014/main" id="{6B2195C6-E1BF-A942-B64A-5B6485B59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6A32A8-9DA5-4B4D-BADE-EFA36ED471B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664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D9E4-94FC-A747-B72A-F6E146CFE3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DF18B-DF3D-CE4E-8773-91A9659BF8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EC475-8CBA-2C40-9457-9BADFD7B3297}"/>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5" name="Footer Placeholder 4">
            <a:extLst>
              <a:ext uri="{FF2B5EF4-FFF2-40B4-BE49-F238E27FC236}">
                <a16:creationId xmlns:a16="http://schemas.microsoft.com/office/drawing/2014/main" id="{6330CC0A-3107-B74D-A5E7-B394E3AA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766CC-3AE2-3E48-A047-AB39563BBF98}"/>
              </a:ext>
            </a:extLst>
          </p:cNvPr>
          <p:cNvSpPr>
            <a:spLocks noGrp="1"/>
          </p:cNvSpPr>
          <p:nvPr>
            <p:ph type="sldNum" sz="quarter" idx="12"/>
          </p:nvPr>
        </p:nvSpPr>
        <p:spPr/>
        <p:txBody>
          <a:bodyPr/>
          <a:lstStyle/>
          <a:p>
            <a:fld id="{A51EE7E8-58BE-694D-B916-CD3E98271B6F}" type="slidenum">
              <a:rPr lang="en-US" smtClean="0"/>
              <a:t>‹#›</a:t>
            </a:fld>
            <a:endParaRPr lang="en-US" dirty="0"/>
          </a:p>
        </p:txBody>
      </p:sp>
    </p:spTree>
    <p:extLst>
      <p:ext uri="{BB962C8B-B14F-4D97-AF65-F5344CB8AC3E}">
        <p14:creationId xmlns:p14="http://schemas.microsoft.com/office/powerpoint/2010/main" val="24687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1D1-52DE-BA41-826D-76E2F682892E}"/>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8611B595-C087-BC49-9F02-F3B713EF24EE}"/>
              </a:ext>
            </a:extLst>
          </p:cNvPr>
          <p:cNvSpPr>
            <a:spLocks noGrp="1"/>
          </p:cNvSpPr>
          <p:nvPr>
            <p:ph idx="1"/>
          </p:nvPr>
        </p:nvSpPr>
        <p:spPr>
          <a:xfrm>
            <a:off x="838200" y="1825625"/>
            <a:ext cx="10515600" cy="4351338"/>
          </a:xfrm>
          <a:prstGeom prst="rect">
            <a:avLst/>
          </a:prstGeo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D1AA79-5FB7-9C4E-9F06-36B78400019A}"/>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5" name="Footer Placeholder 4">
            <a:extLst>
              <a:ext uri="{FF2B5EF4-FFF2-40B4-BE49-F238E27FC236}">
                <a16:creationId xmlns:a16="http://schemas.microsoft.com/office/drawing/2014/main" id="{CCA3962C-74F2-F946-9029-A1A9EE1E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F7BF-1C4F-B54F-A381-7439F01CB0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41042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FC8-5829-3145-9294-4520F0DA87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DD0A-0D8C-284D-8E1F-AE055220E1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FC86D-FF8B-4143-9D1D-339A27A116BC}"/>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5" name="Footer Placeholder 4">
            <a:extLst>
              <a:ext uri="{FF2B5EF4-FFF2-40B4-BE49-F238E27FC236}">
                <a16:creationId xmlns:a16="http://schemas.microsoft.com/office/drawing/2014/main" id="{4A613577-F423-754C-BACF-D4A5333D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629C-2E2E-0548-B7E5-3ECE01CA1168}"/>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304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996-6E92-8446-90BD-EA5D030075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142BB0-90B1-2B4F-9338-4019C51244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1D7C2-21EB-0445-9208-5AC93D2375C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9C60-DCAF-8F45-8964-640466F0B222}"/>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6" name="Footer Placeholder 5">
            <a:extLst>
              <a:ext uri="{FF2B5EF4-FFF2-40B4-BE49-F238E27FC236}">
                <a16:creationId xmlns:a16="http://schemas.microsoft.com/office/drawing/2014/main" id="{27FAE303-FEC8-824F-BF74-282547366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BFF4-B444-D748-AD1F-DCDD7355801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68290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FBEE-C9ED-4148-B282-343AC2EC98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03DC5D-CF69-9E4F-8900-CDF825BBF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518-9D9B-1C4E-AF76-A5BA9924D6E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DD7CB-79D9-254C-A236-895B5B36A6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77415D-88BC-C244-8AB6-00A216D2F56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E8A28-B9EB-4443-BC97-830498B7425C}"/>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8" name="Footer Placeholder 7">
            <a:extLst>
              <a:ext uri="{FF2B5EF4-FFF2-40B4-BE49-F238E27FC236}">
                <a16:creationId xmlns:a16="http://schemas.microsoft.com/office/drawing/2014/main" id="{0B94F270-1DDC-0C46-846F-E1CBD4F3A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D67AF-38E0-6C45-BC35-B603692730E1}"/>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6704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32BF-E20C-324D-BCDD-28DA534228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81271-1B7B-4745-A39B-D53568FEECBF}"/>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4" name="Footer Placeholder 3">
            <a:extLst>
              <a:ext uri="{FF2B5EF4-FFF2-40B4-BE49-F238E27FC236}">
                <a16:creationId xmlns:a16="http://schemas.microsoft.com/office/drawing/2014/main" id="{F8552EBD-E2C2-8C43-8438-0C73A79E4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5CA70-A297-DE49-B931-88F5C49F8D2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55977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985E-A054-0A4B-A6E2-04DA7B3FBBEF}"/>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3" name="Footer Placeholder 2">
            <a:extLst>
              <a:ext uri="{FF2B5EF4-FFF2-40B4-BE49-F238E27FC236}">
                <a16:creationId xmlns:a16="http://schemas.microsoft.com/office/drawing/2014/main" id="{0B00CB2F-4E26-754A-9247-ADF057115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38EF-C4AA-CB45-8396-DA6770D0B11E}"/>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04019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89B-4B21-EF45-86DC-864199DF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39998-FD94-AC44-98A6-FA858A2A9B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D3787-BE03-A14B-8DDC-18E039711B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5F885-28BA-F843-A319-DBB0127AB2AC}"/>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6" name="Footer Placeholder 5">
            <a:extLst>
              <a:ext uri="{FF2B5EF4-FFF2-40B4-BE49-F238E27FC236}">
                <a16:creationId xmlns:a16="http://schemas.microsoft.com/office/drawing/2014/main" id="{744E580F-74E9-7A49-8287-102443F7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5A858-621D-9743-95B1-CEBF5684CBF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0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1F71-EBFB-7844-A5C2-E3D961BC6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49D7B1-4146-1A44-B32F-C75E4C48D1C3}"/>
              </a:ext>
            </a:extLst>
          </p:cNvPr>
          <p:cNvSpPr>
            <a:spLocks noGrp="1"/>
          </p:cNvSpPr>
          <p:nvPr>
            <p:ph idx="1"/>
          </p:nvPr>
        </p:nvSpPr>
        <p:spPr>
          <a:xfrm>
            <a:off x="838200" y="1825625"/>
            <a:ext cx="10515600" cy="41552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B759-BB43-CA43-B002-F039B2FE7FD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5" name="Footer Placeholder 4">
            <a:extLst>
              <a:ext uri="{FF2B5EF4-FFF2-40B4-BE49-F238E27FC236}">
                <a16:creationId xmlns:a16="http://schemas.microsoft.com/office/drawing/2014/main" id="{97192A43-6FE1-E244-A313-868A1F5FE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63624-B94E-514E-B63D-A1B2EEE6C3BF}"/>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473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F0E5-BD0F-B849-B119-1FAF478E66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F4A7E-E6FE-BC4B-8FAE-E488EA882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1549A-C4A4-E543-A006-66F090F3C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4803D-0EBC-2E46-ACFE-83CAC4CF410F}"/>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6" name="Footer Placeholder 5">
            <a:extLst>
              <a:ext uri="{FF2B5EF4-FFF2-40B4-BE49-F238E27FC236}">
                <a16:creationId xmlns:a16="http://schemas.microsoft.com/office/drawing/2014/main" id="{177CA03C-4620-A744-A398-C601F9CC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E9864-B3A9-D44C-82CF-CA84A0ADF792}"/>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8447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1CB-0E82-4942-AC84-7D82E53CC8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7C99-EBD9-564A-8C3B-5A5C51C6AD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900E7-4F26-2948-854B-6F8F13526C4C}"/>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5" name="Footer Placeholder 4">
            <a:extLst>
              <a:ext uri="{FF2B5EF4-FFF2-40B4-BE49-F238E27FC236}">
                <a16:creationId xmlns:a16="http://schemas.microsoft.com/office/drawing/2014/main" id="{0E899BC5-EA17-9040-98A3-56C679E4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04C8-DBD7-AD4A-AA98-ED89D6BED630}"/>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394737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43C3-94D2-6A40-9D62-6D2CD92C81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C0B0A-1248-E843-B3D6-AC11E3C2D9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D184-C475-A341-BD80-9599EA843064}"/>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5" name="Footer Placeholder 4">
            <a:extLst>
              <a:ext uri="{FF2B5EF4-FFF2-40B4-BE49-F238E27FC236}">
                <a16:creationId xmlns:a16="http://schemas.microsoft.com/office/drawing/2014/main" id="{E0C2B153-A7DE-084C-B9B8-72137AF5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FC46-285D-5545-B6B3-D3BDE37925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00346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A333-2CB7-5048-81B6-8046E31981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875CA-FCB6-6B4C-A889-9E566258FBB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4BDD-AACA-DF45-9BAF-BE35083BDD46}"/>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5" name="Footer Placeholder 4">
            <a:extLst>
              <a:ext uri="{FF2B5EF4-FFF2-40B4-BE49-F238E27FC236}">
                <a16:creationId xmlns:a16="http://schemas.microsoft.com/office/drawing/2014/main" id="{A6D35881-855E-3E49-BDBD-EFA49B6FD2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84B9D-6CE8-764B-8828-EF0BC8D8CDBD}"/>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50735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9066-43FD-C34F-B680-198F00292C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7381C8-10DF-4F40-8193-BF578DE4CB0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BB234-FED7-164A-AFF1-EBD36D216415}"/>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5" name="Footer Placeholder 4">
            <a:extLst>
              <a:ext uri="{FF2B5EF4-FFF2-40B4-BE49-F238E27FC236}">
                <a16:creationId xmlns:a16="http://schemas.microsoft.com/office/drawing/2014/main" id="{3EE3E851-49BC-8547-AA4B-8821A74E0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8C7F1F-0382-6740-8F39-CC321E11BFC3}"/>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9668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D5C-4BEF-6E41-8791-7082D27725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9A54-89D1-0642-9896-3ECF4292AA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9BD8A-BA8A-2946-A5D7-6DA730A70D7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5" name="Footer Placeholder 4">
            <a:extLst>
              <a:ext uri="{FF2B5EF4-FFF2-40B4-BE49-F238E27FC236}">
                <a16:creationId xmlns:a16="http://schemas.microsoft.com/office/drawing/2014/main" id="{F844977C-7CCB-694B-A9C9-1F68A10C45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582BC-409E-5148-BB7E-C9DB642C1FE2}"/>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4800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3641-7C60-4642-BFEE-50E4A04133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E2573-A84A-F049-B397-1D07572B8C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E6381-BA68-CF4F-8202-4CEC9DF5F81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F33D-D2E7-C341-A1CA-D8DC7FC7109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6" name="Footer Placeholder 5">
            <a:extLst>
              <a:ext uri="{FF2B5EF4-FFF2-40B4-BE49-F238E27FC236}">
                <a16:creationId xmlns:a16="http://schemas.microsoft.com/office/drawing/2014/main" id="{0C1F8C02-8C85-F548-97D5-D4FBEB24D2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1A0B22-F31D-D549-8072-836EB1EE1EB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83001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3E52-A1FB-924B-AE8A-17D4B55B15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907FCD-BA0A-C549-B501-CFE3FB0F3A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05928C-12CD-DC44-A8B1-EA08EA6162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AB19A-54AA-BF49-BCD2-59C112A0BB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BF5BB-0BF6-ED49-B1A8-E7C05026DB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8F31-7AFE-BE40-92FE-A9195C83710B}"/>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8" name="Footer Placeholder 7">
            <a:extLst>
              <a:ext uri="{FF2B5EF4-FFF2-40B4-BE49-F238E27FC236}">
                <a16:creationId xmlns:a16="http://schemas.microsoft.com/office/drawing/2014/main" id="{E7FC937C-6C6B-084B-9500-111AB153C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E8E42B-D76D-A544-BDEB-33ABCEF5805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7966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660C-22EF-B948-AF8D-96242F53E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6BB157-BD85-284A-AA81-8F53ECF5E83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4" name="Footer Placeholder 3">
            <a:extLst>
              <a:ext uri="{FF2B5EF4-FFF2-40B4-BE49-F238E27FC236}">
                <a16:creationId xmlns:a16="http://schemas.microsoft.com/office/drawing/2014/main" id="{9C61D091-725B-0C42-A734-E6A2D14DF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DBF9F4-73CE-CD49-A6B5-EA74B6CDAB0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113044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0F481-E25D-EE40-926F-CEF310CCC0A3}"/>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3" name="Footer Placeholder 2">
            <a:extLst>
              <a:ext uri="{FF2B5EF4-FFF2-40B4-BE49-F238E27FC236}">
                <a16:creationId xmlns:a16="http://schemas.microsoft.com/office/drawing/2014/main" id="{0EF618CA-4364-FD42-A5DE-559BAB43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A75E03-DB0F-6448-8AB0-B2FDC92029C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356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658-19BD-7E4E-85CC-F61F7D51B9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BB22-A9A5-3348-8B39-8948DFB20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0CBF2-8E90-C347-B3CC-6E649843981E}"/>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5" name="Footer Placeholder 4">
            <a:extLst>
              <a:ext uri="{FF2B5EF4-FFF2-40B4-BE49-F238E27FC236}">
                <a16:creationId xmlns:a16="http://schemas.microsoft.com/office/drawing/2014/main" id="{03F15ABF-5318-3D46-8AC9-7DB6B3171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56873-625D-6A4E-A2BA-023E6F171CF6}"/>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65806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35A6-C395-B64B-9226-0F69B13C25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2465-E4B6-DA4E-8F56-ECC210031E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B8F41-030D-DA40-A61C-23B8CCE59A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810003-CDD0-FE41-939C-DE6FA6B49287}"/>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6" name="Footer Placeholder 5">
            <a:extLst>
              <a:ext uri="{FF2B5EF4-FFF2-40B4-BE49-F238E27FC236}">
                <a16:creationId xmlns:a16="http://schemas.microsoft.com/office/drawing/2014/main" id="{04E1AA0F-56FD-4E49-9F94-8639D71F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29A80-A44B-254A-8AB6-FBF2C0573E5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76152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23C-2A8E-D04E-B859-C8D84E6258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83197-5812-134A-8DC0-3DB06245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DBF1-CFF5-8548-A0CA-71B5EF1B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7E561-A3E9-3F4E-8FD6-D4BE4AF6204C}"/>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6" name="Footer Placeholder 5">
            <a:extLst>
              <a:ext uri="{FF2B5EF4-FFF2-40B4-BE49-F238E27FC236}">
                <a16:creationId xmlns:a16="http://schemas.microsoft.com/office/drawing/2014/main" id="{8E9BF000-BB18-7D41-8B78-256129C4D7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411A77-434D-AF4B-B3AD-AACFA91B6C7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6787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BF1-A27A-7A49-ACBC-4517A88FD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5DB5-88AF-9446-BB2B-DFB990B117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0620-F840-F942-8C30-6663B5AACD2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5" name="Footer Placeholder 4">
            <a:extLst>
              <a:ext uri="{FF2B5EF4-FFF2-40B4-BE49-F238E27FC236}">
                <a16:creationId xmlns:a16="http://schemas.microsoft.com/office/drawing/2014/main" id="{9C121ED9-F275-494E-800D-7A35C4606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177-8431-4547-A691-A3EF8B1438B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198269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A1A8-A74A-F549-B974-A197CCF2BF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38FF-10B8-2B4A-9ECA-FFEDE21E95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410EA-BB45-714A-938A-960010D14CA2}"/>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5" name="Footer Placeholder 4">
            <a:extLst>
              <a:ext uri="{FF2B5EF4-FFF2-40B4-BE49-F238E27FC236}">
                <a16:creationId xmlns:a16="http://schemas.microsoft.com/office/drawing/2014/main" id="{662741AD-6708-F940-84CB-5649C6E28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F0213-3B9A-5745-BFFA-9F62C1C73981}"/>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2466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163A-C618-4646-A4B8-2657108A5F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B958B-EF6E-2345-9426-79D0AE43380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566E4-1841-0945-AE1A-E25B51E8E63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3469C-5574-E145-A33A-6F8080BF2CF0}"/>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6" name="Footer Placeholder 5">
            <a:extLst>
              <a:ext uri="{FF2B5EF4-FFF2-40B4-BE49-F238E27FC236}">
                <a16:creationId xmlns:a16="http://schemas.microsoft.com/office/drawing/2014/main" id="{D676E3F9-16F1-9C4E-B644-1962CC7E4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CB029-CDCB-424D-9449-F68571D8DE62}"/>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5917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1A-682E-9846-8BCA-29AB969DE4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174738-AE95-B542-AF61-FB10DF56B8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9BB3D-44F6-F548-A814-7836CF09DFE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83535-E38F-3C4A-9CAE-86C52321E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7598E-FE61-9B4F-9B08-C60F14A968E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C350-7F28-724A-A096-C12DE19EE44B}"/>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8" name="Footer Placeholder 7">
            <a:extLst>
              <a:ext uri="{FF2B5EF4-FFF2-40B4-BE49-F238E27FC236}">
                <a16:creationId xmlns:a16="http://schemas.microsoft.com/office/drawing/2014/main" id="{9C0ABCF8-1F76-874A-B4F0-0206D8DE72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456734-E543-2343-BD4A-6203B96EA4E4}"/>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5889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4657-B169-534D-953C-A12653DF79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BFE017F-0205-BB4B-B668-B87E5D8DAA9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4" name="Footer Placeholder 3">
            <a:extLst>
              <a:ext uri="{FF2B5EF4-FFF2-40B4-BE49-F238E27FC236}">
                <a16:creationId xmlns:a16="http://schemas.microsoft.com/office/drawing/2014/main" id="{AAB9C329-99DD-E64D-A3B0-55E68E6294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9BE883-C6F5-7C40-97DE-C5B9A24EEED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7185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F3F4-1FFC-9845-BE9F-83473FCC493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3" name="Footer Placeholder 2">
            <a:extLst>
              <a:ext uri="{FF2B5EF4-FFF2-40B4-BE49-F238E27FC236}">
                <a16:creationId xmlns:a16="http://schemas.microsoft.com/office/drawing/2014/main" id="{EDC81A09-3A44-DA4D-A70F-318D3713B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A72DF2-2AB0-C145-85E3-913AFAB4B138}"/>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213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D71-D705-064F-B501-ABAF00C0A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4C072-17E2-BB4C-8851-04E8787277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11D34-F2E2-6442-B4BF-06C14EDDE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6CB6B-BB4F-AA4F-A52B-99007173A45C}"/>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6" name="Footer Placeholder 5">
            <a:extLst>
              <a:ext uri="{FF2B5EF4-FFF2-40B4-BE49-F238E27FC236}">
                <a16:creationId xmlns:a16="http://schemas.microsoft.com/office/drawing/2014/main" id="{F340AF8A-13FA-FE4F-8343-897FA0663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F2CAE-896A-4646-A26E-566B69367E0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2946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727-2B92-7E4A-9769-A50707EC79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FF1DC-A61D-6F49-84B2-CCF218574C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B2CEE-91E6-2544-A5B0-59F662732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1B5BE-CB7A-AC48-9373-68E2C9E57422}"/>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6" name="Footer Placeholder 5">
            <a:extLst>
              <a:ext uri="{FF2B5EF4-FFF2-40B4-BE49-F238E27FC236}">
                <a16:creationId xmlns:a16="http://schemas.microsoft.com/office/drawing/2014/main" id="{654DCD57-20F8-D945-9989-F894F25250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19BDB-5FD5-BE49-831E-92940A25554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93391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537A-8A4C-0143-8D46-089F62AA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26F327DD-3AB4-2649-9474-0805BB9D61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026" y="1800964"/>
            <a:ext cx="2799149" cy="2799149"/>
          </a:xfrm>
          <a:prstGeom prst="rect">
            <a:avLst/>
          </a:prstGeom>
        </p:spPr>
      </p:pic>
      <p:sp>
        <p:nvSpPr>
          <p:cNvPr id="6" name="Rectangle 5">
            <a:extLst>
              <a:ext uri="{FF2B5EF4-FFF2-40B4-BE49-F238E27FC236}">
                <a16:creationId xmlns:a16="http://schemas.microsoft.com/office/drawing/2014/main" id="{36A4CEF3-5455-0943-B2B6-B491C8823EEF}"/>
              </a:ext>
            </a:extLst>
          </p:cNvPr>
          <p:cNvSpPr/>
          <p:nvPr userDrawn="1"/>
        </p:nvSpPr>
        <p:spPr>
          <a:xfrm>
            <a:off x="3487479" y="1475194"/>
            <a:ext cx="8704521" cy="386235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BCE12-BF67-6B4B-A024-868559619427}"/>
              </a:ext>
            </a:extLst>
          </p:cNvPr>
          <p:cNvSpPr/>
          <p:nvPr userDrawn="1"/>
        </p:nvSpPr>
        <p:spPr>
          <a:xfrm>
            <a:off x="3487479" y="5337544"/>
            <a:ext cx="8704522" cy="384050"/>
          </a:xfrm>
          <a:prstGeom prst="rect">
            <a:avLst/>
          </a:prstGeom>
          <a:gradFill flip="none" rotWithShape="1">
            <a:gsLst>
              <a:gs pos="16000">
                <a:srgbClr val="9C0000"/>
              </a:gs>
              <a:gs pos="43000">
                <a:srgbClr val="C00000"/>
              </a:gs>
              <a:gs pos="99000">
                <a:srgbClr val="F2CA20">
                  <a:lumMod val="9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932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101F47-4B88-CA43-863C-0BCC2733DE0B}"/>
              </a:ext>
            </a:extLst>
          </p:cNvPr>
          <p:cNvPicPr>
            <a:picLocks noChangeAspect="1"/>
          </p:cNvPicPr>
          <p:nvPr userDrawn="1"/>
        </p:nvPicPr>
        <p:blipFill>
          <a:blip r:embed="rId13"/>
          <a:stretch>
            <a:fillRect/>
          </a:stretch>
        </p:blipFill>
        <p:spPr>
          <a:xfrm>
            <a:off x="0" y="6242659"/>
            <a:ext cx="12192000" cy="635000"/>
          </a:xfrm>
          <a:prstGeom prst="rect">
            <a:avLst/>
          </a:prstGeom>
        </p:spPr>
      </p:pic>
      <p:sp>
        <p:nvSpPr>
          <p:cNvPr id="2" name="Title Placeholder 1">
            <a:extLst>
              <a:ext uri="{FF2B5EF4-FFF2-40B4-BE49-F238E27FC236}">
                <a16:creationId xmlns:a16="http://schemas.microsoft.com/office/drawing/2014/main" id="{895A33D6-D6F3-1846-AFB6-993119D0F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4DB48D-49A5-DA4B-907D-9BA628E4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F9E8AA-F1C7-0D48-AE56-7B7D0BD5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8B72-6520-7C48-9EC9-C3366CDF2022}" type="datetimeFigureOut">
              <a:rPr lang="en-US" smtClean="0"/>
              <a:t>5/3/23</a:t>
            </a:fld>
            <a:endParaRPr lang="en-US"/>
          </a:p>
        </p:txBody>
      </p:sp>
      <p:sp>
        <p:nvSpPr>
          <p:cNvPr id="5" name="Footer Placeholder 4">
            <a:extLst>
              <a:ext uri="{FF2B5EF4-FFF2-40B4-BE49-F238E27FC236}">
                <a16:creationId xmlns:a16="http://schemas.microsoft.com/office/drawing/2014/main" id="{90A67A56-C345-BC4B-9CA9-B380E4F87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5126-2EE4-0346-9663-F89A8510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EE7E8-58BE-694D-B916-CD3E98271B6F}" type="slidenum">
              <a:rPr lang="en-US" smtClean="0"/>
              <a:t>‹#›</a:t>
            </a:fld>
            <a:endParaRPr lang="en-US"/>
          </a:p>
        </p:txBody>
      </p:sp>
      <p:sp>
        <p:nvSpPr>
          <p:cNvPr id="8" name="Rectangle 7">
            <a:extLst>
              <a:ext uri="{FF2B5EF4-FFF2-40B4-BE49-F238E27FC236}">
                <a16:creationId xmlns:a16="http://schemas.microsoft.com/office/drawing/2014/main" id="{EF50EEC6-258B-B04B-8D2F-AE39B527D255}"/>
              </a:ext>
            </a:extLst>
          </p:cNvPr>
          <p:cNvSpPr/>
          <p:nvPr userDrawn="1"/>
        </p:nvSpPr>
        <p:spPr>
          <a:xfrm>
            <a:off x="10868608" y="0"/>
            <a:ext cx="970384" cy="970384"/>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7067" y="-64332"/>
            <a:ext cx="1034716" cy="1034716"/>
          </a:xfrm>
          <a:prstGeom prst="rect">
            <a:avLst/>
          </a:prstGeom>
        </p:spPr>
      </p:pic>
      <p:sp>
        <p:nvSpPr>
          <p:cNvPr id="10" name="TextBox 9">
            <a:extLst>
              <a:ext uri="{FF2B5EF4-FFF2-40B4-BE49-F238E27FC236}">
                <a16:creationId xmlns:a16="http://schemas.microsoft.com/office/drawing/2014/main" id="{45A67430-E954-1146-960D-CFAD9A660D84}"/>
              </a:ext>
            </a:extLst>
          </p:cNvPr>
          <p:cNvSpPr txBox="1"/>
          <p:nvPr userDrawn="1"/>
        </p:nvSpPr>
        <p:spPr>
          <a:xfrm>
            <a:off x="185530" y="6362241"/>
            <a:ext cx="4691743" cy="369332"/>
          </a:xfrm>
          <a:prstGeom prst="rect">
            <a:avLst/>
          </a:prstGeom>
          <a:noFill/>
        </p:spPr>
        <p:txBody>
          <a:bodyPr wrap="square" rtlCol="0">
            <a:spAutoFit/>
          </a:bodyPr>
          <a:lstStyle/>
          <a:p>
            <a:r>
              <a:rPr lang="en-PH" sz="1800" kern="1200" dirty="0">
                <a:solidFill>
                  <a:schemeClr val="bg1"/>
                </a:solidFill>
                <a:effectLst/>
                <a:latin typeface="Montserrat Medium" pitchFamily="2" charset="77"/>
                <a:ea typeface="+mn-ea"/>
                <a:cs typeface="+mn-cs"/>
              </a:rPr>
              <a:t>Rex Curriculum Resource </a:t>
            </a:r>
          </a:p>
        </p:txBody>
      </p:sp>
      <p:sp>
        <p:nvSpPr>
          <p:cNvPr id="12" name="TextBox 11">
            <a:extLst>
              <a:ext uri="{FF2B5EF4-FFF2-40B4-BE49-F238E27FC236}">
                <a16:creationId xmlns:a16="http://schemas.microsoft.com/office/drawing/2014/main" id="{0DA7BAE3-1328-D34C-90D4-DC955FE34F07}"/>
              </a:ext>
            </a:extLst>
          </p:cNvPr>
          <p:cNvSpPr txBox="1"/>
          <p:nvPr userDrawn="1"/>
        </p:nvSpPr>
        <p:spPr>
          <a:xfrm>
            <a:off x="9452660" y="6352143"/>
            <a:ext cx="2623284" cy="369332"/>
          </a:xfrm>
          <a:prstGeom prst="rect">
            <a:avLst/>
          </a:prstGeom>
          <a:noFill/>
        </p:spPr>
        <p:txBody>
          <a:bodyPr wrap="square" rtlCol="0">
            <a:spAutoFit/>
          </a:bodyPr>
          <a:lstStyle/>
          <a:p>
            <a:r>
              <a:rPr lang="en-PH" sz="1800" b="0" kern="1200" dirty="0">
                <a:solidFill>
                  <a:schemeClr val="bg1"/>
                </a:solidFill>
                <a:effectLst/>
                <a:latin typeface="Montserrat Medium" pitchFamily="2" charset="77"/>
                <a:ea typeface="+mn-ea"/>
                <a:cs typeface="+mn-cs"/>
              </a:rPr>
              <a:t>WWW.REX.COM.PH</a:t>
            </a:r>
            <a:endParaRPr lang="en-PH"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7065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New REX Education Mission Logo V.png" descr="New REX Education Mission Logo V.png"/>
          <p:cNvPicPr>
            <a:picLocks noChangeAspect="1"/>
          </p:cNvPicPr>
          <p:nvPr userDrawn="1"/>
        </p:nvPicPr>
        <p:blipFill>
          <a:blip r:embed="rId13">
            <a:extLst/>
          </a:blip>
          <a:stretch>
            <a:fillRect/>
          </a:stretch>
        </p:blipFill>
        <p:spPr>
          <a:xfrm>
            <a:off x="2755939" y="1508902"/>
            <a:ext cx="6616364" cy="3384894"/>
          </a:xfrm>
          <a:prstGeom prst="rect">
            <a:avLst/>
          </a:prstGeom>
          <a:ln w="12700">
            <a:miter lim="400000"/>
          </a:ln>
        </p:spPr>
      </p:pic>
    </p:spTree>
    <p:extLst>
      <p:ext uri="{BB962C8B-B14F-4D97-AF65-F5344CB8AC3E}">
        <p14:creationId xmlns:p14="http://schemas.microsoft.com/office/powerpoint/2010/main" val="2820531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64826F-9698-C044-8B09-B880D705E0C1}"/>
              </a:ext>
            </a:extLst>
          </p:cNvPr>
          <p:cNvSpPr txBox="1"/>
          <p:nvPr/>
        </p:nvSpPr>
        <p:spPr>
          <a:xfrm>
            <a:off x="4301498" y="2828835"/>
            <a:ext cx="7359906" cy="1200329"/>
          </a:xfrm>
          <a:prstGeom prst="rect">
            <a:avLst/>
          </a:prstGeom>
          <a:noFill/>
        </p:spPr>
        <p:txBody>
          <a:bodyPr wrap="square" rtlCol="0">
            <a:spAutoFit/>
          </a:bodyPr>
          <a:lstStyle/>
          <a:p>
            <a:pPr algn="ctr"/>
            <a:r>
              <a:rPr lang="en-US" sz="3600" b="1" dirty="0">
                <a:solidFill>
                  <a:schemeClr val="bg1"/>
                </a:solidFill>
                <a:latin typeface="Montserrat Medium" pitchFamily="2" charset="77"/>
              </a:rPr>
              <a:t>Addition and Subtraction of Rational Algebraic Expression</a:t>
            </a:r>
            <a:endParaRPr lang="en-PH" sz="3600" b="1" dirty="0">
              <a:solidFill>
                <a:schemeClr val="bg1"/>
              </a:solidFill>
              <a:latin typeface="Montserrat Medium" pitchFamily="2" charset="77"/>
            </a:endParaRPr>
          </a:p>
        </p:txBody>
      </p:sp>
    </p:spTree>
    <p:extLst>
      <p:ext uri="{BB962C8B-B14F-4D97-AF65-F5344CB8AC3E}">
        <p14:creationId xmlns:p14="http://schemas.microsoft.com/office/powerpoint/2010/main" val="115434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AB4EB26-3491-1743-A413-7068F278BA4E}"/>
                  </a:ext>
                </a:extLst>
              </p:cNvPr>
              <p:cNvSpPr>
                <a:spLocks noGrp="1"/>
              </p:cNvSpPr>
              <p:nvPr>
                <p:ph idx="1"/>
              </p:nvPr>
            </p:nvSpPr>
            <p:spPr>
              <a:xfrm>
                <a:off x="525004" y="1825624"/>
                <a:ext cx="11191715" cy="4497683"/>
              </a:xfrm>
            </p:spPr>
            <p:txBody>
              <a:bodyPr>
                <a:normAutofit/>
              </a:bodyPr>
              <a:lstStyle/>
              <a:p>
                <a:pPr marL="0" indent="0" algn="just">
                  <a:buNone/>
                </a:pPr>
                <a:r>
                  <a:rPr lang="en-US" dirty="0"/>
                  <a:t>Subrac</a:t>
                </a:r>
                <a:r>
                  <a:rPr lang="en-US" dirty="0" err="1"/>
                  <a:t>t</a:t>
                </a:r>
                <a:r>
                  <a:rPr lang="en-US" dirty="0"/>
                  <a:t> the rational expressions.</a:t>
                </a:r>
              </a:p>
              <a:p>
                <a:pPr marL="0" indent="0" algn="just">
                  <a:buNone/>
                </a:pPr>
                <a:r>
                  <a:rPr lang="en-US" b="1" dirty="0"/>
                  <a:t>Solution:</a:t>
                </a:r>
                <a:endParaRPr lang="en-US" dirty="0"/>
              </a:p>
              <a:p>
                <a:pPr marL="0" indent="0" algn="just">
                  <a:lnSpc>
                    <a:spcPct val="150000"/>
                  </a:lnSpc>
                  <a:buNone/>
                </a:pPr>
                <a:r>
                  <a:rPr lang="en-US" dirty="0"/>
                  <a:t>    2.    </a:t>
                </a:r>
                <a14:m>
                  <m:oMath xmlns:m="http://schemas.openxmlformats.org/officeDocument/2006/math">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0" smtClean="0">
                                <a:latin typeface="Cambria Math" panose="02040503050406030204" pitchFamily="18" charset="0"/>
                              </a:rPr>
                              <m:t>9</m:t>
                            </m:r>
                            <m:r>
                              <m:rPr>
                                <m:sty m:val="p"/>
                              </m:rPr>
                              <a:rPr lang="en-US" sz="2400" b="0" i="0" smtClean="0">
                                <a:latin typeface="Cambria Math" panose="02040503050406030204" pitchFamily="18" charset="0"/>
                              </a:rPr>
                              <m:t>x</m:t>
                            </m:r>
                          </m:e>
                          <m:sup>
                            <m:r>
                              <a:rPr lang="en-US" sz="2400" b="0" i="0" smtClean="0">
                                <a:latin typeface="Cambria Math" panose="02040503050406030204" pitchFamily="18" charset="0"/>
                              </a:rPr>
                              <m:t>2</m:t>
                            </m:r>
                          </m:sup>
                        </m:sSup>
                      </m:num>
                      <m:den>
                        <m:r>
                          <a:rPr lang="en-US" sz="2400" b="0" i="0" smtClean="0">
                            <a:latin typeface="Cambria Math" panose="02040503050406030204" pitchFamily="18" charset="0"/>
                          </a:rPr>
                          <m:t>3</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−5</m:t>
                        </m:r>
                      </m:den>
                    </m:f>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25</m:t>
                        </m:r>
                      </m:num>
                      <m:den>
                        <m:r>
                          <a:rPr lang="en-US" sz="2400" b="0" i="0" smtClean="0">
                            <a:latin typeface="Cambria Math" panose="02040503050406030204" pitchFamily="18" charset="0"/>
                          </a:rPr>
                          <m:t>3</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−5</m:t>
                        </m:r>
                      </m:den>
                    </m:f>
                    <m:r>
                      <a:rPr lang="en-US" sz="2400" b="0" i="0" smtClean="0">
                        <a:latin typeface="Cambria Math" panose="02040503050406030204" pitchFamily="18" charset="0"/>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0">
                                <a:latin typeface="Cambria Math" panose="02040503050406030204" pitchFamily="18" charset="0"/>
                              </a:rPr>
                              <m:t>9</m:t>
                            </m:r>
                            <m:r>
                              <m:rPr>
                                <m:sty m:val="p"/>
                              </m:rPr>
                              <a:rPr lang="en-US" sz="2400" i="0">
                                <a:latin typeface="Cambria Math" panose="02040503050406030204" pitchFamily="18" charset="0"/>
                              </a:rPr>
                              <m:t>x</m:t>
                            </m:r>
                          </m:e>
                          <m:sup>
                            <m:r>
                              <a:rPr lang="en-US" sz="2400" i="0">
                                <a:latin typeface="Cambria Math" panose="02040503050406030204" pitchFamily="18" charset="0"/>
                              </a:rPr>
                              <m:t>2</m:t>
                            </m:r>
                          </m:sup>
                        </m:sSup>
                        <m:r>
                          <a:rPr lang="en-US" sz="2400" b="0" i="0" smtClean="0">
                            <a:latin typeface="Cambria Math" panose="02040503050406030204" pitchFamily="18" charset="0"/>
                          </a:rPr>
                          <m:t>−25</m:t>
                        </m:r>
                      </m:num>
                      <m:den>
                        <m:r>
                          <a:rPr lang="en-US" sz="2400" i="0">
                            <a:latin typeface="Cambria Math" panose="02040503050406030204" pitchFamily="18" charset="0"/>
                          </a:rPr>
                          <m:t>3</m:t>
                        </m:r>
                        <m:r>
                          <m:rPr>
                            <m:sty m:val="p"/>
                          </m:rPr>
                          <a:rPr lang="en-US" sz="2400" i="0">
                            <a:latin typeface="Cambria Math" panose="02040503050406030204" pitchFamily="18" charset="0"/>
                          </a:rPr>
                          <m:t>x</m:t>
                        </m:r>
                        <m:r>
                          <a:rPr lang="en-US" sz="2400" i="0">
                            <a:latin typeface="Cambria Math" panose="02040503050406030204" pitchFamily="18" charset="0"/>
                          </a:rPr>
                          <m:t>−5</m:t>
                        </m:r>
                      </m:den>
                    </m:f>
                  </m:oMath>
                </a14:m>
                <a:endParaRPr lang="en-US" sz="2400" dirty="0"/>
              </a:p>
              <a:p>
                <a:pPr marL="0" indent="0" algn="just">
                  <a:lnSpc>
                    <a:spcPct val="150000"/>
                  </a:lnSpc>
                  <a:buNone/>
                </a:pPr>
                <a:r>
                  <a:rPr lang="en-US" sz="2400" dirty="0"/>
                  <a:t>		          </a:t>
                </a:r>
                <a14:m>
                  <m:oMath xmlns:m="http://schemas.openxmlformats.org/officeDocument/2006/math">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b="0" i="0" smtClean="0">
                            <a:latin typeface="Cambria Math" panose="02040503050406030204" pitchFamily="18" charset="0"/>
                          </a:rPr>
                          <m:t>(3</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+5)(3</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−5)</m:t>
                        </m:r>
                      </m:num>
                      <m:den>
                        <m:r>
                          <a:rPr lang="en-US" sz="2400" i="0">
                            <a:latin typeface="Cambria Math" panose="02040503050406030204" pitchFamily="18" charset="0"/>
                          </a:rPr>
                          <m:t>3</m:t>
                        </m:r>
                        <m:r>
                          <m:rPr>
                            <m:sty m:val="p"/>
                          </m:rPr>
                          <a:rPr lang="en-US" sz="2400" i="0">
                            <a:latin typeface="Cambria Math" panose="02040503050406030204" pitchFamily="18" charset="0"/>
                          </a:rPr>
                          <m:t>x</m:t>
                        </m:r>
                        <m:r>
                          <a:rPr lang="en-US" sz="2400" i="0">
                            <a:latin typeface="Cambria Math" panose="02040503050406030204" pitchFamily="18" charset="0"/>
                          </a:rPr>
                          <m:t>−5</m:t>
                        </m:r>
                      </m:den>
                    </m:f>
                  </m:oMath>
                </a14:m>
                <a:endParaRPr lang="en-US" sz="2400" dirty="0"/>
              </a:p>
              <a:p>
                <a:pPr marL="0" indent="0" algn="just">
                  <a:lnSpc>
                    <a:spcPct val="150000"/>
                  </a:lnSpc>
                  <a:buNone/>
                </a:pPr>
                <a:r>
                  <a:rPr lang="en-US" sz="2400" dirty="0"/>
                  <a:t>		          </a:t>
                </a:r>
                <a14:m>
                  <m:oMath xmlns:m="http://schemas.openxmlformats.org/officeDocument/2006/math">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(3</m:t>
                        </m:r>
                        <m:r>
                          <m:rPr>
                            <m:sty m:val="p"/>
                          </m:rPr>
                          <a:rPr lang="en-US" sz="2400" i="0">
                            <a:latin typeface="Cambria Math" panose="02040503050406030204" pitchFamily="18" charset="0"/>
                          </a:rPr>
                          <m:t>x</m:t>
                        </m:r>
                        <m:r>
                          <a:rPr lang="en-US" sz="2400" i="0">
                            <a:latin typeface="Cambria Math" panose="02040503050406030204" pitchFamily="18" charset="0"/>
                          </a:rPr>
                          <m:t>+5)(3</m:t>
                        </m:r>
                        <m:r>
                          <m:rPr>
                            <m:sty m:val="p"/>
                          </m:rPr>
                          <a:rPr lang="en-US" sz="2400" i="0">
                            <a:latin typeface="Cambria Math" panose="02040503050406030204" pitchFamily="18" charset="0"/>
                          </a:rPr>
                          <m:t>x</m:t>
                        </m:r>
                        <m:r>
                          <a:rPr lang="en-US" sz="2400" i="0">
                            <a:latin typeface="Cambria Math" panose="02040503050406030204" pitchFamily="18" charset="0"/>
                          </a:rPr>
                          <m:t>−5)</m:t>
                        </m:r>
                      </m:num>
                      <m:den>
                        <m:r>
                          <a:rPr lang="en-US" sz="2400" i="0">
                            <a:latin typeface="Cambria Math" panose="02040503050406030204" pitchFamily="18" charset="0"/>
                          </a:rPr>
                          <m:t>3</m:t>
                        </m:r>
                        <m:r>
                          <m:rPr>
                            <m:sty m:val="p"/>
                          </m:rPr>
                          <a:rPr lang="en-US" sz="2400" i="0">
                            <a:latin typeface="Cambria Math" panose="02040503050406030204" pitchFamily="18" charset="0"/>
                          </a:rPr>
                          <m:t>x</m:t>
                        </m:r>
                        <m:r>
                          <a:rPr lang="en-US" sz="2400" i="0">
                            <a:latin typeface="Cambria Math" panose="02040503050406030204" pitchFamily="18" charset="0"/>
                          </a:rPr>
                          <m:t>−5</m:t>
                        </m:r>
                      </m:den>
                    </m:f>
                  </m:oMath>
                </a14:m>
                <a:endParaRPr lang="en-US" sz="2400" dirty="0"/>
              </a:p>
              <a:p>
                <a:pPr marL="0" indent="0" algn="just">
                  <a:lnSpc>
                    <a:spcPct val="150000"/>
                  </a:lnSpc>
                  <a:buNone/>
                </a:pPr>
                <a:r>
                  <a:rPr lang="en-US" sz="2400" dirty="0"/>
                  <a:t>		          </a:t>
                </a:r>
                <a14:m>
                  <m:oMath xmlns:m="http://schemas.openxmlformats.org/officeDocument/2006/math">
                    <m:r>
                      <a:rPr lang="en-US" sz="2400" i="0">
                        <a:latin typeface="Cambria Math" panose="02040503050406030204" pitchFamily="18" charset="0"/>
                      </a:rPr>
                      <m:t>=</m:t>
                    </m:r>
                    <m:r>
                      <a:rPr lang="en-US" sz="2400" b="0" i="0" smtClean="0">
                        <a:latin typeface="Cambria Math" panose="02040503050406030204" pitchFamily="18" charset="0"/>
                      </a:rPr>
                      <m:t>3</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+5</m:t>
                    </m:r>
                  </m:oMath>
                </a14:m>
                <a:endParaRPr lang="en-US" sz="2400" dirty="0"/>
              </a:p>
            </p:txBody>
          </p:sp>
        </mc:Choice>
        <mc:Fallback xmlns="">
          <p:sp>
            <p:nvSpPr>
              <p:cNvPr id="6" name="Content Placeholder 5">
                <a:extLst>
                  <a:ext uri="{FF2B5EF4-FFF2-40B4-BE49-F238E27FC236}">
                    <a16:creationId xmlns:a16="http://schemas.microsoft.com/office/drawing/2014/main" id="{2AB4EB26-3491-1743-A413-7068F278BA4E}"/>
                  </a:ext>
                </a:extLst>
              </p:cNvPr>
              <p:cNvSpPr>
                <a:spLocks noGrp="1" noRot="1" noChangeAspect="1" noMove="1" noResize="1" noEditPoints="1" noAdjustHandles="1" noChangeArrowheads="1" noChangeShapeType="1" noTextEdit="1"/>
              </p:cNvSpPr>
              <p:nvPr>
                <p:ph idx="1"/>
              </p:nvPr>
            </p:nvSpPr>
            <p:spPr>
              <a:xfrm>
                <a:off x="525004" y="1825624"/>
                <a:ext cx="11191715" cy="4497683"/>
              </a:xfrm>
              <a:blipFill>
                <a:blip r:embed="rId3"/>
                <a:stretch>
                  <a:fillRect l="-1019" t="-254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50B8C45B-B7D8-0747-9FFC-F8FF5414B533}"/>
              </a:ext>
            </a:extLst>
          </p:cNvPr>
          <p:cNvSpPr txBox="1"/>
          <p:nvPr/>
        </p:nvSpPr>
        <p:spPr>
          <a:xfrm>
            <a:off x="5775702" y="2846203"/>
            <a:ext cx="6416298" cy="954107"/>
          </a:xfrm>
          <a:prstGeom prst="rect">
            <a:avLst/>
          </a:prstGeom>
          <a:noFill/>
        </p:spPr>
        <p:txBody>
          <a:bodyPr wrap="square" rtlCol="0">
            <a:spAutoFit/>
          </a:bodyPr>
          <a:lstStyle/>
          <a:p>
            <a:r>
              <a:rPr lang="en-US" sz="2800" dirty="0"/>
              <a:t>Subtract the numerators and keep the same denominator.</a:t>
            </a:r>
          </a:p>
        </p:txBody>
      </p:sp>
      <p:sp>
        <p:nvSpPr>
          <p:cNvPr id="5" name="TextBox 4">
            <a:extLst>
              <a:ext uri="{FF2B5EF4-FFF2-40B4-BE49-F238E27FC236}">
                <a16:creationId xmlns:a16="http://schemas.microsoft.com/office/drawing/2014/main" id="{308EE90A-C631-F742-BE8B-F8C367226A1C}"/>
              </a:ext>
            </a:extLst>
          </p:cNvPr>
          <p:cNvSpPr txBox="1"/>
          <p:nvPr/>
        </p:nvSpPr>
        <p:spPr>
          <a:xfrm>
            <a:off x="5775702" y="4052927"/>
            <a:ext cx="6416298" cy="523220"/>
          </a:xfrm>
          <a:prstGeom prst="rect">
            <a:avLst/>
          </a:prstGeom>
          <a:noFill/>
        </p:spPr>
        <p:txBody>
          <a:bodyPr wrap="square" rtlCol="0">
            <a:spAutoFit/>
          </a:bodyPr>
          <a:lstStyle/>
          <a:p>
            <a:r>
              <a:rPr lang="en-US" sz="2800" dirty="0"/>
              <a:t>Factor the numerator.</a:t>
            </a:r>
          </a:p>
        </p:txBody>
      </p:sp>
      <p:sp>
        <p:nvSpPr>
          <p:cNvPr id="7" name="TextBox 6">
            <a:extLst>
              <a:ext uri="{FF2B5EF4-FFF2-40B4-BE49-F238E27FC236}">
                <a16:creationId xmlns:a16="http://schemas.microsoft.com/office/drawing/2014/main" id="{D39313CF-CA7C-D44B-AC7A-5BA1D593C50F}"/>
              </a:ext>
            </a:extLst>
          </p:cNvPr>
          <p:cNvSpPr txBox="1"/>
          <p:nvPr/>
        </p:nvSpPr>
        <p:spPr>
          <a:xfrm>
            <a:off x="5775702" y="4768780"/>
            <a:ext cx="6416298" cy="954107"/>
          </a:xfrm>
          <a:prstGeom prst="rect">
            <a:avLst/>
          </a:prstGeom>
          <a:noFill/>
        </p:spPr>
        <p:txBody>
          <a:bodyPr wrap="square" rtlCol="0">
            <a:spAutoFit/>
          </a:bodyPr>
          <a:lstStyle/>
          <a:p>
            <a:r>
              <a:rPr lang="en-US" sz="2800" dirty="0"/>
              <a:t>Cancel out the common factor 3x–5 in both the numerator and denominator.</a:t>
            </a:r>
          </a:p>
        </p:txBody>
      </p:sp>
      <p:sp>
        <p:nvSpPr>
          <p:cNvPr id="9" name="TextBox 8">
            <a:extLst>
              <a:ext uri="{FF2B5EF4-FFF2-40B4-BE49-F238E27FC236}">
                <a16:creationId xmlns:a16="http://schemas.microsoft.com/office/drawing/2014/main" id="{A49653F7-F39E-3B48-B08B-02174F056080}"/>
              </a:ext>
            </a:extLst>
          </p:cNvPr>
          <p:cNvSpPr txBox="1"/>
          <p:nvPr/>
        </p:nvSpPr>
        <p:spPr>
          <a:xfrm>
            <a:off x="5775702" y="5800087"/>
            <a:ext cx="6416298" cy="523220"/>
          </a:xfrm>
          <a:prstGeom prst="rect">
            <a:avLst/>
          </a:prstGeom>
          <a:noFill/>
        </p:spPr>
        <p:txBody>
          <a:bodyPr wrap="square" rtlCol="0">
            <a:spAutoFit/>
          </a:bodyPr>
          <a:lstStyle/>
          <a:p>
            <a:r>
              <a:rPr lang="en-US" sz="2800" dirty="0"/>
              <a:t>Simplify.</a:t>
            </a:r>
          </a:p>
        </p:txBody>
      </p:sp>
    </p:spTree>
    <p:extLst>
      <p:ext uri="{BB962C8B-B14F-4D97-AF65-F5344CB8AC3E}">
        <p14:creationId xmlns:p14="http://schemas.microsoft.com/office/powerpoint/2010/main" val="73988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p:sp>
        <p:nvSpPr>
          <p:cNvPr id="6" name="Content Placeholder 5">
            <a:extLst>
              <a:ext uri="{FF2B5EF4-FFF2-40B4-BE49-F238E27FC236}">
                <a16:creationId xmlns:a16="http://schemas.microsoft.com/office/drawing/2014/main" id="{2AB4EB26-3491-1743-A413-7068F278BA4E}"/>
              </a:ext>
            </a:extLst>
          </p:cNvPr>
          <p:cNvSpPr>
            <a:spLocks noGrp="1"/>
          </p:cNvSpPr>
          <p:nvPr>
            <p:ph idx="1"/>
          </p:nvPr>
        </p:nvSpPr>
        <p:spPr>
          <a:xfrm>
            <a:off x="525004" y="1825625"/>
            <a:ext cx="11191715" cy="4351338"/>
          </a:xfrm>
        </p:spPr>
        <p:txBody>
          <a:bodyPr/>
          <a:lstStyle/>
          <a:p>
            <a:pPr marL="0" indent="0" algn="just">
              <a:buNone/>
            </a:pPr>
            <a:r>
              <a:rPr lang="en-US" b="1" dirty="0"/>
              <a:t>Adding or Subtracting Rational Expressions with Different Denominators</a:t>
            </a:r>
          </a:p>
          <a:p>
            <a:pPr marL="0" indent="0" algn="just">
              <a:buNone/>
            </a:pPr>
            <a:endParaRPr lang="en-US" b="1" dirty="0"/>
          </a:p>
          <a:p>
            <a:pPr algn="just"/>
            <a:r>
              <a:rPr lang="en-PH" dirty="0"/>
              <a:t>Find the LCD.</a:t>
            </a:r>
          </a:p>
          <a:p>
            <a:pPr algn="just"/>
            <a:r>
              <a:rPr lang="en-PH" dirty="0"/>
              <a:t>Write the equivalent rational expression of each rational expression using the LCD.</a:t>
            </a:r>
          </a:p>
          <a:p>
            <a:pPr algn="just"/>
            <a:r>
              <a:rPr lang="en-PH" dirty="0"/>
              <a:t>Add or subtract the numerators and keep the LCD.</a:t>
            </a:r>
          </a:p>
          <a:p>
            <a:pPr algn="just"/>
            <a:r>
              <a:rPr lang="en-PH" dirty="0"/>
              <a:t>Simplify the result if possible.</a:t>
            </a:r>
          </a:p>
        </p:txBody>
      </p:sp>
    </p:spTree>
    <p:extLst>
      <p:ext uri="{BB962C8B-B14F-4D97-AF65-F5344CB8AC3E}">
        <p14:creationId xmlns:p14="http://schemas.microsoft.com/office/powerpoint/2010/main" val="130452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p:sp>
        <p:nvSpPr>
          <p:cNvPr id="6" name="Content Placeholder 5">
            <a:extLst>
              <a:ext uri="{FF2B5EF4-FFF2-40B4-BE49-F238E27FC236}">
                <a16:creationId xmlns:a16="http://schemas.microsoft.com/office/drawing/2014/main" id="{2AB4EB26-3491-1743-A413-7068F278BA4E}"/>
              </a:ext>
            </a:extLst>
          </p:cNvPr>
          <p:cNvSpPr>
            <a:spLocks noGrp="1"/>
          </p:cNvSpPr>
          <p:nvPr>
            <p:ph idx="1"/>
          </p:nvPr>
        </p:nvSpPr>
        <p:spPr>
          <a:xfrm>
            <a:off x="525004" y="1825625"/>
            <a:ext cx="11191715" cy="4351338"/>
          </a:xfrm>
        </p:spPr>
        <p:txBody>
          <a:bodyPr/>
          <a:lstStyle/>
          <a:p>
            <a:pPr marL="0" indent="0" algn="just">
              <a:buNone/>
            </a:pPr>
            <a:r>
              <a:rPr lang="en-US" b="1" dirty="0"/>
              <a:t>Finding the LCD</a:t>
            </a:r>
          </a:p>
          <a:p>
            <a:pPr marL="0" indent="0" algn="just">
              <a:buNone/>
            </a:pPr>
            <a:endParaRPr lang="en-US" b="1" dirty="0"/>
          </a:p>
          <a:p>
            <a:pPr algn="just"/>
            <a:r>
              <a:rPr lang="en-PH" dirty="0"/>
              <a:t>List the different denominators that appear in the rational expression.</a:t>
            </a:r>
          </a:p>
          <a:p>
            <a:pPr algn="just"/>
            <a:r>
              <a:rPr lang="en-PH" dirty="0"/>
              <a:t>Factor each denominator completely.</a:t>
            </a:r>
          </a:p>
          <a:p>
            <a:pPr algn="just"/>
            <a:r>
              <a:rPr lang="en-PH" dirty="0"/>
              <a:t>For each unique factor, compare the number of times it appears in each factorization. Write a factored form that includes each factor the greatest number of times it appears in the denominator factorizations.</a:t>
            </a:r>
          </a:p>
          <a:p>
            <a:pPr marL="0" indent="0" algn="just">
              <a:buNone/>
            </a:pPr>
            <a:endParaRPr lang="en-PH" dirty="0"/>
          </a:p>
        </p:txBody>
      </p:sp>
    </p:spTree>
    <p:extLst>
      <p:ext uri="{BB962C8B-B14F-4D97-AF65-F5344CB8AC3E}">
        <p14:creationId xmlns:p14="http://schemas.microsoft.com/office/powerpoint/2010/main" val="3939138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AB4EB26-3491-1743-A413-7068F278BA4E}"/>
                  </a:ext>
                </a:extLst>
              </p:cNvPr>
              <p:cNvSpPr>
                <a:spLocks noGrp="1"/>
              </p:cNvSpPr>
              <p:nvPr>
                <p:ph idx="1"/>
              </p:nvPr>
            </p:nvSpPr>
            <p:spPr>
              <a:xfrm>
                <a:off x="525004" y="1825625"/>
                <a:ext cx="11191715" cy="4351338"/>
              </a:xfrm>
            </p:spPr>
            <p:txBody>
              <a:bodyPr/>
              <a:lstStyle/>
              <a:p>
                <a:pPr marL="0" indent="0" algn="just">
                  <a:buNone/>
                </a:pPr>
                <a:r>
                  <a:rPr lang="en-US" dirty="0"/>
                  <a:t>Find the LCM.</a:t>
                </a:r>
              </a:p>
              <a:p>
                <a:pPr marL="0" indent="0" algn="just">
                  <a:buNone/>
                </a:pPr>
                <a:endParaRPr lang="en-PH" b="1" dirty="0"/>
              </a:p>
              <a:p>
                <a:pPr marL="0" indent="0" algn="just">
                  <a:buNone/>
                </a:pPr>
                <a:r>
                  <a:rPr lang="en-PH" dirty="0"/>
                  <a:t>	1.   4, 18				2.   </a:t>
                </a:r>
                <a14:m>
                  <m:oMath xmlns:m="http://schemas.openxmlformats.org/officeDocument/2006/math">
                    <m:sSup>
                      <m:sSupPr>
                        <m:ctrlPr>
                          <a:rPr lang="en-PH" i="1" smtClean="0">
                            <a:latin typeface="Cambria Math" panose="02040503050406030204" pitchFamily="18" charset="0"/>
                          </a:rPr>
                        </m:ctrlPr>
                      </m:sSupPr>
                      <m:e>
                        <m:r>
                          <a:rPr lang="en-US" b="0" i="0" smtClean="0">
                            <a:latin typeface="Cambria Math" panose="02040503050406030204" pitchFamily="18" charset="0"/>
                          </a:rPr>
                          <m:t>2</m:t>
                        </m:r>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sSup>
                      <m:sSupPr>
                        <m:ctrlPr>
                          <a:rPr lang="en-PH" i="1" smtClean="0">
                            <a:latin typeface="Cambria Math" panose="02040503050406030204" pitchFamily="18" charset="0"/>
                          </a:rPr>
                        </m:ctrlPr>
                      </m:sSupPr>
                      <m:e>
                        <m:r>
                          <m:rPr>
                            <m:sty m:val="p"/>
                          </m:rPr>
                          <a:rPr lang="en-US" b="0" i="0" smtClean="0">
                            <a:latin typeface="Cambria Math" panose="02040503050406030204" pitchFamily="18" charset="0"/>
                          </a:rPr>
                          <m:t>yz</m:t>
                        </m:r>
                      </m:e>
                      <m:sup>
                        <m:r>
                          <a:rPr lang="en-US" b="0" i="0" smtClean="0">
                            <a:latin typeface="Cambria Math" panose="02040503050406030204" pitchFamily="18" charset="0"/>
                          </a:rPr>
                          <m:t>3</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4</m:t>
                        </m:r>
                        <m:r>
                          <m:rPr>
                            <m:sty m:val="p"/>
                          </m:rPr>
                          <a:rPr lang="en-US" b="0" i="0" smtClean="0">
                            <a:latin typeface="Cambria Math" panose="02040503050406030204" pitchFamily="18" charset="0"/>
                          </a:rPr>
                          <m:t>x</m:t>
                        </m:r>
                      </m:e>
                      <m:sup>
                        <m:r>
                          <a:rPr lang="en-US" b="0" i="0" smtClean="0">
                            <a:latin typeface="Cambria Math" panose="02040503050406030204" pitchFamily="18" charset="0"/>
                          </a:rPr>
                          <m:t>4</m:t>
                        </m:r>
                      </m:sup>
                    </m:sSup>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y</m:t>
                        </m:r>
                      </m:e>
                      <m:sup>
                        <m:r>
                          <a:rPr lang="en-US" b="0" i="0" smtClean="0">
                            <a:latin typeface="Cambria Math" panose="02040503050406030204" pitchFamily="18" charset="0"/>
                          </a:rPr>
                          <m:t>2</m:t>
                        </m:r>
                      </m:sup>
                    </m:sSup>
                    <m:r>
                      <m:rPr>
                        <m:sty m:val="p"/>
                      </m:rPr>
                      <a:rPr lang="en-US" b="0" i="0" smtClean="0">
                        <a:latin typeface="Cambria Math" panose="02040503050406030204" pitchFamily="18" charset="0"/>
                      </a:rPr>
                      <m:t>z</m:t>
                    </m:r>
                    <m:r>
                      <a:rPr lang="en-US" b="0" i="0" smtClean="0">
                        <a:latin typeface="Cambria Math" panose="02040503050406030204" pitchFamily="18" charset="0"/>
                      </a:rPr>
                      <m:t>, </m:t>
                    </m:r>
                    <m:sSup>
                      <m:sSupPr>
                        <m:ctrlPr>
                          <a:rPr lang="en-US" b="0" i="1" smtClean="0">
                            <a:latin typeface="Cambria Math" panose="02040503050406030204" pitchFamily="18" charset="0"/>
                          </a:rPr>
                        </m:ctrlPr>
                      </m:sSupPr>
                      <m:e>
                        <m:r>
                          <a:rPr lang="en-US" b="0" i="0" smtClean="0">
                            <a:latin typeface="Cambria Math" panose="02040503050406030204" pitchFamily="18" charset="0"/>
                          </a:rPr>
                          <m:t>8</m:t>
                        </m:r>
                        <m:r>
                          <m:rPr>
                            <m:sty m:val="p"/>
                          </m:rPr>
                          <a:rPr lang="en-US" b="0" i="0" smtClean="0">
                            <a:latin typeface="Cambria Math" panose="02040503050406030204" pitchFamily="18" charset="0"/>
                          </a:rPr>
                          <m:t>xyz</m:t>
                        </m:r>
                      </m:e>
                      <m:sup>
                        <m:r>
                          <a:rPr lang="en-US" b="0" i="0" smtClean="0">
                            <a:latin typeface="Cambria Math" panose="02040503050406030204" pitchFamily="18" charset="0"/>
                          </a:rPr>
                          <m:t>5</m:t>
                        </m:r>
                      </m:sup>
                    </m:sSup>
                  </m:oMath>
                </a14:m>
                <a:endParaRPr lang="en-US" b="0" dirty="0"/>
              </a:p>
              <a:p>
                <a:pPr marL="0" indent="0" algn="just">
                  <a:buNone/>
                </a:pPr>
                <a:endParaRPr lang="en-US" dirty="0"/>
              </a:p>
              <a:p>
                <a:pPr marL="0" indent="0" algn="just">
                  <a:buNone/>
                </a:pPr>
                <a:endParaRPr lang="en-US" dirty="0"/>
              </a:p>
              <a:p>
                <a:pPr marL="0" indent="0" algn="just">
                  <a:buNone/>
                </a:pPr>
                <a:r>
                  <a:rPr lang="en-US" dirty="0"/>
                  <a:t>			3.    </a:t>
                </a:r>
                <a14:m>
                  <m:oMath xmlns:m="http://schemas.openxmlformats.org/officeDocument/2006/math">
                    <m:r>
                      <a:rPr lang="en-US" b="0" i="0" smtClean="0">
                        <a:latin typeface="Cambria Math" panose="02040503050406030204" pitchFamily="18" charset="0"/>
                      </a:rPr>
                      <m:t>3</m:t>
                    </m:r>
                    <m:r>
                      <m:rPr>
                        <m:sty m:val="p"/>
                      </m:rPr>
                      <a:rPr lang="en-US" b="0" i="0" smtClean="0">
                        <a:latin typeface="Cambria Math" panose="02040503050406030204" pitchFamily="18" charset="0"/>
                      </a:rPr>
                      <m:t>x</m:t>
                    </m:r>
                    <m:r>
                      <a:rPr lang="en-US" b="0" i="0" smtClean="0">
                        <a:latin typeface="Cambria Math" panose="02040503050406030204" pitchFamily="18" charset="0"/>
                      </a:rPr>
                      <m:t>−15, 4</m:t>
                    </m:r>
                    <m:r>
                      <m:rPr>
                        <m:sty m:val="p"/>
                      </m:rPr>
                      <a:rPr lang="en-US" b="0" i="0" smtClean="0">
                        <a:latin typeface="Cambria Math" panose="02040503050406030204" pitchFamily="18" charset="0"/>
                      </a:rPr>
                      <m:t>x</m:t>
                    </m:r>
                    <m:r>
                      <a:rPr lang="en-US" b="0" i="0" smtClean="0">
                        <a:latin typeface="Cambria Math" panose="02040503050406030204" pitchFamily="18" charset="0"/>
                      </a:rPr>
                      <m:t>−20</m:t>
                    </m:r>
                  </m:oMath>
                </a14:m>
                <a:endParaRPr lang="en-US" dirty="0"/>
              </a:p>
            </p:txBody>
          </p:sp>
        </mc:Choice>
        <mc:Fallback xmlns="">
          <p:sp>
            <p:nvSpPr>
              <p:cNvPr id="6" name="Content Placeholder 5">
                <a:extLst>
                  <a:ext uri="{FF2B5EF4-FFF2-40B4-BE49-F238E27FC236}">
                    <a16:creationId xmlns:a16="http://schemas.microsoft.com/office/drawing/2014/main" id="{2AB4EB26-3491-1743-A413-7068F278BA4E}"/>
                  </a:ext>
                </a:extLst>
              </p:cNvPr>
              <p:cNvSpPr>
                <a:spLocks noGrp="1" noRot="1" noChangeAspect="1" noMove="1" noResize="1" noEditPoints="1" noAdjustHandles="1" noChangeArrowheads="1" noChangeShapeType="1" noTextEdit="1"/>
              </p:cNvSpPr>
              <p:nvPr>
                <p:ph idx="1"/>
              </p:nvPr>
            </p:nvSpPr>
            <p:spPr>
              <a:xfrm>
                <a:off x="525004" y="1825625"/>
                <a:ext cx="11191715" cy="4351338"/>
              </a:xfrm>
              <a:blipFill>
                <a:blip r:embed="rId3"/>
                <a:stretch>
                  <a:fillRect l="-1019" t="-2632"/>
                </a:stretch>
              </a:blipFill>
            </p:spPr>
            <p:txBody>
              <a:bodyPr/>
              <a:lstStyle/>
              <a:p>
                <a:r>
                  <a:rPr lang="en-US">
                    <a:noFill/>
                  </a:rPr>
                  <a:t> </a:t>
                </a:r>
              </a:p>
            </p:txBody>
          </p:sp>
        </mc:Fallback>
      </mc:AlternateContent>
    </p:spTree>
    <p:extLst>
      <p:ext uri="{BB962C8B-B14F-4D97-AF65-F5344CB8AC3E}">
        <p14:creationId xmlns:p14="http://schemas.microsoft.com/office/powerpoint/2010/main" val="379723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AB4EB26-3491-1743-A413-7068F278BA4E}"/>
                  </a:ext>
                </a:extLst>
              </p:cNvPr>
              <p:cNvSpPr>
                <a:spLocks noGrp="1"/>
              </p:cNvSpPr>
              <p:nvPr>
                <p:ph idx="1"/>
              </p:nvPr>
            </p:nvSpPr>
            <p:spPr>
              <a:xfrm>
                <a:off x="525004" y="1825625"/>
                <a:ext cx="11191715" cy="4351338"/>
              </a:xfrm>
            </p:spPr>
            <p:txBody>
              <a:bodyPr>
                <a:normAutofit/>
              </a:bodyPr>
              <a:lstStyle/>
              <a:p>
                <a:pPr marL="0" indent="0" algn="just">
                  <a:buNone/>
                </a:pPr>
                <a:r>
                  <a:rPr lang="en-US" dirty="0"/>
                  <a:t>Find the LCM.</a:t>
                </a:r>
              </a:p>
              <a:p>
                <a:pPr marL="0" indent="0" algn="just">
                  <a:buNone/>
                </a:pPr>
                <a:r>
                  <a:rPr lang="en-PH" b="1" dirty="0"/>
                  <a:t>Solution:</a:t>
                </a:r>
              </a:p>
              <a:p>
                <a:pPr marL="0" indent="0" algn="just">
                  <a:buNone/>
                </a:pPr>
                <a:r>
                  <a:rPr lang="en-PH" dirty="0"/>
                  <a:t>	1.   4, 18</a:t>
                </a:r>
              </a:p>
              <a:p>
                <a:pPr marL="0" indent="0" algn="just">
                  <a:buNone/>
                </a:pPr>
                <a:r>
                  <a:rPr lang="en-PH" dirty="0"/>
                  <a:t>		</a:t>
                </a:r>
                <a14:m>
                  <m:oMath xmlns:m="http://schemas.openxmlformats.org/officeDocument/2006/math">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sup>
                    </m:sSup>
                  </m:oMath>
                </a14:m>
                <a:r>
                  <a:rPr lang="en-US" dirty="0"/>
                  <a:t>			Prime factorization of 4</a:t>
                </a:r>
              </a:p>
              <a:p>
                <a:pPr marL="0" indent="0" algn="just">
                  <a:buNone/>
                </a:pPr>
                <a:r>
                  <a:rPr lang="en-US" dirty="0"/>
                  <a:t>		</a:t>
                </a:r>
                <a14:m>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8</m:t>
                    </m:r>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3</m:t>
                        </m:r>
                      </m:e>
                      <m:sup>
                        <m:r>
                          <a:rPr lang="en-US" i="1">
                            <a:latin typeface="Cambria Math" panose="02040503050406030204" pitchFamily="18" charset="0"/>
                          </a:rPr>
                          <m:t>2</m:t>
                        </m:r>
                      </m:sup>
                    </m:sSup>
                    <m:r>
                      <a:rPr lang="en-US" b="0" i="1" smtClean="0">
                        <a:latin typeface="Cambria Math" panose="02040503050406030204" pitchFamily="18" charset="0"/>
                      </a:rPr>
                      <m:t>·2</m:t>
                    </m:r>
                  </m:oMath>
                </a14:m>
                <a:r>
                  <a:rPr lang="en-US" dirty="0"/>
                  <a:t>			Prime factorization of 18</a:t>
                </a:r>
              </a:p>
              <a:p>
                <a:pPr marL="0" indent="0" algn="just">
                  <a:buNone/>
                </a:pPr>
                <a:endParaRPr lang="en-US" dirty="0"/>
              </a:p>
              <a:p>
                <a:pPr marL="0" indent="0">
                  <a:buNone/>
                </a:pPr>
                <a:r>
                  <a:rPr lang="en-US" dirty="0"/>
                  <a:t>	</a:t>
                </a:r>
                <a:r>
                  <a:rPr lang="en-PH" dirty="0"/>
                  <a:t>The highest power of 2 is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sup>
                    </m:sSup>
                  </m:oMath>
                </a14:m>
                <a:r>
                  <a:rPr lang="en-PH" dirty="0"/>
                  <a:t> and the highest power of 3 is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3</m:t>
                        </m:r>
                      </m:e>
                      <m:sup>
                        <m:r>
                          <a:rPr lang="en-US" i="1">
                            <a:latin typeface="Cambria Math" panose="02040503050406030204" pitchFamily="18" charset="0"/>
                          </a:rPr>
                          <m:t>2</m:t>
                        </m:r>
                      </m:sup>
                    </m:sSup>
                  </m:oMath>
                </a14:m>
                <a:r>
                  <a:rPr lang="en-PH" dirty="0"/>
                  <a:t>. So, the LCD of 4 and 18 is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sup>
                    </m:sSup>
                  </m:oMath>
                </a14:m>
                <a:r>
                  <a:rPr lang="en-PH" dirty="0"/>
                  <a:t>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3</m:t>
                        </m:r>
                      </m:e>
                      <m:sup>
                        <m:r>
                          <a:rPr lang="en-US" i="1">
                            <a:latin typeface="Cambria Math" panose="02040503050406030204" pitchFamily="18" charset="0"/>
                          </a:rPr>
                          <m:t>2</m:t>
                        </m:r>
                      </m:sup>
                    </m:sSup>
                  </m:oMath>
                </a14:m>
                <a:r>
                  <a:rPr lang="en-PH" dirty="0"/>
                  <a:t> or 36.</a:t>
                </a:r>
              </a:p>
              <a:p>
                <a:pPr marL="0" indent="0" algn="just">
                  <a:buNone/>
                </a:pPr>
                <a:endParaRPr lang="en-US" dirty="0"/>
              </a:p>
            </p:txBody>
          </p:sp>
        </mc:Choice>
        <mc:Fallback xmlns="">
          <p:sp>
            <p:nvSpPr>
              <p:cNvPr id="6" name="Content Placeholder 5">
                <a:extLst>
                  <a:ext uri="{FF2B5EF4-FFF2-40B4-BE49-F238E27FC236}">
                    <a16:creationId xmlns:a16="http://schemas.microsoft.com/office/drawing/2014/main" id="{2AB4EB26-3491-1743-A413-7068F278BA4E}"/>
                  </a:ext>
                </a:extLst>
              </p:cNvPr>
              <p:cNvSpPr>
                <a:spLocks noGrp="1" noRot="1" noChangeAspect="1" noMove="1" noResize="1" noEditPoints="1" noAdjustHandles="1" noChangeArrowheads="1" noChangeShapeType="1" noTextEdit="1"/>
              </p:cNvSpPr>
              <p:nvPr>
                <p:ph idx="1"/>
              </p:nvPr>
            </p:nvSpPr>
            <p:spPr>
              <a:xfrm>
                <a:off x="525004" y="1825625"/>
                <a:ext cx="11191715" cy="4351338"/>
              </a:xfrm>
              <a:blipFill>
                <a:blip r:embed="rId3"/>
                <a:stretch>
                  <a:fillRect l="-1019" t="-2632" r="-340"/>
                </a:stretch>
              </a:blipFill>
            </p:spPr>
            <p:txBody>
              <a:bodyPr/>
              <a:lstStyle/>
              <a:p>
                <a:r>
                  <a:rPr lang="en-US">
                    <a:noFill/>
                  </a:rPr>
                  <a:t> </a:t>
                </a:r>
              </a:p>
            </p:txBody>
          </p:sp>
        </mc:Fallback>
      </mc:AlternateContent>
    </p:spTree>
    <p:extLst>
      <p:ext uri="{BB962C8B-B14F-4D97-AF65-F5344CB8AC3E}">
        <p14:creationId xmlns:p14="http://schemas.microsoft.com/office/powerpoint/2010/main" val="505535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AB4EB26-3491-1743-A413-7068F278BA4E}"/>
                  </a:ext>
                </a:extLst>
              </p:cNvPr>
              <p:cNvSpPr>
                <a:spLocks noGrp="1"/>
              </p:cNvSpPr>
              <p:nvPr>
                <p:ph idx="1"/>
              </p:nvPr>
            </p:nvSpPr>
            <p:spPr>
              <a:xfrm>
                <a:off x="525004" y="1825625"/>
                <a:ext cx="11191715" cy="4351338"/>
              </a:xfrm>
            </p:spPr>
            <p:txBody>
              <a:bodyPr/>
              <a:lstStyle/>
              <a:p>
                <a:pPr marL="0" indent="0" algn="just">
                  <a:buNone/>
                </a:pPr>
                <a:r>
                  <a:rPr lang="en-US" dirty="0"/>
                  <a:t>Find the LCM.</a:t>
                </a:r>
              </a:p>
              <a:p>
                <a:pPr marL="0" indent="0" algn="just">
                  <a:buNone/>
                </a:pPr>
                <a:r>
                  <a:rPr lang="en-PH" b="1" dirty="0"/>
                  <a:t>Solution:</a:t>
                </a:r>
              </a:p>
              <a:p>
                <a:pPr marL="0" indent="0" algn="just">
                  <a:buNone/>
                </a:pPr>
                <a:endParaRPr lang="en-PH" b="1" dirty="0"/>
              </a:p>
              <a:p>
                <a:pPr marL="0" indent="0" algn="just">
                  <a:buNone/>
                </a:pPr>
                <a:r>
                  <a:rPr lang="en-PH" dirty="0"/>
                  <a:t>	2.   </a:t>
                </a:r>
                <a14:m>
                  <m:oMath xmlns:m="http://schemas.openxmlformats.org/officeDocument/2006/math">
                    <m:sSup>
                      <m:sSupPr>
                        <m:ctrlPr>
                          <a:rPr lang="en-PH" i="1" smtClean="0">
                            <a:latin typeface="Cambria Math" panose="02040503050406030204" pitchFamily="18" charset="0"/>
                          </a:rPr>
                        </m:ctrlPr>
                      </m:sSupPr>
                      <m:e>
                        <m:r>
                          <a:rPr lang="en-US" b="0" i="0" smtClean="0">
                            <a:latin typeface="Cambria Math" panose="02040503050406030204" pitchFamily="18" charset="0"/>
                          </a:rPr>
                          <m:t>2</m:t>
                        </m:r>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sSup>
                      <m:sSupPr>
                        <m:ctrlPr>
                          <a:rPr lang="en-PH" i="1" smtClean="0">
                            <a:latin typeface="Cambria Math" panose="02040503050406030204" pitchFamily="18" charset="0"/>
                          </a:rPr>
                        </m:ctrlPr>
                      </m:sSupPr>
                      <m:e>
                        <m:r>
                          <m:rPr>
                            <m:sty m:val="p"/>
                          </m:rPr>
                          <a:rPr lang="en-US" b="0" i="0" smtClean="0">
                            <a:latin typeface="Cambria Math" panose="02040503050406030204" pitchFamily="18" charset="0"/>
                          </a:rPr>
                          <m:t>yz</m:t>
                        </m:r>
                      </m:e>
                      <m:sup>
                        <m:r>
                          <a:rPr lang="en-US" b="0" i="0" smtClean="0">
                            <a:latin typeface="Cambria Math" panose="02040503050406030204" pitchFamily="18" charset="0"/>
                          </a:rPr>
                          <m:t>3</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4</m:t>
                        </m:r>
                        <m:r>
                          <m:rPr>
                            <m:sty m:val="p"/>
                          </m:rPr>
                          <a:rPr lang="en-US" b="0" i="0" smtClean="0">
                            <a:latin typeface="Cambria Math" panose="02040503050406030204" pitchFamily="18" charset="0"/>
                          </a:rPr>
                          <m:t>x</m:t>
                        </m:r>
                      </m:e>
                      <m:sup>
                        <m:r>
                          <a:rPr lang="en-US" b="0" i="0" smtClean="0">
                            <a:latin typeface="Cambria Math" panose="02040503050406030204" pitchFamily="18" charset="0"/>
                          </a:rPr>
                          <m:t>4</m:t>
                        </m:r>
                      </m:sup>
                    </m:sSup>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y</m:t>
                        </m:r>
                      </m:e>
                      <m:sup>
                        <m:r>
                          <a:rPr lang="en-US" b="0" i="0" smtClean="0">
                            <a:latin typeface="Cambria Math" panose="02040503050406030204" pitchFamily="18" charset="0"/>
                          </a:rPr>
                          <m:t>2</m:t>
                        </m:r>
                      </m:sup>
                    </m:sSup>
                    <m:r>
                      <m:rPr>
                        <m:sty m:val="p"/>
                      </m:rPr>
                      <a:rPr lang="en-US" b="0" i="0" smtClean="0">
                        <a:latin typeface="Cambria Math" panose="02040503050406030204" pitchFamily="18" charset="0"/>
                      </a:rPr>
                      <m:t>z</m:t>
                    </m:r>
                    <m:r>
                      <a:rPr lang="en-US" b="0" i="0" smtClean="0">
                        <a:latin typeface="Cambria Math" panose="02040503050406030204" pitchFamily="18" charset="0"/>
                      </a:rPr>
                      <m:t>, </m:t>
                    </m:r>
                    <m:sSup>
                      <m:sSupPr>
                        <m:ctrlPr>
                          <a:rPr lang="en-US" b="0" i="1" smtClean="0">
                            <a:latin typeface="Cambria Math" panose="02040503050406030204" pitchFamily="18" charset="0"/>
                          </a:rPr>
                        </m:ctrlPr>
                      </m:sSupPr>
                      <m:e>
                        <m:r>
                          <a:rPr lang="en-US" b="0" i="0" smtClean="0">
                            <a:latin typeface="Cambria Math" panose="02040503050406030204" pitchFamily="18" charset="0"/>
                          </a:rPr>
                          <m:t>8</m:t>
                        </m:r>
                        <m:r>
                          <m:rPr>
                            <m:sty m:val="p"/>
                          </m:rPr>
                          <a:rPr lang="en-US" b="0" i="0" smtClean="0">
                            <a:latin typeface="Cambria Math" panose="02040503050406030204" pitchFamily="18" charset="0"/>
                          </a:rPr>
                          <m:t>xyz</m:t>
                        </m:r>
                      </m:e>
                      <m:sup>
                        <m:r>
                          <a:rPr lang="en-US" b="0" i="0" smtClean="0">
                            <a:latin typeface="Cambria Math" panose="02040503050406030204" pitchFamily="18" charset="0"/>
                          </a:rPr>
                          <m:t>5</m:t>
                        </m:r>
                      </m:sup>
                    </m:sSup>
                  </m:oMath>
                </a14:m>
                <a:endParaRPr lang="en-US" b="0" dirty="0"/>
              </a:p>
              <a:p>
                <a:pPr marL="0" indent="0" algn="just">
                  <a:buNone/>
                </a:pPr>
                <a:endParaRPr lang="en-US" b="0" dirty="0"/>
              </a:p>
              <a:p>
                <a:pPr marL="0" indent="0" algn="just">
                  <a:buNone/>
                </a:pPr>
                <a:r>
                  <a:rPr lang="en-US" b="0" dirty="0"/>
                  <a:t>	</a:t>
                </a:r>
                <a:r>
                  <a:rPr lang="en-PH" dirty="0"/>
                  <a:t> In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8</m:t>
                        </m:r>
                        <m:r>
                          <m:rPr>
                            <m:sty m:val="p"/>
                          </m:rPr>
                          <a:rPr lang="en-US">
                            <a:latin typeface="Cambria Math" panose="02040503050406030204" pitchFamily="18" charset="0"/>
                          </a:rPr>
                          <m:t>xyz</m:t>
                        </m:r>
                      </m:e>
                      <m:sup>
                        <m:r>
                          <a:rPr lang="en-US">
                            <a:latin typeface="Cambria Math" panose="02040503050406030204" pitchFamily="18" charset="0"/>
                          </a:rPr>
                          <m:t>5</m:t>
                        </m:r>
                      </m:sup>
                    </m:sSup>
                  </m:oMath>
                </a14:m>
                <a:r>
                  <a:rPr lang="en-PH" dirty="0"/>
                  <a:t>, the highest power of the constant 2 is 3 since 8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3</m:t>
                        </m:r>
                      </m:sup>
                    </m:sSup>
                  </m:oMath>
                </a14:m>
                <a:r>
                  <a:rPr lang="en-PH" dirty="0"/>
                  <a:t>; the highest power of variable x is 4, y is 2, and z is 5. The LCD is </a:t>
                </a:r>
                <a14:m>
                  <m:oMath xmlns:m="http://schemas.openxmlformats.org/officeDocument/2006/math">
                    <m:sSup>
                      <m:sSupPr>
                        <m:ctrlPr>
                          <a:rPr lang="en-US" i="1">
                            <a:latin typeface="Cambria Math" panose="02040503050406030204" pitchFamily="18" charset="0"/>
                          </a:rPr>
                        </m:ctrlPr>
                      </m:sSupPr>
                      <m:e>
                        <m:r>
                          <a:rPr lang="en-US" b="0" i="0" smtClean="0">
                            <a:latin typeface="Cambria Math" panose="02040503050406030204" pitchFamily="18" charset="0"/>
                          </a:rPr>
                          <m:t>8</m:t>
                        </m:r>
                        <m:r>
                          <m:rPr>
                            <m:sty m:val="p"/>
                          </m:rPr>
                          <a:rPr lang="en-US">
                            <a:latin typeface="Cambria Math" panose="02040503050406030204" pitchFamily="18" charset="0"/>
                          </a:rPr>
                          <m:t>x</m:t>
                        </m:r>
                      </m:e>
                      <m:sup>
                        <m:r>
                          <a:rPr lang="en-US">
                            <a:latin typeface="Cambria Math" panose="02040503050406030204" pitchFamily="18" charset="0"/>
                          </a:rPr>
                          <m:t>4</m:t>
                        </m:r>
                      </m:sup>
                    </m:sSup>
                    <m:sSup>
                      <m:sSupPr>
                        <m:ctrlPr>
                          <a:rPr lang="en-US" i="1">
                            <a:latin typeface="Cambria Math" panose="02040503050406030204" pitchFamily="18" charset="0"/>
                          </a:rPr>
                        </m:ctrlPr>
                      </m:sSupPr>
                      <m:e>
                        <m:r>
                          <m:rPr>
                            <m:sty m:val="p"/>
                          </m:rPr>
                          <a:rPr lang="en-US">
                            <a:latin typeface="Cambria Math" panose="02040503050406030204" pitchFamily="18" charset="0"/>
                          </a:rPr>
                          <m:t>y</m:t>
                        </m:r>
                      </m:e>
                      <m:sup>
                        <m:r>
                          <a:rPr lang="en-US">
                            <a:latin typeface="Cambria Math" panose="02040503050406030204" pitchFamily="18" charset="0"/>
                          </a:rPr>
                          <m:t>2</m:t>
                        </m:r>
                      </m:sup>
                    </m:sSup>
                    <m:sSup>
                      <m:sSupPr>
                        <m:ctrlPr>
                          <a:rPr lang="en-US" i="1">
                            <a:latin typeface="Cambria Math" panose="02040503050406030204" pitchFamily="18" charset="0"/>
                          </a:rPr>
                        </m:ctrlPr>
                      </m:sSupPr>
                      <m:e>
                        <m:r>
                          <m:rPr>
                            <m:sty m:val="p"/>
                          </m:rPr>
                          <a:rPr lang="en-US">
                            <a:latin typeface="Cambria Math" panose="02040503050406030204" pitchFamily="18" charset="0"/>
                          </a:rPr>
                          <m:t>z</m:t>
                        </m:r>
                      </m:e>
                      <m:sup>
                        <m:r>
                          <a:rPr lang="en-US">
                            <a:latin typeface="Cambria Math" panose="02040503050406030204" pitchFamily="18" charset="0"/>
                          </a:rPr>
                          <m:t>5</m:t>
                        </m:r>
                      </m:sup>
                    </m:sSup>
                  </m:oMath>
                </a14:m>
                <a:r>
                  <a:rPr lang="en-PH" dirty="0"/>
                  <a:t>.</a:t>
                </a:r>
              </a:p>
              <a:p>
                <a:pPr marL="0" indent="0" algn="just">
                  <a:buNone/>
                </a:pPr>
                <a:endParaRPr lang="en-US" b="0" dirty="0"/>
              </a:p>
            </p:txBody>
          </p:sp>
        </mc:Choice>
        <mc:Fallback xmlns="">
          <p:sp>
            <p:nvSpPr>
              <p:cNvPr id="6" name="Content Placeholder 5">
                <a:extLst>
                  <a:ext uri="{FF2B5EF4-FFF2-40B4-BE49-F238E27FC236}">
                    <a16:creationId xmlns:a16="http://schemas.microsoft.com/office/drawing/2014/main" id="{2AB4EB26-3491-1743-A413-7068F278BA4E}"/>
                  </a:ext>
                </a:extLst>
              </p:cNvPr>
              <p:cNvSpPr>
                <a:spLocks noGrp="1" noRot="1" noChangeAspect="1" noMove="1" noResize="1" noEditPoints="1" noAdjustHandles="1" noChangeArrowheads="1" noChangeShapeType="1" noTextEdit="1"/>
              </p:cNvSpPr>
              <p:nvPr>
                <p:ph idx="1"/>
              </p:nvPr>
            </p:nvSpPr>
            <p:spPr>
              <a:xfrm>
                <a:off x="525004" y="1825625"/>
                <a:ext cx="11191715" cy="4351338"/>
              </a:xfrm>
              <a:blipFill>
                <a:blip r:embed="rId3"/>
                <a:stretch>
                  <a:fillRect l="-1019" t="-2632" r="-1019"/>
                </a:stretch>
              </a:blipFill>
            </p:spPr>
            <p:txBody>
              <a:bodyPr/>
              <a:lstStyle/>
              <a:p>
                <a:r>
                  <a:rPr lang="en-US">
                    <a:noFill/>
                  </a:rPr>
                  <a:t> </a:t>
                </a:r>
              </a:p>
            </p:txBody>
          </p:sp>
        </mc:Fallback>
      </mc:AlternateContent>
    </p:spTree>
    <p:extLst>
      <p:ext uri="{BB962C8B-B14F-4D97-AF65-F5344CB8AC3E}">
        <p14:creationId xmlns:p14="http://schemas.microsoft.com/office/powerpoint/2010/main" val="3470182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7" name="Content Placeholder 5">
                <a:extLst>
                  <a:ext uri="{FF2B5EF4-FFF2-40B4-BE49-F238E27FC236}">
                    <a16:creationId xmlns:a16="http://schemas.microsoft.com/office/drawing/2014/main" id="{3345666F-B263-A54E-A27B-CBD1DC74187B}"/>
                  </a:ext>
                </a:extLst>
              </p:cNvPr>
              <p:cNvSpPr>
                <a:spLocks noGrp="1"/>
              </p:cNvSpPr>
              <p:nvPr>
                <p:ph idx="1"/>
              </p:nvPr>
            </p:nvSpPr>
            <p:spPr>
              <a:xfrm>
                <a:off x="525004" y="1825625"/>
                <a:ext cx="11191715" cy="4351338"/>
              </a:xfrm>
            </p:spPr>
            <p:txBody>
              <a:bodyPr>
                <a:normAutofit/>
              </a:bodyPr>
              <a:lstStyle/>
              <a:p>
                <a:pPr marL="0" indent="0" algn="just">
                  <a:buNone/>
                </a:pPr>
                <a:r>
                  <a:rPr lang="en-US" dirty="0"/>
                  <a:t>Find the LCM.</a:t>
                </a:r>
                <a:endParaRPr lang="en-PH" b="1" dirty="0"/>
              </a:p>
              <a:p>
                <a:pPr marL="0" indent="0" algn="just">
                  <a:buNone/>
                </a:pPr>
                <a:r>
                  <a:rPr lang="en-PH" b="1" dirty="0"/>
                  <a:t>Solution:</a:t>
                </a:r>
              </a:p>
              <a:p>
                <a:pPr marL="0" indent="0" algn="just">
                  <a:buNone/>
                </a:pPr>
                <a:r>
                  <a:rPr lang="en-PH" dirty="0"/>
                  <a:t>	</a:t>
                </a:r>
                <a:r>
                  <a:rPr lang="en-US" dirty="0"/>
                  <a:t>3.    </a:t>
                </a:r>
                <a14:m>
                  <m:oMath xmlns:m="http://schemas.openxmlformats.org/officeDocument/2006/math">
                    <m:r>
                      <a:rPr lang="en-US" b="0" i="0" smtClean="0">
                        <a:latin typeface="Cambria Math" panose="02040503050406030204" pitchFamily="18" charset="0"/>
                      </a:rPr>
                      <m:t>3</m:t>
                    </m:r>
                    <m:r>
                      <m:rPr>
                        <m:sty m:val="p"/>
                      </m:rPr>
                      <a:rPr lang="en-US" b="0" i="0" smtClean="0">
                        <a:latin typeface="Cambria Math" panose="02040503050406030204" pitchFamily="18" charset="0"/>
                      </a:rPr>
                      <m:t>x</m:t>
                    </m:r>
                    <m:r>
                      <a:rPr lang="en-US" b="0" i="0" smtClean="0">
                        <a:latin typeface="Cambria Math" panose="02040503050406030204" pitchFamily="18" charset="0"/>
                      </a:rPr>
                      <m:t>−15, 4</m:t>
                    </m:r>
                    <m:r>
                      <m:rPr>
                        <m:sty m:val="p"/>
                      </m:rPr>
                      <a:rPr lang="en-US" b="0" i="0" smtClean="0">
                        <a:latin typeface="Cambria Math" panose="02040503050406030204" pitchFamily="18" charset="0"/>
                      </a:rPr>
                      <m:t>x</m:t>
                    </m:r>
                    <m:r>
                      <a:rPr lang="en-US" b="0" i="0" smtClean="0">
                        <a:latin typeface="Cambria Math" panose="02040503050406030204" pitchFamily="18" charset="0"/>
                      </a:rPr>
                      <m:t>−20</m:t>
                    </m:r>
                  </m:oMath>
                </a14:m>
                <a:endParaRPr lang="en-US" dirty="0"/>
              </a:p>
              <a:p>
                <a:pPr marL="0" indent="0" algn="just">
                  <a:buNone/>
                </a:pPr>
                <a:r>
                  <a:rPr lang="en-US" dirty="0"/>
                  <a:t>	</a:t>
                </a:r>
                <a:r>
                  <a:rPr lang="en-PH" dirty="0"/>
                  <a:t> Factor each polynomial.</a:t>
                </a:r>
              </a:p>
              <a:p>
                <a:pPr marL="0" indent="0" algn="just">
                  <a:buNone/>
                </a:pPr>
                <a:r>
                  <a:rPr lang="en-PH" dirty="0"/>
                  <a:t>	</a:t>
                </a:r>
                <a:r>
                  <a:rPr lang="en-PH" dirty="0">
                    <a:latin typeface="Cambria Math" panose="02040503050406030204" pitchFamily="18" charset="0"/>
                  </a:rPr>
                  <a:t>3x – 15 = 3(x − 5) </a:t>
                </a:r>
                <a:r>
                  <a:rPr lang="en-PH" dirty="0"/>
                  <a:t>			Use common factor 3.</a:t>
                </a:r>
              </a:p>
              <a:p>
                <a:pPr marL="0" indent="0" algn="just">
                  <a:buNone/>
                </a:pPr>
                <a:r>
                  <a:rPr lang="en-PH" dirty="0"/>
                  <a:t>	</a:t>
                </a:r>
                <a:r>
                  <a:rPr lang="en-PH" dirty="0">
                    <a:latin typeface="Cambria Math" panose="02040503050406030204" pitchFamily="18" charset="0"/>
                  </a:rPr>
                  <a:t>4x – 20 = 4(x – 5) </a:t>
                </a:r>
                <a:r>
                  <a:rPr lang="en-PH" dirty="0"/>
                  <a:t>			Use common factor 4.</a:t>
                </a:r>
              </a:p>
              <a:p>
                <a:pPr marL="0" indent="0" algn="just">
                  <a:buNone/>
                </a:pPr>
                <a:r>
                  <a:rPr lang="en-PH" dirty="0"/>
                  <a:t>	The highest power of 3 is 31, the highest power of 4 is 41, and the highest power of the binomial </a:t>
                </a:r>
                <a:r>
                  <a:rPr lang="en-PH" dirty="0">
                    <a:latin typeface="Cambria Math" panose="02040503050406030204" pitchFamily="18" charset="0"/>
                  </a:rPr>
                  <a:t>x − 5 </a:t>
                </a:r>
                <a:r>
                  <a:rPr lang="en-PH" dirty="0"/>
                  <a:t>is</a:t>
                </a:r>
                <a14:m>
                  <m:oMath xmlns:m="http://schemas.openxmlformats.org/officeDocument/2006/math">
                    <m:sSup>
                      <m:sSupPr>
                        <m:ctrlPr>
                          <a:rPr lang="en-PH" i="1" smtClean="0">
                            <a:latin typeface="Cambria Math" panose="02040503050406030204" pitchFamily="18" charset="0"/>
                          </a:rPr>
                        </m:ctrlPr>
                      </m:sSupPr>
                      <m:e>
                        <m:r>
                          <a:rPr lang="en-US" b="0" i="1" smtClean="0">
                            <a:latin typeface="Cambria Math" panose="02040503050406030204" pitchFamily="18" charset="0"/>
                          </a:rPr>
                          <m:t>(</m:t>
                        </m:r>
                        <m:r>
                          <m:rPr>
                            <m:sty m:val="p"/>
                          </m:rPr>
                          <a:rPr lang="en-US" b="0" i="0" smtClean="0">
                            <a:latin typeface="Cambria Math" panose="02040503050406030204" pitchFamily="18" charset="0"/>
                          </a:rPr>
                          <m:t>x</m:t>
                        </m:r>
                        <m:r>
                          <a:rPr lang="en-US" b="0" i="1" smtClean="0">
                            <a:latin typeface="Cambria Math" panose="02040503050406030204" pitchFamily="18" charset="0"/>
                          </a:rPr>
                          <m:t>−5)</m:t>
                        </m:r>
                      </m:e>
                      <m:sup>
                        <m:r>
                          <a:rPr lang="en-US" b="0" i="1" smtClean="0">
                            <a:latin typeface="Cambria Math" panose="02040503050406030204" pitchFamily="18" charset="0"/>
                          </a:rPr>
                          <m:t>1</m:t>
                        </m:r>
                      </m:sup>
                    </m:sSup>
                  </m:oMath>
                </a14:m>
                <a:r>
                  <a:rPr lang="en-PH" dirty="0"/>
                  <a:t>. So, the LCD is </a:t>
                </a:r>
                <a:r>
                  <a:rPr lang="en-PH" dirty="0">
                    <a:latin typeface="Cambria Math" panose="02040503050406030204" pitchFamily="18" charset="0"/>
                  </a:rPr>
                  <a:t>3(4)(x – 5) </a:t>
                </a:r>
                <a:r>
                  <a:rPr lang="en-PH" dirty="0"/>
                  <a:t>or </a:t>
                </a:r>
                <a:r>
                  <a:rPr lang="en-PH" dirty="0">
                    <a:latin typeface="Cambria Math" panose="02040503050406030204" pitchFamily="18" charset="0"/>
                  </a:rPr>
                  <a:t>12(x − 5).</a:t>
                </a:r>
              </a:p>
              <a:p>
                <a:pPr marL="0" indent="0" algn="just">
                  <a:buNone/>
                </a:pPr>
                <a:endParaRPr lang="en-US" dirty="0"/>
              </a:p>
            </p:txBody>
          </p:sp>
        </mc:Choice>
        <mc:Fallback xmlns="">
          <p:sp>
            <p:nvSpPr>
              <p:cNvPr id="7" name="Content Placeholder 5">
                <a:extLst>
                  <a:ext uri="{FF2B5EF4-FFF2-40B4-BE49-F238E27FC236}">
                    <a16:creationId xmlns:a16="http://schemas.microsoft.com/office/drawing/2014/main" id="{3345666F-B263-A54E-A27B-CBD1DC74187B}"/>
                  </a:ext>
                </a:extLst>
              </p:cNvPr>
              <p:cNvSpPr>
                <a:spLocks noGrp="1" noRot="1" noChangeAspect="1" noMove="1" noResize="1" noEditPoints="1" noAdjustHandles="1" noChangeArrowheads="1" noChangeShapeType="1" noTextEdit="1"/>
              </p:cNvSpPr>
              <p:nvPr>
                <p:ph idx="1"/>
              </p:nvPr>
            </p:nvSpPr>
            <p:spPr>
              <a:xfrm>
                <a:off x="525004" y="1825625"/>
                <a:ext cx="11191715" cy="4351338"/>
              </a:xfrm>
              <a:blipFill>
                <a:blip r:embed="rId3"/>
                <a:stretch>
                  <a:fillRect l="-1019" t="-2632" r="-1019" b="-2924"/>
                </a:stretch>
              </a:blipFill>
            </p:spPr>
            <p:txBody>
              <a:bodyPr/>
              <a:lstStyle/>
              <a:p>
                <a:r>
                  <a:rPr lang="en-US">
                    <a:noFill/>
                  </a:rPr>
                  <a:t> </a:t>
                </a:r>
              </a:p>
            </p:txBody>
          </p:sp>
        </mc:Fallback>
      </mc:AlternateContent>
    </p:spTree>
    <p:extLst>
      <p:ext uri="{BB962C8B-B14F-4D97-AF65-F5344CB8AC3E}">
        <p14:creationId xmlns:p14="http://schemas.microsoft.com/office/powerpoint/2010/main" val="3639049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7" name="Content Placeholder 5">
                <a:extLst>
                  <a:ext uri="{FF2B5EF4-FFF2-40B4-BE49-F238E27FC236}">
                    <a16:creationId xmlns:a16="http://schemas.microsoft.com/office/drawing/2014/main" id="{3345666F-B263-A54E-A27B-CBD1DC74187B}"/>
                  </a:ext>
                </a:extLst>
              </p:cNvPr>
              <p:cNvSpPr>
                <a:spLocks noGrp="1"/>
              </p:cNvSpPr>
              <p:nvPr>
                <p:ph idx="1"/>
              </p:nvPr>
            </p:nvSpPr>
            <p:spPr>
              <a:xfrm>
                <a:off x="525004" y="1825625"/>
                <a:ext cx="11191715" cy="4351338"/>
              </a:xfrm>
            </p:spPr>
            <p:txBody>
              <a:bodyPr>
                <a:normAutofit/>
              </a:bodyPr>
              <a:lstStyle/>
              <a:p>
                <a:pPr marL="0" indent="0">
                  <a:buNone/>
                </a:pPr>
                <a:r>
                  <a:rPr lang="en-PH" dirty="0"/>
                  <a:t>Find the LCD of the rational expressions and write its equivalent rational expressions with their LCD as the denominator.</a:t>
                </a:r>
              </a:p>
              <a:p>
                <a:pPr marL="0" indent="0" algn="just">
                  <a:buNone/>
                </a:pPr>
                <a:endParaRPr lang="en-US" dirty="0"/>
              </a:p>
              <a:p>
                <a:pPr marL="0" indent="0" algn="just">
                  <a:buNone/>
                </a:pPr>
                <a:endParaRPr lang="en-US" dirty="0"/>
              </a:p>
              <a:p>
                <a:pPr marL="0" indent="0" algn="just">
                  <a:buNone/>
                </a:pPr>
                <a:r>
                  <a:rPr lang="en-US" dirty="0"/>
                  <a:t>	1.     </a:t>
                </a:r>
                <a14:m>
                  <m:oMath xmlns:m="http://schemas.openxmlformats.org/officeDocument/2006/math">
                    <m:f>
                      <m:fPr>
                        <m:ctrlPr>
                          <a:rPr lang="en-US" b="0" i="1" smtClean="0">
                            <a:latin typeface="Cambria Math" panose="02040503050406030204" pitchFamily="18" charset="0"/>
                          </a:rPr>
                        </m:ctrlPr>
                      </m:fPr>
                      <m:num>
                        <m:r>
                          <a:rPr lang="en-US" b="0" i="0" smtClean="0">
                            <a:latin typeface="Cambria Math" panose="02040503050406030204" pitchFamily="18" charset="0"/>
                          </a:rPr>
                          <m:t>7</m:t>
                        </m:r>
                      </m:num>
                      <m:den>
                        <m:sSup>
                          <m:sSupPr>
                            <m:ctrlPr>
                              <a:rPr lang="en-US" b="0" i="1" smtClean="0">
                                <a:latin typeface="Cambria Math" panose="02040503050406030204" pitchFamily="18" charset="0"/>
                              </a:rPr>
                            </m:ctrlPr>
                          </m:sSupPr>
                          <m:e>
                            <m:r>
                              <a:rPr lang="en-US" b="0" i="0" smtClean="0">
                                <a:latin typeface="Cambria Math" panose="02040503050406030204" pitchFamily="18" charset="0"/>
                              </a:rPr>
                              <m:t>15</m:t>
                            </m:r>
                            <m:r>
                              <m:rPr>
                                <m:sty m:val="p"/>
                              </m:rPr>
                              <a:rPr lang="en-US" b="0" i="0" smtClean="0">
                                <a:latin typeface="Cambria Math" panose="02040503050406030204" pitchFamily="18" charset="0"/>
                              </a:rPr>
                              <m:t>a</m:t>
                            </m:r>
                          </m:e>
                          <m:sup>
                            <m:r>
                              <a:rPr lang="en-US" b="0" i="0" smtClean="0">
                                <a:latin typeface="Cambria Math" panose="02040503050406030204" pitchFamily="18" charset="0"/>
                              </a:rPr>
                              <m:t>2</m:t>
                            </m:r>
                          </m:sup>
                        </m:sSup>
                      </m:den>
                    </m:f>
                    <m:r>
                      <a:rPr lang="en-US" b="0" i="0" smtClean="0">
                        <a:latin typeface="Cambria Math" panose="02040503050406030204" pitchFamily="18" charset="0"/>
                      </a:rPr>
                      <m:t>,</m:t>
                    </m:r>
                    <m:f>
                      <m:fPr>
                        <m:ctrlPr>
                          <a:rPr lang="en-US" i="1">
                            <a:latin typeface="Cambria Math" panose="02040503050406030204" pitchFamily="18" charset="0"/>
                          </a:rPr>
                        </m:ctrlPr>
                      </m:fPr>
                      <m:num>
                        <m:r>
                          <a:rPr lang="en-US" b="0" i="0" smtClean="0">
                            <a:latin typeface="Cambria Math" panose="02040503050406030204" pitchFamily="18" charset="0"/>
                          </a:rPr>
                          <m:t>3</m:t>
                        </m:r>
                      </m:num>
                      <m:den>
                        <m:sSup>
                          <m:sSupPr>
                            <m:ctrlPr>
                              <a:rPr lang="en-US" i="1">
                                <a:latin typeface="Cambria Math" panose="02040503050406030204" pitchFamily="18" charset="0"/>
                              </a:rPr>
                            </m:ctrlPr>
                          </m:sSupPr>
                          <m:e>
                            <m:r>
                              <a:rPr lang="en-US" i="0">
                                <a:latin typeface="Cambria Math" panose="02040503050406030204" pitchFamily="18" charset="0"/>
                              </a:rPr>
                              <m:t>1</m:t>
                            </m:r>
                            <m:r>
                              <a:rPr lang="en-US" b="0" i="0" smtClean="0">
                                <a:latin typeface="Cambria Math" panose="02040503050406030204" pitchFamily="18" charset="0"/>
                              </a:rPr>
                              <m:t>0</m:t>
                            </m:r>
                            <m:r>
                              <m:rPr>
                                <m:sty m:val="p"/>
                              </m:rPr>
                              <a:rPr lang="en-US" i="0">
                                <a:latin typeface="Cambria Math" panose="02040503050406030204" pitchFamily="18" charset="0"/>
                              </a:rPr>
                              <m:t>a</m:t>
                            </m:r>
                            <m:r>
                              <m:rPr>
                                <m:sty m:val="p"/>
                              </m:rPr>
                              <a:rPr lang="en-US" b="0" i="0" smtClean="0">
                                <a:latin typeface="Cambria Math" panose="02040503050406030204" pitchFamily="18" charset="0"/>
                              </a:rPr>
                              <m:t>b</m:t>
                            </m:r>
                          </m:e>
                          <m:sup>
                            <m:r>
                              <a:rPr lang="en-US" b="0" i="0" smtClean="0">
                                <a:latin typeface="Cambria Math" panose="02040503050406030204" pitchFamily="18" charset="0"/>
                              </a:rPr>
                              <m:t>3</m:t>
                            </m:r>
                          </m:sup>
                        </m:sSup>
                      </m:den>
                    </m:f>
                    <m:r>
                      <a:rPr lang="en-US" b="0" i="0" smtClean="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sSup>
                          <m:sSupPr>
                            <m:ctrlPr>
                              <a:rPr lang="en-US" i="1">
                                <a:latin typeface="Cambria Math" panose="02040503050406030204" pitchFamily="18" charset="0"/>
                              </a:rPr>
                            </m:ctrlPr>
                          </m:sSupPr>
                          <m:e>
                            <m:r>
                              <a:rPr lang="en-US" b="0" i="0" smtClean="0">
                                <a:latin typeface="Cambria Math" panose="02040503050406030204" pitchFamily="18" charset="0"/>
                              </a:rPr>
                              <m:t>8</m:t>
                            </m:r>
                            <m:r>
                              <m:rPr>
                                <m:sty m:val="p"/>
                              </m:rPr>
                              <a:rPr lang="en-US" b="0" i="0" smtClean="0">
                                <a:latin typeface="Cambria Math" panose="02040503050406030204" pitchFamily="18" charset="0"/>
                              </a:rPr>
                              <m:t>b</m:t>
                            </m:r>
                          </m:e>
                          <m:sup>
                            <m:r>
                              <a:rPr lang="en-US" i="0">
                                <a:latin typeface="Cambria Math" panose="02040503050406030204" pitchFamily="18" charset="0"/>
                              </a:rPr>
                              <m:t>2</m:t>
                            </m:r>
                          </m:sup>
                        </m:sSup>
                      </m:den>
                    </m:f>
                  </m:oMath>
                </a14:m>
                <a:r>
                  <a:rPr lang="en-US" b="0" dirty="0"/>
                  <a:t>			2. </a:t>
                </a:r>
                <a:r>
                  <a:rPr lang="en-US" dirty="0"/>
                  <a:t>    </a:t>
                </a:r>
                <a14:m>
                  <m:oMath xmlns:m="http://schemas.openxmlformats.org/officeDocument/2006/math">
                    <m:f>
                      <m:fPr>
                        <m:ctrlPr>
                          <a:rPr lang="en-US" i="1">
                            <a:latin typeface="Cambria Math" panose="02040503050406030204" pitchFamily="18" charset="0"/>
                          </a:rPr>
                        </m:ctrlPr>
                      </m:fPr>
                      <m:num>
                        <m:r>
                          <a:rPr lang="en-US" b="0" i="0" smtClean="0">
                            <a:latin typeface="Cambria Math" panose="02040503050406030204" pitchFamily="18" charset="0"/>
                          </a:rPr>
                          <m:t>2</m:t>
                        </m:r>
                        <m:r>
                          <m:rPr>
                            <m:sty m:val="p"/>
                          </m:rPr>
                          <a:rPr lang="en-US" b="0" i="0" smtClean="0">
                            <a:latin typeface="Cambria Math" panose="02040503050406030204" pitchFamily="18" charset="0"/>
                          </a:rPr>
                          <m:t>x</m:t>
                        </m:r>
                      </m:num>
                      <m:den>
                        <m:sSup>
                          <m:sSupPr>
                            <m:ctrlPr>
                              <a:rPr lang="en-US" i="1">
                                <a:latin typeface="Cambria Math" panose="02040503050406030204" pitchFamily="18" charset="0"/>
                              </a:rPr>
                            </m:ctrlPr>
                          </m:sSupPr>
                          <m:e>
                            <m:r>
                              <m:rPr>
                                <m:sty m:val="p"/>
                              </m:rPr>
                              <a:rPr lang="en-US" b="0" i="0" smtClean="0">
                                <a:latin typeface="Cambria Math" panose="02040503050406030204" pitchFamily="18" charset="0"/>
                              </a:rPr>
                              <m:t>x</m:t>
                            </m:r>
                          </m:e>
                          <m:sup>
                            <m:r>
                              <a:rPr lang="en-US" i="0">
                                <a:latin typeface="Cambria Math" panose="02040503050406030204" pitchFamily="18" charset="0"/>
                              </a:rPr>
                              <m:t>2</m:t>
                            </m:r>
                          </m:sup>
                        </m:sSup>
                        <m:r>
                          <a:rPr lang="en-US" b="0" i="0" smtClean="0">
                            <a:latin typeface="Cambria Math" panose="02040503050406030204" pitchFamily="18" charset="0"/>
                          </a:rPr>
                          <m:t>−16</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3</m:t>
                        </m:r>
                      </m:num>
                      <m:den>
                        <m:sSup>
                          <m:sSupPr>
                            <m:ctrlPr>
                              <a:rPr lang="en-US" i="1">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−12</m:t>
                        </m:r>
                      </m:den>
                    </m:f>
                  </m:oMath>
                </a14:m>
                <a:endParaRPr lang="en-US" b="0" dirty="0"/>
              </a:p>
              <a:p>
                <a:pPr marL="0" indent="0" algn="just">
                  <a:buNone/>
                </a:pPr>
                <a:endParaRPr lang="en-US" dirty="0"/>
              </a:p>
            </p:txBody>
          </p:sp>
        </mc:Choice>
        <mc:Fallback xmlns="">
          <p:sp>
            <p:nvSpPr>
              <p:cNvPr id="7" name="Content Placeholder 5">
                <a:extLst>
                  <a:ext uri="{FF2B5EF4-FFF2-40B4-BE49-F238E27FC236}">
                    <a16:creationId xmlns:a16="http://schemas.microsoft.com/office/drawing/2014/main" id="{3345666F-B263-A54E-A27B-CBD1DC74187B}"/>
                  </a:ext>
                </a:extLst>
              </p:cNvPr>
              <p:cNvSpPr>
                <a:spLocks noGrp="1" noRot="1" noChangeAspect="1" noMove="1" noResize="1" noEditPoints="1" noAdjustHandles="1" noChangeArrowheads="1" noChangeShapeType="1" noTextEdit="1"/>
              </p:cNvSpPr>
              <p:nvPr>
                <p:ph idx="1"/>
              </p:nvPr>
            </p:nvSpPr>
            <p:spPr>
              <a:xfrm>
                <a:off x="525004" y="1825625"/>
                <a:ext cx="11191715" cy="4351338"/>
              </a:xfrm>
              <a:blipFill>
                <a:blip r:embed="rId3"/>
                <a:stretch>
                  <a:fillRect l="-1019" t="-2632"/>
                </a:stretch>
              </a:blipFill>
            </p:spPr>
            <p:txBody>
              <a:bodyPr/>
              <a:lstStyle/>
              <a:p>
                <a:r>
                  <a:rPr lang="en-US">
                    <a:noFill/>
                  </a:rPr>
                  <a:t> </a:t>
                </a:r>
              </a:p>
            </p:txBody>
          </p:sp>
        </mc:Fallback>
      </mc:AlternateContent>
    </p:spTree>
    <p:extLst>
      <p:ext uri="{BB962C8B-B14F-4D97-AF65-F5344CB8AC3E}">
        <p14:creationId xmlns:p14="http://schemas.microsoft.com/office/powerpoint/2010/main" val="2511896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7" name="Content Placeholder 5">
                <a:extLst>
                  <a:ext uri="{FF2B5EF4-FFF2-40B4-BE49-F238E27FC236}">
                    <a16:creationId xmlns:a16="http://schemas.microsoft.com/office/drawing/2014/main" id="{3345666F-B263-A54E-A27B-CBD1DC74187B}"/>
                  </a:ext>
                </a:extLst>
              </p:cNvPr>
              <p:cNvSpPr>
                <a:spLocks noGrp="1"/>
              </p:cNvSpPr>
              <p:nvPr>
                <p:ph idx="1"/>
              </p:nvPr>
            </p:nvSpPr>
            <p:spPr>
              <a:xfrm>
                <a:off x="525004" y="1825625"/>
                <a:ext cx="11191715" cy="4351338"/>
              </a:xfrm>
            </p:spPr>
            <p:txBody>
              <a:bodyPr>
                <a:normAutofit/>
              </a:bodyPr>
              <a:lstStyle/>
              <a:p>
                <a:pPr marL="0" indent="0" algn="just">
                  <a:buNone/>
                </a:pPr>
                <a:r>
                  <a:rPr lang="en-US" b="1" dirty="0"/>
                  <a:t>Solution:</a:t>
                </a:r>
              </a:p>
              <a:p>
                <a:pPr marL="0" indent="0" algn="just">
                  <a:buNone/>
                </a:pPr>
                <a:r>
                  <a:rPr lang="en-US" dirty="0"/>
                  <a:t>	1.     </a:t>
                </a:r>
                <a14:m>
                  <m:oMath xmlns:m="http://schemas.openxmlformats.org/officeDocument/2006/math">
                    <m:f>
                      <m:fPr>
                        <m:ctrlPr>
                          <a:rPr lang="en-US" b="0" i="1" smtClean="0">
                            <a:latin typeface="Cambria Math" panose="02040503050406030204" pitchFamily="18" charset="0"/>
                          </a:rPr>
                        </m:ctrlPr>
                      </m:fPr>
                      <m:num>
                        <m:r>
                          <a:rPr lang="en-US" b="0" i="0" smtClean="0">
                            <a:latin typeface="Cambria Math" panose="02040503050406030204" pitchFamily="18" charset="0"/>
                          </a:rPr>
                          <m:t>7</m:t>
                        </m:r>
                      </m:num>
                      <m:den>
                        <m:sSup>
                          <m:sSupPr>
                            <m:ctrlPr>
                              <a:rPr lang="en-US" b="0" i="1" smtClean="0">
                                <a:latin typeface="Cambria Math" panose="02040503050406030204" pitchFamily="18" charset="0"/>
                              </a:rPr>
                            </m:ctrlPr>
                          </m:sSupPr>
                          <m:e>
                            <m:r>
                              <a:rPr lang="en-US" b="0" i="0" smtClean="0">
                                <a:latin typeface="Cambria Math" panose="02040503050406030204" pitchFamily="18" charset="0"/>
                              </a:rPr>
                              <m:t>15</m:t>
                            </m:r>
                            <m:r>
                              <m:rPr>
                                <m:sty m:val="p"/>
                              </m:rPr>
                              <a:rPr lang="en-US" b="0" i="0" smtClean="0">
                                <a:latin typeface="Cambria Math" panose="02040503050406030204" pitchFamily="18" charset="0"/>
                              </a:rPr>
                              <m:t>a</m:t>
                            </m:r>
                          </m:e>
                          <m:sup>
                            <m:r>
                              <a:rPr lang="en-US" b="0" i="0" smtClean="0">
                                <a:latin typeface="Cambria Math" panose="02040503050406030204" pitchFamily="18" charset="0"/>
                              </a:rPr>
                              <m:t>2</m:t>
                            </m:r>
                          </m:sup>
                        </m:sSup>
                      </m:den>
                    </m:f>
                    <m:r>
                      <a:rPr lang="en-US" b="0" i="0" smtClean="0">
                        <a:latin typeface="Cambria Math" panose="02040503050406030204" pitchFamily="18" charset="0"/>
                      </a:rPr>
                      <m:t>,</m:t>
                    </m:r>
                    <m:f>
                      <m:fPr>
                        <m:ctrlPr>
                          <a:rPr lang="en-US" i="1">
                            <a:latin typeface="Cambria Math" panose="02040503050406030204" pitchFamily="18" charset="0"/>
                          </a:rPr>
                        </m:ctrlPr>
                      </m:fPr>
                      <m:num>
                        <m:r>
                          <a:rPr lang="en-US" b="0" i="0" smtClean="0">
                            <a:latin typeface="Cambria Math" panose="02040503050406030204" pitchFamily="18" charset="0"/>
                          </a:rPr>
                          <m:t>3</m:t>
                        </m:r>
                      </m:num>
                      <m:den>
                        <m:sSup>
                          <m:sSupPr>
                            <m:ctrlPr>
                              <a:rPr lang="en-US" i="1">
                                <a:latin typeface="Cambria Math" panose="02040503050406030204" pitchFamily="18" charset="0"/>
                              </a:rPr>
                            </m:ctrlPr>
                          </m:sSupPr>
                          <m:e>
                            <m:r>
                              <a:rPr lang="en-US" i="0">
                                <a:latin typeface="Cambria Math" panose="02040503050406030204" pitchFamily="18" charset="0"/>
                              </a:rPr>
                              <m:t>1</m:t>
                            </m:r>
                            <m:r>
                              <a:rPr lang="en-US" b="0" i="0" smtClean="0">
                                <a:latin typeface="Cambria Math" panose="02040503050406030204" pitchFamily="18" charset="0"/>
                              </a:rPr>
                              <m:t>0</m:t>
                            </m:r>
                            <m:r>
                              <m:rPr>
                                <m:sty m:val="p"/>
                              </m:rPr>
                              <a:rPr lang="en-US" i="0">
                                <a:latin typeface="Cambria Math" panose="02040503050406030204" pitchFamily="18" charset="0"/>
                              </a:rPr>
                              <m:t>a</m:t>
                            </m:r>
                            <m:r>
                              <m:rPr>
                                <m:sty m:val="p"/>
                              </m:rPr>
                              <a:rPr lang="en-US" b="0" i="0" smtClean="0">
                                <a:latin typeface="Cambria Math" panose="02040503050406030204" pitchFamily="18" charset="0"/>
                              </a:rPr>
                              <m:t>b</m:t>
                            </m:r>
                          </m:e>
                          <m:sup>
                            <m:r>
                              <a:rPr lang="en-US" b="0" i="0" smtClean="0">
                                <a:latin typeface="Cambria Math" panose="02040503050406030204" pitchFamily="18" charset="0"/>
                              </a:rPr>
                              <m:t>3</m:t>
                            </m:r>
                          </m:sup>
                        </m:sSup>
                      </m:den>
                    </m:f>
                    <m:r>
                      <a:rPr lang="en-US" b="0" i="0" smtClean="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sSup>
                          <m:sSupPr>
                            <m:ctrlPr>
                              <a:rPr lang="en-US" i="1">
                                <a:latin typeface="Cambria Math" panose="02040503050406030204" pitchFamily="18" charset="0"/>
                              </a:rPr>
                            </m:ctrlPr>
                          </m:sSupPr>
                          <m:e>
                            <m:r>
                              <a:rPr lang="en-US" b="0" i="0" smtClean="0">
                                <a:latin typeface="Cambria Math" panose="02040503050406030204" pitchFamily="18" charset="0"/>
                              </a:rPr>
                              <m:t>8</m:t>
                            </m:r>
                            <m:r>
                              <m:rPr>
                                <m:sty m:val="p"/>
                              </m:rPr>
                              <a:rPr lang="en-US" b="0" i="0" smtClean="0">
                                <a:latin typeface="Cambria Math" panose="02040503050406030204" pitchFamily="18" charset="0"/>
                              </a:rPr>
                              <m:t>b</m:t>
                            </m:r>
                          </m:e>
                          <m:sup>
                            <m:r>
                              <a:rPr lang="en-US" i="0">
                                <a:latin typeface="Cambria Math" panose="02040503050406030204" pitchFamily="18" charset="0"/>
                              </a:rPr>
                              <m:t>2</m:t>
                            </m:r>
                          </m:sup>
                        </m:sSup>
                      </m:den>
                    </m:f>
                  </m:oMath>
                </a14:m>
                <a:endParaRPr lang="en-US" dirty="0"/>
              </a:p>
              <a:p>
                <a:pPr marL="0" indent="0" algn="just">
                  <a:buNone/>
                </a:pPr>
                <a:r>
                  <a:rPr lang="en-US" b="1" dirty="0"/>
                  <a:t>Step 1</a:t>
                </a:r>
                <a:r>
                  <a:rPr lang="en-US" dirty="0"/>
                  <a:t>: List the denominators.</a:t>
                </a:r>
              </a:p>
              <a:p>
                <a:pPr marL="0" indent="0" algn="just">
                  <a:buNone/>
                </a:pPr>
                <a:r>
                  <a:rPr lang="en-US" dirty="0"/>
                  <a:t>		 </a:t>
                </a:r>
                <a14:m>
                  <m:oMath xmlns:m="http://schemas.openxmlformats.org/officeDocument/2006/math">
                    <m:sSup>
                      <m:sSupPr>
                        <m:ctrlPr>
                          <a:rPr lang="en-US" i="1" smtClean="0">
                            <a:latin typeface="Cambria Math" panose="02040503050406030204" pitchFamily="18" charset="0"/>
                          </a:rPr>
                        </m:ctrlPr>
                      </m:sSupPr>
                      <m:e>
                        <m:r>
                          <a:rPr lang="en-US" b="0" i="0" smtClean="0">
                            <a:latin typeface="Cambria Math" panose="02040503050406030204" pitchFamily="18" charset="0"/>
                          </a:rPr>
                          <m:t>15</m:t>
                        </m:r>
                        <m:r>
                          <m:rPr>
                            <m:sty m:val="p"/>
                          </m:rPr>
                          <a:rPr lang="en-US" b="0" i="0" smtClean="0">
                            <a:latin typeface="Cambria Math" panose="02040503050406030204" pitchFamily="18" charset="0"/>
                          </a:rPr>
                          <m:t>a</m:t>
                        </m:r>
                      </m:e>
                      <m:sup>
                        <m:r>
                          <a:rPr lang="en-US" b="0" i="0" smtClean="0">
                            <a:latin typeface="Cambria Math" panose="02040503050406030204" pitchFamily="18" charset="0"/>
                          </a:rPr>
                          <m:t>2</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b="0" i="0" smtClean="0">
                            <a:latin typeface="Cambria Math" panose="02040503050406030204" pitchFamily="18" charset="0"/>
                          </a:rPr>
                          <m:t>10</m:t>
                        </m:r>
                        <m:r>
                          <m:rPr>
                            <m:sty m:val="p"/>
                          </m:rPr>
                          <a:rPr lang="en-US">
                            <a:latin typeface="Cambria Math" panose="02040503050406030204" pitchFamily="18" charset="0"/>
                          </a:rPr>
                          <m:t>a</m:t>
                        </m:r>
                        <m:r>
                          <m:rPr>
                            <m:sty m:val="p"/>
                          </m:rPr>
                          <a:rPr lang="en-US" b="0" i="0" smtClean="0">
                            <a:latin typeface="Cambria Math" panose="02040503050406030204" pitchFamily="18" charset="0"/>
                          </a:rPr>
                          <m:t>b</m:t>
                        </m:r>
                      </m:e>
                      <m:sup>
                        <m:r>
                          <a:rPr lang="en-US" b="0" i="0" smtClean="0">
                            <a:latin typeface="Cambria Math" panose="02040503050406030204" pitchFamily="18" charset="0"/>
                          </a:rPr>
                          <m:t>3</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b="0" i="0" smtClean="0">
                            <a:latin typeface="Cambria Math" panose="02040503050406030204" pitchFamily="18" charset="0"/>
                          </a:rPr>
                          <m:t>8</m:t>
                        </m:r>
                        <m:r>
                          <m:rPr>
                            <m:sty m:val="p"/>
                          </m:rPr>
                          <a:rPr lang="en-US" b="0" i="0" smtClean="0">
                            <a:latin typeface="Cambria Math" panose="02040503050406030204" pitchFamily="18" charset="0"/>
                          </a:rPr>
                          <m:t>b</m:t>
                        </m:r>
                      </m:e>
                      <m:sup>
                        <m:r>
                          <a:rPr lang="en-US">
                            <a:latin typeface="Cambria Math" panose="02040503050406030204" pitchFamily="18" charset="0"/>
                          </a:rPr>
                          <m:t>2</m:t>
                        </m:r>
                      </m:sup>
                    </m:sSup>
                  </m:oMath>
                </a14:m>
                <a:r>
                  <a:rPr lang="en-US" dirty="0"/>
                  <a:t>	</a:t>
                </a:r>
              </a:p>
              <a:p>
                <a:pPr marL="0" indent="0">
                  <a:buNone/>
                </a:pPr>
                <a:r>
                  <a:rPr lang="en-US" b="1" dirty="0"/>
                  <a:t>Step 2</a:t>
                </a:r>
                <a:r>
                  <a:rPr lang="en-US" dirty="0"/>
                  <a:t>: </a:t>
                </a:r>
                <a:r>
                  <a:rPr lang="en-PH" dirty="0"/>
                  <a:t>Factor each denominator.</a:t>
                </a:r>
              </a:p>
              <a:p>
                <a:pPr marL="0" indent="0">
                  <a:buNone/>
                </a:pPr>
                <a:r>
                  <a:rPr lang="en-PH" dirty="0"/>
                  <a:t>		</a:t>
                </a:r>
                <a:r>
                  <a:rPr lang="en-US" dirty="0"/>
                  <a:t>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15</m:t>
                        </m:r>
                        <m:r>
                          <m:rPr>
                            <m:sty m:val="p"/>
                          </m:rPr>
                          <a:rPr lang="en-US">
                            <a:latin typeface="Cambria Math" panose="02040503050406030204" pitchFamily="18" charset="0"/>
                          </a:rPr>
                          <m:t>a</m:t>
                        </m:r>
                      </m:e>
                      <m:sup>
                        <m:r>
                          <a:rPr lang="en-US">
                            <a:latin typeface="Cambria Math" panose="02040503050406030204" pitchFamily="18" charset="0"/>
                          </a:rPr>
                          <m:t>2</m:t>
                        </m:r>
                      </m:sup>
                    </m:sSup>
                    <m:r>
                      <a:rPr lang="en-US" b="0" i="0" smtClean="0">
                        <a:latin typeface="Cambria Math" panose="02040503050406030204" pitchFamily="18" charset="0"/>
                      </a:rPr>
                      <m:t>=3·</m:t>
                    </m:r>
                    <m:sSup>
                      <m:sSupPr>
                        <m:ctrlPr>
                          <a:rPr lang="en-US" i="1" smtClean="0">
                            <a:latin typeface="Cambria Math" panose="02040503050406030204" pitchFamily="18" charset="0"/>
                          </a:rPr>
                        </m:ctrlPr>
                      </m:sSupPr>
                      <m:e>
                        <m:r>
                          <a:rPr lang="en-US">
                            <a:latin typeface="Cambria Math" panose="02040503050406030204" pitchFamily="18" charset="0"/>
                          </a:rPr>
                          <m:t>5</m:t>
                        </m:r>
                        <m:r>
                          <m:rPr>
                            <m:sty m:val="p"/>
                          </m:rPr>
                          <a:rPr lang="en-US">
                            <a:latin typeface="Cambria Math" panose="02040503050406030204" pitchFamily="18" charset="0"/>
                          </a:rPr>
                          <m:t>a</m:t>
                        </m:r>
                      </m:e>
                      <m:sup>
                        <m:r>
                          <a:rPr lang="en-US">
                            <a:latin typeface="Cambria Math" panose="02040503050406030204" pitchFamily="18" charset="0"/>
                          </a:rPr>
                          <m:t>2</m:t>
                        </m:r>
                      </m:sup>
                    </m:sSup>
                  </m:oMath>
                </a14:m>
                <a:r>
                  <a:rPr lang="en-PH" dirty="0"/>
                  <a:t> 	</a:t>
                </a:r>
                <a:r>
                  <a:rPr lang="en-US" dirty="0"/>
                  <a:t>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10</m:t>
                        </m:r>
                        <m:r>
                          <m:rPr>
                            <m:sty m:val="p"/>
                          </m:rPr>
                          <a:rPr lang="en-US">
                            <a:latin typeface="Cambria Math" panose="02040503050406030204" pitchFamily="18" charset="0"/>
                          </a:rPr>
                          <m:t>ab</m:t>
                        </m:r>
                      </m:e>
                      <m:sup>
                        <m:r>
                          <a:rPr lang="en-US">
                            <a:latin typeface="Cambria Math" panose="02040503050406030204" pitchFamily="18" charset="0"/>
                          </a:rPr>
                          <m:t>3</m:t>
                        </m:r>
                      </m:sup>
                    </m:sSup>
                    <m:r>
                      <a:rPr lang="en-US" b="0" i="0" smtClean="0">
                        <a:latin typeface="Cambria Math" panose="02040503050406030204" pitchFamily="18" charset="0"/>
                      </a:rPr>
                      <m:t>=2·</m:t>
                    </m:r>
                    <m:sSup>
                      <m:sSupPr>
                        <m:ctrlPr>
                          <a:rPr lang="en-US" i="1">
                            <a:latin typeface="Cambria Math" panose="02040503050406030204" pitchFamily="18" charset="0"/>
                          </a:rPr>
                        </m:ctrlPr>
                      </m:sSupPr>
                      <m:e>
                        <m:r>
                          <a:rPr lang="en-US" b="0" i="0" smtClean="0">
                            <a:latin typeface="Cambria Math" panose="02040503050406030204" pitchFamily="18" charset="0"/>
                          </a:rPr>
                          <m:t>5</m:t>
                        </m:r>
                        <m:r>
                          <m:rPr>
                            <m:sty m:val="p"/>
                          </m:rPr>
                          <a:rPr lang="en-US">
                            <a:latin typeface="Cambria Math" panose="02040503050406030204" pitchFamily="18" charset="0"/>
                          </a:rPr>
                          <m:t>ab</m:t>
                        </m:r>
                      </m:e>
                      <m:sup>
                        <m:r>
                          <a:rPr lang="en-US">
                            <a:latin typeface="Cambria Math" panose="02040503050406030204" pitchFamily="18" charset="0"/>
                          </a:rPr>
                          <m:t>3</m:t>
                        </m:r>
                      </m:sup>
                    </m:sSup>
                  </m:oMath>
                </a14:m>
                <a:r>
                  <a:rPr lang="en-PH" dirty="0"/>
                  <a:t>		</a:t>
                </a:r>
                <a:r>
                  <a:rPr lang="en-US" dirty="0"/>
                  <a:t>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8</m:t>
                        </m:r>
                        <m:r>
                          <m:rPr>
                            <m:sty m:val="p"/>
                          </m:rPr>
                          <a:rPr lang="en-US">
                            <a:latin typeface="Cambria Math" panose="02040503050406030204" pitchFamily="18" charset="0"/>
                          </a:rPr>
                          <m:t>b</m:t>
                        </m:r>
                      </m:e>
                      <m:sup>
                        <m:r>
                          <a:rPr lang="en-US">
                            <a:latin typeface="Cambria Math" panose="02040503050406030204" pitchFamily="18" charset="0"/>
                          </a:rPr>
                          <m:t>2</m:t>
                        </m:r>
                      </m:sup>
                    </m:sSup>
                  </m:oMath>
                </a14:m>
                <a:r>
                  <a:rPr lang="en-PH" dirty="0"/>
                  <a:t> = </a:t>
                </a:r>
                <a14:m>
                  <m:oMath xmlns:m="http://schemas.openxmlformats.org/officeDocument/2006/math">
                    <m:sSup>
                      <m:sSupPr>
                        <m:ctrlPr>
                          <a:rPr lang="en-US" i="1">
                            <a:latin typeface="Cambria Math" panose="02040503050406030204" pitchFamily="18" charset="0"/>
                          </a:rPr>
                        </m:ctrlPr>
                      </m:sSupPr>
                      <m:e>
                        <m:r>
                          <a:rPr lang="en-US" b="0" i="0" smtClean="0">
                            <a:latin typeface="Cambria Math" panose="02040503050406030204" pitchFamily="18" charset="0"/>
                          </a:rPr>
                          <m:t>3</m:t>
                        </m:r>
                      </m:e>
                      <m:sup>
                        <m:r>
                          <a:rPr lang="en-US">
                            <a:latin typeface="Cambria Math" panose="02040503050406030204" pitchFamily="18" charset="0"/>
                          </a:rPr>
                          <m:t>2</m:t>
                        </m:r>
                      </m:sup>
                    </m:sSup>
                  </m:oMath>
                </a14:m>
                <a:r>
                  <a:rPr lang="en-PH" dirty="0"/>
                  <a:t> ⋅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b</m:t>
                        </m:r>
                      </m:e>
                      <m:sup>
                        <m:r>
                          <a:rPr lang="en-US">
                            <a:latin typeface="Cambria Math" panose="02040503050406030204" pitchFamily="18" charset="0"/>
                          </a:rPr>
                          <m:t>2</m:t>
                        </m:r>
                      </m:sup>
                    </m:sSup>
                  </m:oMath>
                </a14:m>
                <a:endParaRPr lang="en-PH" dirty="0"/>
              </a:p>
              <a:p>
                <a:pPr marL="0" indent="0" algn="just">
                  <a:buNone/>
                </a:pPr>
                <a:endParaRPr lang="en-US" b="1" dirty="0"/>
              </a:p>
            </p:txBody>
          </p:sp>
        </mc:Choice>
        <mc:Fallback xmlns="">
          <p:sp>
            <p:nvSpPr>
              <p:cNvPr id="7" name="Content Placeholder 5">
                <a:extLst>
                  <a:ext uri="{FF2B5EF4-FFF2-40B4-BE49-F238E27FC236}">
                    <a16:creationId xmlns:a16="http://schemas.microsoft.com/office/drawing/2014/main" id="{3345666F-B263-A54E-A27B-CBD1DC74187B}"/>
                  </a:ext>
                </a:extLst>
              </p:cNvPr>
              <p:cNvSpPr>
                <a:spLocks noGrp="1" noRot="1" noChangeAspect="1" noMove="1" noResize="1" noEditPoints="1" noAdjustHandles="1" noChangeArrowheads="1" noChangeShapeType="1" noTextEdit="1"/>
              </p:cNvSpPr>
              <p:nvPr>
                <p:ph idx="1"/>
              </p:nvPr>
            </p:nvSpPr>
            <p:spPr>
              <a:xfrm>
                <a:off x="525004" y="1825625"/>
                <a:ext cx="11191715" cy="4351338"/>
              </a:xfrm>
              <a:blipFill>
                <a:blip r:embed="rId3"/>
                <a:stretch>
                  <a:fillRect l="-1019" t="-2632"/>
                </a:stretch>
              </a:blipFill>
            </p:spPr>
            <p:txBody>
              <a:bodyPr/>
              <a:lstStyle/>
              <a:p>
                <a:r>
                  <a:rPr lang="en-US">
                    <a:noFill/>
                  </a:rPr>
                  <a:t> </a:t>
                </a:r>
              </a:p>
            </p:txBody>
          </p:sp>
        </mc:Fallback>
      </mc:AlternateContent>
    </p:spTree>
    <p:extLst>
      <p:ext uri="{BB962C8B-B14F-4D97-AF65-F5344CB8AC3E}">
        <p14:creationId xmlns:p14="http://schemas.microsoft.com/office/powerpoint/2010/main" val="489103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7" name="Content Placeholder 5">
                <a:extLst>
                  <a:ext uri="{FF2B5EF4-FFF2-40B4-BE49-F238E27FC236}">
                    <a16:creationId xmlns:a16="http://schemas.microsoft.com/office/drawing/2014/main" id="{3345666F-B263-A54E-A27B-CBD1DC74187B}"/>
                  </a:ext>
                </a:extLst>
              </p:cNvPr>
              <p:cNvSpPr>
                <a:spLocks noGrp="1"/>
              </p:cNvSpPr>
              <p:nvPr>
                <p:ph idx="1"/>
              </p:nvPr>
            </p:nvSpPr>
            <p:spPr>
              <a:xfrm>
                <a:off x="500142" y="1690688"/>
                <a:ext cx="11191715" cy="4351338"/>
              </a:xfrm>
            </p:spPr>
            <p:txBody>
              <a:bodyPr>
                <a:normAutofit/>
              </a:bodyPr>
              <a:lstStyle/>
              <a:p>
                <a:pPr marL="0" indent="0" algn="just">
                  <a:buNone/>
                </a:pPr>
                <a:r>
                  <a:rPr lang="en-US" b="1" dirty="0"/>
                  <a:t>Solution:</a:t>
                </a:r>
                <a:endParaRPr lang="en-US" dirty="0"/>
              </a:p>
              <a:p>
                <a:pPr marL="0" indent="0" algn="just">
                  <a:lnSpc>
                    <a:spcPct val="100000"/>
                  </a:lnSpc>
                  <a:buNone/>
                </a:pPr>
                <a:r>
                  <a:rPr lang="en-US" b="1" dirty="0"/>
                  <a:t>Step 3</a:t>
                </a:r>
                <a:r>
                  <a:rPr lang="en-US" dirty="0"/>
                  <a:t>: </a:t>
                </a:r>
                <a:r>
                  <a:rPr lang="en-PH" dirty="0"/>
                  <a:t>Collecting all the factors with the largest exponent, the LCD is </a:t>
                </a:r>
                <a14:m>
                  <m:oMath xmlns:m="http://schemas.openxmlformats.org/officeDocument/2006/math">
                    <m:sSup>
                      <m:sSupPr>
                        <m:ctrlPr>
                          <a:rPr lang="en-US" i="1">
                            <a:latin typeface="Cambria Math" panose="02040503050406030204" pitchFamily="18" charset="0"/>
                          </a:rPr>
                        </m:ctrlPr>
                      </m:sSupPr>
                      <m:e>
                        <m:r>
                          <a:rPr lang="en-US" b="0" i="0" smtClean="0">
                            <a:latin typeface="Cambria Math" panose="02040503050406030204" pitchFamily="18" charset="0"/>
                          </a:rPr>
                          <m:t>2</m:t>
                        </m:r>
                      </m:e>
                      <m:sup>
                        <m:r>
                          <a:rPr lang="en-US" b="0" i="0" smtClean="0">
                            <a:latin typeface="Cambria Math" panose="02040503050406030204" pitchFamily="18" charset="0"/>
                          </a:rPr>
                          <m:t>3</m:t>
                        </m:r>
                      </m:sup>
                    </m:sSup>
                    <m:r>
                      <a:rPr lang="en-US" b="0" i="1" smtClean="0">
                        <a:latin typeface="Cambria Math" panose="02040503050406030204" pitchFamily="18" charset="0"/>
                      </a:rPr>
                      <m:t>·3·</m:t>
                    </m:r>
                    <m:sSup>
                      <m:sSupPr>
                        <m:ctrlPr>
                          <a:rPr lang="en-US" i="1">
                            <a:latin typeface="Cambria Math" panose="02040503050406030204" pitchFamily="18" charset="0"/>
                          </a:rPr>
                        </m:ctrlPr>
                      </m:sSupPr>
                      <m:e>
                        <m:r>
                          <a:rPr lang="en-US" i="0">
                            <a:latin typeface="Cambria Math" panose="02040503050406030204" pitchFamily="18" charset="0"/>
                          </a:rPr>
                          <m:t>5</m:t>
                        </m:r>
                        <m:r>
                          <m:rPr>
                            <m:sty m:val="p"/>
                          </m:rPr>
                          <a:rPr lang="en-US" b="0" i="0" smtClean="0">
                            <a:latin typeface="Cambria Math" panose="02040503050406030204" pitchFamily="18" charset="0"/>
                          </a:rPr>
                          <m:t>a</m:t>
                        </m:r>
                      </m:e>
                      <m:sup>
                        <m:r>
                          <a:rPr lang="en-US" b="0" i="0" smtClean="0">
                            <a:latin typeface="Cambria Math" panose="02040503050406030204" pitchFamily="18" charset="0"/>
                          </a:rPr>
                          <m:t>2</m:t>
                        </m:r>
                      </m:sup>
                    </m:sSup>
                    <m:sSup>
                      <m:sSupPr>
                        <m:ctrlPr>
                          <a:rPr lang="en-US" i="1">
                            <a:latin typeface="Cambria Math" panose="02040503050406030204" pitchFamily="18" charset="0"/>
                          </a:rPr>
                        </m:ctrlPr>
                      </m:sSupPr>
                      <m:e>
                        <m:r>
                          <m:rPr>
                            <m:sty m:val="p"/>
                          </m:rPr>
                          <a:rPr lang="en-US" b="0" i="0" smtClean="0">
                            <a:latin typeface="Cambria Math" panose="02040503050406030204" pitchFamily="18" charset="0"/>
                          </a:rPr>
                          <m:t>b</m:t>
                        </m:r>
                      </m:e>
                      <m:sup>
                        <m:r>
                          <a:rPr lang="en-US" i="0">
                            <a:latin typeface="Cambria Math" panose="02040503050406030204" pitchFamily="18" charset="0"/>
                          </a:rPr>
                          <m:t>3</m:t>
                        </m:r>
                      </m:sup>
                    </m:sSup>
                  </m:oMath>
                </a14:m>
                <a:r>
                  <a:rPr lang="en-PH" dirty="0"/>
                  <a:t>or </a:t>
                </a:r>
                <a14:m>
                  <m:oMath xmlns:m="http://schemas.openxmlformats.org/officeDocument/2006/math">
                    <m:sSup>
                      <m:sSupPr>
                        <m:ctrlPr>
                          <a:rPr lang="en-US" i="1">
                            <a:latin typeface="Cambria Math" panose="02040503050406030204" pitchFamily="18" charset="0"/>
                          </a:rPr>
                        </m:ctrlPr>
                      </m:sSupPr>
                      <m:e>
                        <m:r>
                          <a:rPr lang="en-US" b="0" i="0" smtClean="0">
                            <a:latin typeface="Cambria Math" panose="02040503050406030204" pitchFamily="18" charset="0"/>
                          </a:rPr>
                          <m:t>120</m:t>
                        </m:r>
                        <m:r>
                          <m:rPr>
                            <m:sty m:val="p"/>
                          </m:rPr>
                          <a:rPr lang="en-US">
                            <a:latin typeface="Cambria Math" panose="02040503050406030204" pitchFamily="18" charset="0"/>
                          </a:rPr>
                          <m:t>a</m:t>
                        </m:r>
                      </m:e>
                      <m:sup>
                        <m:r>
                          <a:rPr lang="en-US">
                            <a:latin typeface="Cambria Math" panose="02040503050406030204" pitchFamily="18" charset="0"/>
                          </a:rPr>
                          <m:t>2</m:t>
                        </m:r>
                      </m:sup>
                    </m:sSup>
                    <m:sSup>
                      <m:sSupPr>
                        <m:ctrlPr>
                          <a:rPr lang="en-US" i="1">
                            <a:latin typeface="Cambria Math" panose="02040503050406030204" pitchFamily="18" charset="0"/>
                          </a:rPr>
                        </m:ctrlPr>
                      </m:sSupPr>
                      <m:e>
                        <m:r>
                          <m:rPr>
                            <m:sty m:val="p"/>
                          </m:rPr>
                          <a:rPr lang="en-US">
                            <a:latin typeface="Cambria Math" panose="02040503050406030204" pitchFamily="18" charset="0"/>
                          </a:rPr>
                          <m:t>b</m:t>
                        </m:r>
                      </m:e>
                      <m:sup>
                        <m:r>
                          <a:rPr lang="en-US">
                            <a:latin typeface="Cambria Math" panose="02040503050406030204" pitchFamily="18" charset="0"/>
                          </a:rPr>
                          <m:t>3</m:t>
                        </m:r>
                      </m:sup>
                    </m:sSup>
                  </m:oMath>
                </a14:m>
                <a:r>
                  <a:rPr lang="en-PH" dirty="0"/>
                  <a:t>. Convert each rational expression with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120</m:t>
                        </m:r>
                        <m:r>
                          <m:rPr>
                            <m:sty m:val="p"/>
                          </m:rPr>
                          <a:rPr lang="en-US">
                            <a:latin typeface="Cambria Math" panose="02040503050406030204" pitchFamily="18" charset="0"/>
                          </a:rPr>
                          <m:t>a</m:t>
                        </m:r>
                      </m:e>
                      <m:sup>
                        <m:r>
                          <a:rPr lang="en-US">
                            <a:latin typeface="Cambria Math" panose="02040503050406030204" pitchFamily="18" charset="0"/>
                          </a:rPr>
                          <m:t>2</m:t>
                        </m:r>
                      </m:sup>
                    </m:sSup>
                    <m:sSup>
                      <m:sSupPr>
                        <m:ctrlPr>
                          <a:rPr lang="en-US" i="1">
                            <a:latin typeface="Cambria Math" panose="02040503050406030204" pitchFamily="18" charset="0"/>
                          </a:rPr>
                        </m:ctrlPr>
                      </m:sSupPr>
                      <m:e>
                        <m:r>
                          <m:rPr>
                            <m:sty m:val="p"/>
                          </m:rPr>
                          <a:rPr lang="en-US">
                            <a:latin typeface="Cambria Math" panose="02040503050406030204" pitchFamily="18" charset="0"/>
                          </a:rPr>
                          <m:t>b</m:t>
                        </m:r>
                      </m:e>
                      <m:sup>
                        <m:r>
                          <a:rPr lang="en-US">
                            <a:latin typeface="Cambria Math" panose="02040503050406030204" pitchFamily="18" charset="0"/>
                          </a:rPr>
                          <m:t>3</m:t>
                        </m:r>
                      </m:sup>
                    </m:sSup>
                  </m:oMath>
                </a14:m>
                <a:r>
                  <a:rPr lang="en-PH" dirty="0"/>
                  <a:t> as the denominator. Divide the LCD by each of the denominators to find the expression to be multiplied in each rational expression. In particular, multiply the numerator and denominator of the first rational expression by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8</m:t>
                        </m:r>
                        <m:r>
                          <m:rPr>
                            <m:sty m:val="p"/>
                          </m:rPr>
                          <a:rPr lang="en-US">
                            <a:latin typeface="Cambria Math" panose="02040503050406030204" pitchFamily="18" charset="0"/>
                          </a:rPr>
                          <m:t>b</m:t>
                        </m:r>
                      </m:e>
                      <m:sup>
                        <m:r>
                          <a:rPr lang="en-US" b="0" i="0" smtClean="0">
                            <a:latin typeface="Cambria Math" panose="02040503050406030204" pitchFamily="18" charset="0"/>
                          </a:rPr>
                          <m:t>3</m:t>
                        </m:r>
                      </m:sup>
                    </m:sSup>
                  </m:oMath>
                </a14:m>
                <a:r>
                  <a:rPr lang="en-PH" dirty="0"/>
                  <a:t> since </a:t>
                </a:r>
                <a14:m>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0" smtClean="0">
                                <a:latin typeface="Cambria Math" panose="02040503050406030204" pitchFamily="18" charset="0"/>
                              </a:rPr>
                              <m:t>120</m:t>
                            </m:r>
                            <m:r>
                              <m:rPr>
                                <m:sty m:val="p"/>
                              </m:rPr>
                              <a:rPr lang="en-US" b="0" i="0" smtClean="0">
                                <a:latin typeface="Cambria Math" panose="02040503050406030204" pitchFamily="18" charset="0"/>
                              </a:rPr>
                              <m:t>a</m:t>
                            </m:r>
                          </m:e>
                          <m:sup>
                            <m:r>
                              <a:rPr lang="en-US" b="0" i="0" smtClean="0">
                                <a:latin typeface="Cambria Math" panose="02040503050406030204" pitchFamily="18" charset="0"/>
                              </a:rPr>
                              <m:t>2</m:t>
                            </m:r>
                          </m:sup>
                        </m:sSup>
                        <m:sSup>
                          <m:sSupPr>
                            <m:ctrlPr>
                              <a:rPr lang="en-US" i="1">
                                <a:latin typeface="Cambria Math" panose="02040503050406030204" pitchFamily="18" charset="0"/>
                              </a:rPr>
                            </m:ctrlPr>
                          </m:sSupPr>
                          <m:e>
                            <m:r>
                              <m:rPr>
                                <m:sty m:val="p"/>
                              </m:rPr>
                              <a:rPr lang="en-US" b="0" i="0" smtClean="0">
                                <a:latin typeface="Cambria Math" panose="02040503050406030204" pitchFamily="18" charset="0"/>
                              </a:rPr>
                              <m:t>b</m:t>
                            </m:r>
                          </m:e>
                          <m:sup>
                            <m:r>
                              <a:rPr lang="en-US" b="0" i="0" smtClean="0">
                                <a:latin typeface="Cambria Math" panose="02040503050406030204" pitchFamily="18" charset="0"/>
                              </a:rPr>
                              <m:t>3</m:t>
                            </m:r>
                          </m:sup>
                        </m:sSup>
                      </m:num>
                      <m:den>
                        <m:r>
                          <a:rPr lang="en-US" b="0" i="0" smtClean="0">
                            <a:latin typeface="Cambria Math" panose="02040503050406030204" pitchFamily="18" charset="0"/>
                          </a:rPr>
                          <m:t>8</m:t>
                        </m:r>
                        <m:sSup>
                          <m:sSupPr>
                            <m:ctrlPr>
                              <a:rPr lang="en-US" i="1">
                                <a:latin typeface="Cambria Math" panose="02040503050406030204" pitchFamily="18" charset="0"/>
                              </a:rPr>
                            </m:ctrlPr>
                          </m:sSupPr>
                          <m:e>
                            <m:r>
                              <m:rPr>
                                <m:sty m:val="p"/>
                              </m:rPr>
                              <a:rPr lang="en-US" i="0">
                                <a:latin typeface="Cambria Math" panose="02040503050406030204" pitchFamily="18" charset="0"/>
                              </a:rPr>
                              <m:t>b</m:t>
                            </m:r>
                          </m:e>
                          <m:sup>
                            <m:r>
                              <a:rPr lang="en-US" b="0" i="0" smtClean="0">
                                <a:latin typeface="Cambria Math" panose="02040503050406030204" pitchFamily="18" charset="0"/>
                              </a:rPr>
                              <m:t>2</m:t>
                            </m:r>
                          </m:sup>
                        </m:sSup>
                      </m:den>
                    </m:f>
                  </m:oMath>
                </a14:m>
                <a:r>
                  <a:rPr lang="en-PH" dirty="0"/>
                  <a:t> is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8</m:t>
                        </m:r>
                        <m:r>
                          <m:rPr>
                            <m:sty m:val="p"/>
                          </m:rPr>
                          <a:rPr lang="en-US">
                            <a:latin typeface="Cambria Math" panose="02040503050406030204" pitchFamily="18" charset="0"/>
                          </a:rPr>
                          <m:t>b</m:t>
                        </m:r>
                      </m:e>
                      <m:sup>
                        <m:r>
                          <a:rPr lang="en-US">
                            <a:latin typeface="Cambria Math" panose="02040503050406030204" pitchFamily="18" charset="0"/>
                          </a:rPr>
                          <m:t>3</m:t>
                        </m:r>
                      </m:sup>
                    </m:sSup>
                  </m:oMath>
                </a14:m>
                <a:r>
                  <a:rPr lang="en-PH" dirty="0"/>
                  <a:t>, the second by </a:t>
                </a:r>
                <a:r>
                  <a:rPr lang="en-PH" dirty="0">
                    <a:latin typeface="Cambria Math" panose="02040503050406030204" pitchFamily="18" charset="0"/>
                  </a:rPr>
                  <a:t>12a</a:t>
                </a:r>
                <a:r>
                  <a:rPr lang="en-PH" dirty="0"/>
                  <a:t> since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120</m:t>
                            </m:r>
                            <m:r>
                              <m:rPr>
                                <m:sty m:val="p"/>
                              </m:rPr>
                              <a:rPr lang="en-US">
                                <a:latin typeface="Cambria Math" panose="02040503050406030204" pitchFamily="18" charset="0"/>
                              </a:rPr>
                              <m:t>a</m:t>
                            </m:r>
                          </m:e>
                          <m:sup>
                            <m:r>
                              <a:rPr lang="en-US">
                                <a:latin typeface="Cambria Math" panose="02040503050406030204" pitchFamily="18" charset="0"/>
                              </a:rPr>
                              <m:t>2</m:t>
                            </m:r>
                          </m:sup>
                        </m:sSup>
                        <m:sSup>
                          <m:sSupPr>
                            <m:ctrlPr>
                              <a:rPr lang="en-US" i="1">
                                <a:latin typeface="Cambria Math" panose="02040503050406030204" pitchFamily="18" charset="0"/>
                              </a:rPr>
                            </m:ctrlPr>
                          </m:sSupPr>
                          <m:e>
                            <m:r>
                              <m:rPr>
                                <m:sty m:val="p"/>
                              </m:rPr>
                              <a:rPr lang="en-US">
                                <a:latin typeface="Cambria Math" panose="02040503050406030204" pitchFamily="18" charset="0"/>
                              </a:rPr>
                              <m:t>b</m:t>
                            </m:r>
                          </m:e>
                          <m:sup>
                            <m:r>
                              <a:rPr lang="en-US">
                                <a:latin typeface="Cambria Math" panose="02040503050406030204" pitchFamily="18" charset="0"/>
                              </a:rPr>
                              <m:t>3</m:t>
                            </m:r>
                          </m:sup>
                        </m:sSup>
                      </m:num>
                      <m:den>
                        <m:r>
                          <a:rPr lang="en-US" b="0" i="0" smtClean="0">
                            <a:latin typeface="Cambria Math" panose="02040503050406030204" pitchFamily="18" charset="0"/>
                          </a:rPr>
                          <m:t>10</m:t>
                        </m:r>
                        <m:r>
                          <m:rPr>
                            <m:sty m:val="p"/>
                          </m:rPr>
                          <a:rPr lang="en-US" b="0" i="0" smtClean="0">
                            <a:latin typeface="Cambria Math" panose="02040503050406030204" pitchFamily="18" charset="0"/>
                          </a:rPr>
                          <m:t>a</m:t>
                        </m:r>
                        <m:sSup>
                          <m:sSupPr>
                            <m:ctrlPr>
                              <a:rPr lang="en-US" i="1">
                                <a:latin typeface="Cambria Math" panose="02040503050406030204" pitchFamily="18" charset="0"/>
                              </a:rPr>
                            </m:ctrlPr>
                          </m:sSupPr>
                          <m:e>
                            <m:r>
                              <m:rPr>
                                <m:sty m:val="p"/>
                              </m:rPr>
                              <a:rPr lang="en-US">
                                <a:latin typeface="Cambria Math" panose="02040503050406030204" pitchFamily="18" charset="0"/>
                              </a:rPr>
                              <m:t>b</m:t>
                            </m:r>
                          </m:e>
                          <m:sup>
                            <m:r>
                              <a:rPr lang="en-US" b="0" i="0" smtClean="0">
                                <a:latin typeface="Cambria Math" panose="02040503050406030204" pitchFamily="18" charset="0"/>
                              </a:rPr>
                              <m:t>3</m:t>
                            </m:r>
                          </m:sup>
                        </m:sSup>
                      </m:den>
                    </m:f>
                  </m:oMath>
                </a14:m>
                <a:r>
                  <a:rPr lang="en-PH" dirty="0"/>
                  <a:t> is </a:t>
                </a:r>
                <a:r>
                  <a:rPr lang="en-PH" dirty="0">
                    <a:latin typeface="Cambria Math" panose="02040503050406030204" pitchFamily="18" charset="0"/>
                  </a:rPr>
                  <a:t>12a</a:t>
                </a:r>
                <a:r>
                  <a:rPr lang="en-PH" dirty="0"/>
                  <a:t>, and the third by </a:t>
                </a:r>
                <a14:m>
                  <m:oMath xmlns:m="http://schemas.openxmlformats.org/officeDocument/2006/math">
                    <m:sSup>
                      <m:sSupPr>
                        <m:ctrlPr>
                          <a:rPr lang="en-US" i="1">
                            <a:latin typeface="Cambria Math" panose="02040503050406030204" pitchFamily="18" charset="0"/>
                          </a:rPr>
                        </m:ctrlPr>
                      </m:sSupPr>
                      <m:e>
                        <m:r>
                          <a:rPr lang="en-US" b="0" i="0" smtClean="0">
                            <a:latin typeface="Cambria Math" panose="02040503050406030204" pitchFamily="18" charset="0"/>
                          </a:rPr>
                          <m:t>1</m:t>
                        </m:r>
                        <m:r>
                          <a:rPr lang="en-US">
                            <a:latin typeface="Cambria Math" panose="02040503050406030204" pitchFamily="18" charset="0"/>
                          </a:rPr>
                          <m:t>5</m:t>
                        </m:r>
                        <m:r>
                          <m:rPr>
                            <m:sty m:val="p"/>
                          </m:rPr>
                          <a:rPr lang="en-US">
                            <a:latin typeface="Cambria Math" panose="02040503050406030204" pitchFamily="18" charset="0"/>
                          </a:rPr>
                          <m:t>a</m:t>
                        </m:r>
                      </m:e>
                      <m:sup>
                        <m:r>
                          <a:rPr lang="en-US">
                            <a:latin typeface="Cambria Math" panose="02040503050406030204" pitchFamily="18" charset="0"/>
                          </a:rPr>
                          <m:t>2</m:t>
                        </m:r>
                      </m:sup>
                    </m:sSup>
                    <m:r>
                      <m:rPr>
                        <m:sty m:val="p"/>
                      </m:rPr>
                      <a:rPr lang="en-US" b="0" i="0" smtClean="0">
                        <a:latin typeface="Cambria Math" panose="02040503050406030204" pitchFamily="18" charset="0"/>
                      </a:rPr>
                      <m:t>b</m:t>
                    </m:r>
                  </m:oMath>
                </a14:m>
                <a:r>
                  <a:rPr lang="en-PH" dirty="0"/>
                  <a:t> since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120</m:t>
                            </m:r>
                            <m:r>
                              <m:rPr>
                                <m:sty m:val="p"/>
                              </m:rPr>
                              <a:rPr lang="en-US">
                                <a:latin typeface="Cambria Math" panose="02040503050406030204" pitchFamily="18" charset="0"/>
                              </a:rPr>
                              <m:t>a</m:t>
                            </m:r>
                          </m:e>
                          <m:sup>
                            <m:r>
                              <a:rPr lang="en-US">
                                <a:latin typeface="Cambria Math" panose="02040503050406030204" pitchFamily="18" charset="0"/>
                              </a:rPr>
                              <m:t>2</m:t>
                            </m:r>
                          </m:sup>
                        </m:sSup>
                        <m:sSup>
                          <m:sSupPr>
                            <m:ctrlPr>
                              <a:rPr lang="en-US" i="1">
                                <a:latin typeface="Cambria Math" panose="02040503050406030204" pitchFamily="18" charset="0"/>
                              </a:rPr>
                            </m:ctrlPr>
                          </m:sSupPr>
                          <m:e>
                            <m:r>
                              <m:rPr>
                                <m:sty m:val="p"/>
                              </m:rPr>
                              <a:rPr lang="en-US">
                                <a:latin typeface="Cambria Math" panose="02040503050406030204" pitchFamily="18" charset="0"/>
                              </a:rPr>
                              <m:t>b</m:t>
                            </m:r>
                          </m:e>
                          <m:sup>
                            <m:r>
                              <a:rPr lang="en-US">
                                <a:latin typeface="Cambria Math" panose="02040503050406030204" pitchFamily="18" charset="0"/>
                              </a:rPr>
                              <m:t>3</m:t>
                            </m:r>
                          </m:sup>
                        </m:sSup>
                      </m:num>
                      <m:den>
                        <m:r>
                          <a:rPr lang="en-US" b="0" i="0" smtClean="0">
                            <a:latin typeface="Cambria Math" panose="02040503050406030204" pitchFamily="18" charset="0"/>
                          </a:rPr>
                          <m:t>8</m:t>
                        </m:r>
                        <m:sSup>
                          <m:sSupPr>
                            <m:ctrlPr>
                              <a:rPr lang="en-US" i="1">
                                <a:latin typeface="Cambria Math" panose="02040503050406030204" pitchFamily="18" charset="0"/>
                              </a:rPr>
                            </m:ctrlPr>
                          </m:sSupPr>
                          <m:e>
                            <m:r>
                              <m:rPr>
                                <m:sty m:val="p"/>
                              </m:rPr>
                              <a:rPr lang="en-US">
                                <a:latin typeface="Cambria Math" panose="02040503050406030204" pitchFamily="18" charset="0"/>
                              </a:rPr>
                              <m:t>b</m:t>
                            </m:r>
                          </m:e>
                          <m:sup>
                            <m:r>
                              <a:rPr lang="en-US" b="0" i="0" smtClean="0">
                                <a:latin typeface="Cambria Math" panose="02040503050406030204" pitchFamily="18" charset="0"/>
                              </a:rPr>
                              <m:t>2</m:t>
                            </m:r>
                          </m:sup>
                        </m:sSup>
                      </m:den>
                    </m:f>
                  </m:oMath>
                </a14:m>
                <a:r>
                  <a:rPr lang="en-PH" dirty="0"/>
                  <a:t> is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15</m:t>
                        </m:r>
                        <m:r>
                          <m:rPr>
                            <m:sty m:val="p"/>
                          </m:rPr>
                          <a:rPr lang="en-US">
                            <a:latin typeface="Cambria Math" panose="02040503050406030204" pitchFamily="18" charset="0"/>
                          </a:rPr>
                          <m:t>a</m:t>
                        </m:r>
                      </m:e>
                      <m:sup>
                        <m:r>
                          <a:rPr lang="en-US">
                            <a:latin typeface="Cambria Math" panose="02040503050406030204" pitchFamily="18" charset="0"/>
                          </a:rPr>
                          <m:t>2</m:t>
                        </m:r>
                      </m:sup>
                    </m:sSup>
                    <m:r>
                      <m:rPr>
                        <m:sty m:val="p"/>
                      </m:rPr>
                      <a:rPr lang="en-US">
                        <a:latin typeface="Cambria Math" panose="02040503050406030204" pitchFamily="18" charset="0"/>
                      </a:rPr>
                      <m:t>b</m:t>
                    </m:r>
                  </m:oMath>
                </a14:m>
                <a:r>
                  <a:rPr lang="en-PH" dirty="0"/>
                  <a:t>.</a:t>
                </a:r>
              </a:p>
              <a:p>
                <a:pPr marL="0" indent="0" algn="just">
                  <a:buNone/>
                </a:pPr>
                <a:endParaRPr lang="en-PH" dirty="0"/>
              </a:p>
              <a:p>
                <a:pPr marL="0" indent="0" algn="just">
                  <a:buNone/>
                </a:pPr>
                <a:endParaRPr lang="en-PH" dirty="0"/>
              </a:p>
              <a:p>
                <a:pPr marL="0" indent="0" algn="just">
                  <a:buNone/>
                </a:pPr>
                <a:endParaRPr lang="en-PH" dirty="0"/>
              </a:p>
              <a:p>
                <a:pPr marL="0" indent="0" algn="just">
                  <a:buNone/>
                </a:pPr>
                <a:endParaRPr lang="en-US" b="1" dirty="0"/>
              </a:p>
            </p:txBody>
          </p:sp>
        </mc:Choice>
        <mc:Fallback xmlns="">
          <p:sp>
            <p:nvSpPr>
              <p:cNvPr id="7" name="Content Placeholder 5">
                <a:extLst>
                  <a:ext uri="{FF2B5EF4-FFF2-40B4-BE49-F238E27FC236}">
                    <a16:creationId xmlns:a16="http://schemas.microsoft.com/office/drawing/2014/main" id="{3345666F-B263-A54E-A27B-CBD1DC74187B}"/>
                  </a:ext>
                </a:extLst>
              </p:cNvPr>
              <p:cNvSpPr>
                <a:spLocks noGrp="1" noRot="1" noChangeAspect="1" noMove="1" noResize="1" noEditPoints="1" noAdjustHandles="1" noChangeArrowheads="1" noChangeShapeType="1" noTextEdit="1"/>
              </p:cNvSpPr>
              <p:nvPr>
                <p:ph idx="1"/>
              </p:nvPr>
            </p:nvSpPr>
            <p:spPr>
              <a:xfrm>
                <a:off x="500142" y="1690688"/>
                <a:ext cx="11191715" cy="4351338"/>
              </a:xfrm>
              <a:blipFill>
                <a:blip r:embed="rId3"/>
                <a:stretch>
                  <a:fillRect l="-1019" t="-2326" r="-1019"/>
                </a:stretch>
              </a:blipFill>
            </p:spPr>
            <p:txBody>
              <a:bodyPr/>
              <a:lstStyle/>
              <a:p>
                <a:r>
                  <a:rPr lang="en-US">
                    <a:noFill/>
                  </a:rPr>
                  <a:t> </a:t>
                </a:r>
              </a:p>
            </p:txBody>
          </p:sp>
        </mc:Fallback>
      </mc:AlternateContent>
    </p:spTree>
    <p:extLst>
      <p:ext uri="{BB962C8B-B14F-4D97-AF65-F5344CB8AC3E}">
        <p14:creationId xmlns:p14="http://schemas.microsoft.com/office/powerpoint/2010/main" val="180770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AB4EB26-3491-1743-A413-7068F278BA4E}"/>
                  </a:ext>
                </a:extLst>
              </p:cNvPr>
              <p:cNvSpPr>
                <a:spLocks noGrp="1"/>
              </p:cNvSpPr>
              <p:nvPr>
                <p:ph idx="1"/>
              </p:nvPr>
            </p:nvSpPr>
            <p:spPr>
              <a:xfrm>
                <a:off x="525004" y="1825625"/>
                <a:ext cx="11666995" cy="4351338"/>
              </a:xfrm>
            </p:spPr>
            <p:txBody>
              <a:bodyPr/>
              <a:lstStyle/>
              <a:p>
                <a:pPr marL="0" indent="0" algn="just">
                  <a:buNone/>
                </a:pPr>
                <a:r>
                  <a:rPr lang="en-PH" dirty="0"/>
                  <a:t>You add or subtract rational expressions in the same way you do with fractions; thus:</a:t>
                </a:r>
              </a:p>
              <a:p>
                <a:pPr marL="0" indent="0" algn="just">
                  <a:buNone/>
                </a:pPr>
                <a:endParaRPr lang="en-PH" dirty="0"/>
              </a:p>
              <a:p>
                <a:pPr marL="0" indent="0" algn="just">
                  <a:buNone/>
                </a:pPr>
                <a14:m>
                  <m:oMath xmlns:m="http://schemas.openxmlformats.org/officeDocument/2006/math">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2</m:t>
                        </m:r>
                        <m:r>
                          <m:rPr>
                            <m:sty m:val="p"/>
                          </m:rPr>
                          <a:rPr lang="en-US" sz="2400" b="0" i="0" smtClean="0">
                            <a:latin typeface="Cambria Math" panose="02040503050406030204" pitchFamily="18" charset="0"/>
                          </a:rPr>
                          <m:t>x</m:t>
                        </m:r>
                      </m:num>
                      <m:den>
                        <m:r>
                          <a:rPr lang="en-US" sz="2400" b="0" i="0" smtClean="0">
                            <a:latin typeface="Cambria Math" panose="02040503050406030204" pitchFamily="18" charset="0"/>
                          </a:rPr>
                          <m:t>9(</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den>
                    </m:f>
                    <m:r>
                      <a:rPr lang="en-US" sz="2400" b="0" i="0" smtClean="0">
                        <a:latin typeface="Cambria Math" panose="02040503050406030204" pitchFamily="18" charset="0"/>
                      </a:rPr>
                      <m:t>+</m:t>
                    </m:r>
                    <m:f>
                      <m:fPr>
                        <m:ctrlPr>
                          <a:rPr lang="en-US" sz="2400" i="1">
                            <a:latin typeface="Cambria Math" panose="02040503050406030204" pitchFamily="18" charset="0"/>
                          </a:rPr>
                        </m:ctrlPr>
                      </m:fPr>
                      <m:num>
                        <m:r>
                          <a:rPr lang="en-US" sz="2400" b="0" i="0" smtClean="0">
                            <a:latin typeface="Cambria Math" panose="02040503050406030204" pitchFamily="18" charset="0"/>
                          </a:rPr>
                          <m:t>4</m:t>
                        </m:r>
                        <m:r>
                          <m:rPr>
                            <m:sty m:val="p"/>
                          </m:rPr>
                          <a:rPr lang="en-US" sz="2400">
                            <a:latin typeface="Cambria Math" panose="02040503050406030204" pitchFamily="18" charset="0"/>
                          </a:rPr>
                          <m:t>x</m:t>
                        </m:r>
                      </m:num>
                      <m:den>
                        <m:r>
                          <a:rPr lang="en-US" sz="2400">
                            <a:latin typeface="Cambria Math" panose="02040503050406030204" pitchFamily="18" charset="0"/>
                          </a:rPr>
                          <m:t>9(</m:t>
                        </m:r>
                        <m:r>
                          <m:rPr>
                            <m:sty m:val="p"/>
                          </m:rPr>
                          <a:rPr lang="en-US" sz="2400">
                            <a:latin typeface="Cambria Math" panose="02040503050406030204" pitchFamily="18" charset="0"/>
                          </a:rPr>
                          <m:t>x</m:t>
                        </m:r>
                        <m:r>
                          <a:rPr lang="en-US" sz="2400">
                            <a:latin typeface="Cambria Math" panose="02040503050406030204" pitchFamily="18" charset="0"/>
                          </a:rPr>
                          <m:t>−1)</m:t>
                        </m:r>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0" i="0" smtClean="0">
                            <a:latin typeface="Cambria Math" panose="02040503050406030204" pitchFamily="18" charset="0"/>
                          </a:rPr>
                          <m:t>2</m:t>
                        </m:r>
                        <m:r>
                          <m:rPr>
                            <m:sty m:val="p"/>
                          </m:rPr>
                          <a:rPr lang="en-US" sz="2400">
                            <a:latin typeface="Cambria Math" panose="02040503050406030204" pitchFamily="18" charset="0"/>
                          </a:rPr>
                          <m:t>x</m:t>
                        </m:r>
                        <m:r>
                          <a:rPr lang="en-US" sz="2400" b="0" i="1" smtClean="0">
                            <a:latin typeface="Cambria Math" panose="02040503050406030204" pitchFamily="18" charset="0"/>
                          </a:rPr>
                          <m:t>+4</m:t>
                        </m:r>
                        <m:r>
                          <m:rPr>
                            <m:sty m:val="p"/>
                          </m:rPr>
                          <a:rPr lang="en-US" sz="2400" b="0" i="0" smtClean="0">
                            <a:latin typeface="Cambria Math" panose="02040503050406030204" pitchFamily="18" charset="0"/>
                          </a:rPr>
                          <m:t>x</m:t>
                        </m:r>
                      </m:num>
                      <m:den>
                        <m:r>
                          <a:rPr lang="en-US" sz="2400">
                            <a:latin typeface="Cambria Math" panose="02040503050406030204" pitchFamily="18" charset="0"/>
                          </a:rPr>
                          <m:t>9(</m:t>
                        </m:r>
                        <m:r>
                          <m:rPr>
                            <m:sty m:val="p"/>
                          </m:rPr>
                          <a:rPr lang="en-US" sz="2400">
                            <a:latin typeface="Cambria Math" panose="02040503050406030204" pitchFamily="18" charset="0"/>
                          </a:rPr>
                          <m:t>x</m:t>
                        </m:r>
                        <m:r>
                          <a:rPr lang="en-US" sz="2400">
                            <a:latin typeface="Cambria Math" panose="02040503050406030204" pitchFamily="18" charset="0"/>
                          </a:rPr>
                          <m:t>−1)</m:t>
                        </m:r>
                      </m:den>
                    </m:f>
                  </m:oMath>
                </a14:m>
                <a:r>
                  <a:rPr lang="en-US" dirty="0"/>
                  <a:t>		Add numerators keep the same denominator	</a:t>
                </a:r>
              </a:p>
              <a:p>
                <a:pPr marL="0" indent="0" algn="just">
                  <a:lnSpc>
                    <a:spcPct val="100000"/>
                  </a:lnSpc>
                  <a:buNone/>
                </a:pPr>
                <a:r>
                  <a:rPr lang="en-US" dirty="0"/>
                  <a:t>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2</m:t>
                        </m:r>
                        <m:r>
                          <m:rPr>
                            <m:sty m:val="p"/>
                          </m:rPr>
                          <a:rPr lang="en-US" sz="2400">
                            <a:latin typeface="Cambria Math" panose="02040503050406030204" pitchFamily="18" charset="0"/>
                          </a:rPr>
                          <m:t>x</m:t>
                        </m:r>
                        <m:r>
                          <a:rPr lang="en-US" sz="2400" i="1">
                            <a:latin typeface="Cambria Math" panose="02040503050406030204" pitchFamily="18" charset="0"/>
                          </a:rPr>
                          <m:t>+4</m:t>
                        </m:r>
                        <m:r>
                          <m:rPr>
                            <m:sty m:val="p"/>
                          </m:rPr>
                          <a:rPr lang="en-US" sz="2400">
                            <a:latin typeface="Cambria Math" panose="02040503050406030204" pitchFamily="18" charset="0"/>
                          </a:rPr>
                          <m:t>x</m:t>
                        </m:r>
                      </m:num>
                      <m:den>
                        <m:r>
                          <a:rPr lang="en-US" sz="2400">
                            <a:latin typeface="Cambria Math" panose="02040503050406030204" pitchFamily="18" charset="0"/>
                          </a:rPr>
                          <m:t>9(</m:t>
                        </m:r>
                        <m:r>
                          <m:rPr>
                            <m:sty m:val="p"/>
                          </m:rPr>
                          <a:rPr lang="en-US" sz="2400">
                            <a:latin typeface="Cambria Math" panose="02040503050406030204" pitchFamily="18" charset="0"/>
                          </a:rPr>
                          <m:t>x</m:t>
                        </m:r>
                        <m:r>
                          <a:rPr lang="en-US" sz="2400">
                            <a:latin typeface="Cambria Math" panose="02040503050406030204" pitchFamily="18" charset="0"/>
                          </a:rPr>
                          <m:t>−1)</m:t>
                        </m:r>
                      </m:den>
                    </m:f>
                  </m:oMath>
                </a14:m>
                <a:r>
                  <a:rPr lang="en-US" dirty="0"/>
                  <a:t> 		Combine similar terms. Simplify.</a:t>
                </a:r>
              </a:p>
              <a:p>
                <a:pPr marL="0" indent="0" algn="just">
                  <a:lnSpc>
                    <a:spcPct val="100000"/>
                  </a:lnSpc>
                  <a:buNone/>
                </a:pPr>
                <a:r>
                  <a:rPr lang="en-US" dirty="0"/>
                  <a:t>	or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2</m:t>
                        </m:r>
                        <m:r>
                          <m:rPr>
                            <m:sty m:val="p"/>
                          </m:rPr>
                          <a:rPr lang="en-US" sz="2400">
                            <a:latin typeface="Cambria Math" panose="02040503050406030204" pitchFamily="18" charset="0"/>
                          </a:rPr>
                          <m:t>x</m:t>
                        </m:r>
                        <m:r>
                          <a:rPr lang="en-US" sz="2400" i="1">
                            <a:latin typeface="Cambria Math" panose="02040503050406030204" pitchFamily="18" charset="0"/>
                          </a:rPr>
                          <m:t>+4</m:t>
                        </m:r>
                        <m:r>
                          <m:rPr>
                            <m:sty m:val="p"/>
                          </m:rPr>
                          <a:rPr lang="en-US" sz="2400">
                            <a:latin typeface="Cambria Math" panose="02040503050406030204" pitchFamily="18" charset="0"/>
                          </a:rPr>
                          <m:t>x</m:t>
                        </m:r>
                      </m:num>
                      <m:den>
                        <m:r>
                          <a:rPr lang="en-US" sz="2400">
                            <a:latin typeface="Cambria Math" panose="02040503050406030204" pitchFamily="18" charset="0"/>
                          </a:rPr>
                          <m:t>9(</m:t>
                        </m:r>
                        <m:r>
                          <m:rPr>
                            <m:sty m:val="p"/>
                          </m:rPr>
                          <a:rPr lang="en-US" sz="2400">
                            <a:latin typeface="Cambria Math" panose="02040503050406030204" pitchFamily="18" charset="0"/>
                          </a:rPr>
                          <m:t>x</m:t>
                        </m:r>
                        <m:r>
                          <a:rPr lang="en-US" sz="2400">
                            <a:latin typeface="Cambria Math" panose="02040503050406030204" pitchFamily="18" charset="0"/>
                          </a:rPr>
                          <m:t>−1)</m:t>
                        </m:r>
                      </m:den>
                    </m:f>
                  </m:oMath>
                </a14:m>
                <a:endParaRPr lang="en-US" dirty="0"/>
              </a:p>
            </p:txBody>
          </p:sp>
        </mc:Choice>
        <mc:Fallback xmlns="">
          <p:sp>
            <p:nvSpPr>
              <p:cNvPr id="6" name="Content Placeholder 5">
                <a:extLst>
                  <a:ext uri="{FF2B5EF4-FFF2-40B4-BE49-F238E27FC236}">
                    <a16:creationId xmlns:a16="http://schemas.microsoft.com/office/drawing/2014/main" id="{2AB4EB26-3491-1743-A413-7068F278BA4E}"/>
                  </a:ext>
                </a:extLst>
              </p:cNvPr>
              <p:cNvSpPr>
                <a:spLocks noGrp="1" noRot="1" noChangeAspect="1" noMove="1" noResize="1" noEditPoints="1" noAdjustHandles="1" noChangeArrowheads="1" noChangeShapeType="1" noTextEdit="1"/>
              </p:cNvSpPr>
              <p:nvPr>
                <p:ph idx="1"/>
              </p:nvPr>
            </p:nvSpPr>
            <p:spPr>
              <a:xfrm>
                <a:off x="525004" y="1825625"/>
                <a:ext cx="11666995" cy="4351338"/>
              </a:xfrm>
              <a:blipFill>
                <a:blip r:embed="rId3"/>
                <a:stretch>
                  <a:fillRect l="-978" t="-2632" r="-1087"/>
                </a:stretch>
              </a:blipFill>
            </p:spPr>
            <p:txBody>
              <a:bodyPr/>
              <a:lstStyle/>
              <a:p>
                <a:r>
                  <a:rPr lang="en-US">
                    <a:noFill/>
                  </a:rPr>
                  <a:t> </a:t>
                </a:r>
              </a:p>
            </p:txBody>
          </p:sp>
        </mc:Fallback>
      </mc:AlternateContent>
    </p:spTree>
    <p:extLst>
      <p:ext uri="{BB962C8B-B14F-4D97-AF65-F5344CB8AC3E}">
        <p14:creationId xmlns:p14="http://schemas.microsoft.com/office/powerpoint/2010/main" val="1100579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7" name="Content Placeholder 5">
                <a:extLst>
                  <a:ext uri="{FF2B5EF4-FFF2-40B4-BE49-F238E27FC236}">
                    <a16:creationId xmlns:a16="http://schemas.microsoft.com/office/drawing/2014/main" id="{3345666F-B263-A54E-A27B-CBD1DC74187B}"/>
                  </a:ext>
                </a:extLst>
              </p:cNvPr>
              <p:cNvSpPr>
                <a:spLocks noGrp="1"/>
              </p:cNvSpPr>
              <p:nvPr>
                <p:ph idx="1"/>
              </p:nvPr>
            </p:nvSpPr>
            <p:spPr>
              <a:xfrm>
                <a:off x="500142" y="1534333"/>
                <a:ext cx="11191715" cy="4958542"/>
              </a:xfrm>
            </p:spPr>
            <p:txBody>
              <a:bodyPr>
                <a:normAutofit lnSpcReduction="10000"/>
              </a:bodyPr>
              <a:lstStyle/>
              <a:p>
                <a:pPr marL="0" indent="0" algn="just">
                  <a:buNone/>
                </a:pPr>
                <a:r>
                  <a:rPr lang="en-US" b="1" dirty="0"/>
                  <a:t>Solution:</a:t>
                </a:r>
                <a:endParaRPr lang="en-US" dirty="0"/>
              </a:p>
              <a:p>
                <a:pPr marL="0" indent="0" algn="just">
                  <a:buNone/>
                </a:pPr>
                <a:r>
                  <a:rPr lang="en-US" b="1" dirty="0"/>
                  <a:t>Step 3</a:t>
                </a:r>
                <a:r>
                  <a:rPr lang="en-US" dirty="0"/>
                  <a:t>:</a:t>
                </a:r>
              </a:p>
              <a:p>
                <a:pPr marL="0" indent="0" algn="just">
                  <a:buNone/>
                </a:pPr>
                <a:r>
                  <a:rPr lang="en-US" dirty="0"/>
                  <a:t>	</a:t>
                </a:r>
                <a:r>
                  <a:rPr lang="en-PH" dirty="0"/>
                  <a:t> Now convert each rational expression to its equivalent rational expression with the LCD.</a:t>
                </a:r>
              </a:p>
              <a:p>
                <a:pPr marL="0" indent="0" algn="just">
                  <a:lnSpc>
                    <a:spcPct val="150000"/>
                  </a:lnSpc>
                  <a:buNone/>
                </a:pPr>
                <a:r>
                  <a:rPr lang="en-US" sz="2400" dirty="0"/>
                  <a:t>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7</m:t>
                        </m:r>
                      </m:num>
                      <m:den>
                        <m:sSup>
                          <m:sSupPr>
                            <m:ctrlPr>
                              <a:rPr lang="en-US" i="1">
                                <a:latin typeface="Cambria Math" panose="02040503050406030204" pitchFamily="18" charset="0"/>
                              </a:rPr>
                            </m:ctrlPr>
                          </m:sSupPr>
                          <m:e>
                            <m:r>
                              <a:rPr lang="en-US">
                                <a:latin typeface="Cambria Math" panose="02040503050406030204" pitchFamily="18" charset="0"/>
                              </a:rPr>
                              <m:t>15</m:t>
                            </m:r>
                            <m:r>
                              <m:rPr>
                                <m:sty m:val="p"/>
                              </m:rPr>
                              <a:rPr lang="en-US">
                                <a:latin typeface="Cambria Math" panose="02040503050406030204" pitchFamily="18" charset="0"/>
                              </a:rPr>
                              <m:t>a</m:t>
                            </m:r>
                          </m:e>
                          <m:sup>
                            <m:r>
                              <a:rPr lang="en-US">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7 ·</m:t>
                        </m:r>
                        <m:sSup>
                          <m:sSupPr>
                            <m:ctrlPr>
                              <a:rPr lang="en-US" b="0" i="1" smtClean="0">
                                <a:latin typeface="Cambria Math" panose="02040503050406030204" pitchFamily="18" charset="0"/>
                              </a:rPr>
                            </m:ctrlPr>
                          </m:sSupPr>
                          <m:e>
                            <m:r>
                              <a:rPr lang="en-US" b="0" i="0" smtClean="0">
                                <a:latin typeface="Cambria Math" panose="02040503050406030204" pitchFamily="18" charset="0"/>
                              </a:rPr>
                              <m:t> 8</m:t>
                            </m:r>
                            <m:r>
                              <m:rPr>
                                <m:sty m:val="p"/>
                              </m:rPr>
                              <a:rPr lang="en-US" b="0" i="0" smtClean="0">
                                <a:latin typeface="Cambria Math" panose="02040503050406030204" pitchFamily="18" charset="0"/>
                              </a:rPr>
                              <m:t>b</m:t>
                            </m:r>
                          </m:e>
                          <m:sup>
                            <m:r>
                              <a:rPr lang="en-US" b="0" i="0" smtClean="0">
                                <a:latin typeface="Cambria Math" panose="02040503050406030204" pitchFamily="18" charset="0"/>
                              </a:rPr>
                              <m:t>3</m:t>
                            </m:r>
                          </m:sup>
                        </m:sSup>
                      </m:num>
                      <m:den>
                        <m:sSup>
                          <m:sSupPr>
                            <m:ctrlPr>
                              <a:rPr lang="en-US" b="0" i="1" smtClean="0">
                                <a:latin typeface="Cambria Math" panose="02040503050406030204" pitchFamily="18" charset="0"/>
                              </a:rPr>
                            </m:ctrlPr>
                          </m:sSupPr>
                          <m:e>
                            <m:r>
                              <a:rPr lang="en-US" b="0" i="0" smtClean="0">
                                <a:latin typeface="Cambria Math" panose="02040503050406030204" pitchFamily="18" charset="0"/>
                              </a:rPr>
                              <m:t>15</m:t>
                            </m:r>
                            <m:r>
                              <m:rPr>
                                <m:sty m:val="p"/>
                              </m:rPr>
                              <a:rPr lang="en-US" b="0" i="0" smtClean="0">
                                <a:latin typeface="Cambria Math" panose="02040503050406030204" pitchFamily="18" charset="0"/>
                              </a:rPr>
                              <m:t>a</m:t>
                            </m:r>
                          </m:e>
                          <m:sup>
                            <m:r>
                              <a:rPr lang="en-US" b="0" i="0" smtClean="0">
                                <a:latin typeface="Cambria Math" panose="02040503050406030204" pitchFamily="18" charset="0"/>
                              </a:rPr>
                              <m:t>2</m:t>
                            </m:r>
                          </m:sup>
                        </m:sSup>
                        <m:sSup>
                          <m:sSupPr>
                            <m:ctrlPr>
                              <a:rPr lang="en-US" i="1">
                                <a:latin typeface="Cambria Math" panose="02040503050406030204" pitchFamily="18" charset="0"/>
                              </a:rPr>
                            </m:ctrlPr>
                          </m:sSupPr>
                          <m:e>
                            <m:r>
                              <a:rPr lang="en-US" b="0" i="0" smtClean="0">
                                <a:latin typeface="Cambria Math" panose="02040503050406030204" pitchFamily="18" charset="0"/>
                              </a:rPr>
                              <m:t> · 8</m:t>
                            </m:r>
                            <m:r>
                              <m:rPr>
                                <m:sty m:val="p"/>
                              </m:rPr>
                              <a:rPr lang="en-US" b="0" i="0" smtClean="0">
                                <a:latin typeface="Cambria Math" panose="02040503050406030204" pitchFamily="18" charset="0"/>
                              </a:rPr>
                              <m:t>b</m:t>
                            </m:r>
                          </m:e>
                          <m:sup>
                            <m:r>
                              <a:rPr lang="en-US" b="0" i="0" smtClean="0">
                                <a:latin typeface="Cambria Math" panose="02040503050406030204" pitchFamily="18" charset="0"/>
                              </a:rPr>
                              <m:t>3</m:t>
                            </m:r>
                          </m:sup>
                        </m:sSup>
                      </m:den>
                    </m:f>
                    <m:r>
                      <a:rPr lang="en-US" b="0" i="0" smtClean="0">
                        <a:latin typeface="Cambria Math" panose="02040503050406030204" pitchFamily="18" charset="0"/>
                      </a:rPr>
                      <m:t>=</m:t>
                    </m:r>
                    <m:f>
                      <m:fPr>
                        <m:ctrlPr>
                          <a:rPr lang="en-US" i="1">
                            <a:latin typeface="Cambria Math" panose="02040503050406030204" pitchFamily="18" charset="0"/>
                          </a:rPr>
                        </m:ctrlPr>
                      </m:fPr>
                      <m:num>
                        <m:sSup>
                          <m:sSupPr>
                            <m:ctrlPr>
                              <a:rPr lang="en-US" i="1" smtClean="0">
                                <a:latin typeface="Cambria Math" panose="02040503050406030204" pitchFamily="18" charset="0"/>
                              </a:rPr>
                            </m:ctrlPr>
                          </m:sSupPr>
                          <m:e>
                            <m:r>
                              <a:rPr lang="en-US" b="0" i="0" smtClean="0">
                                <a:latin typeface="Cambria Math" panose="02040503050406030204" pitchFamily="18" charset="0"/>
                              </a:rPr>
                              <m:t>56</m:t>
                            </m:r>
                            <m:r>
                              <m:rPr>
                                <m:sty m:val="p"/>
                              </m:rPr>
                              <a:rPr lang="en-US" i="0">
                                <a:latin typeface="Cambria Math" panose="02040503050406030204" pitchFamily="18" charset="0"/>
                              </a:rPr>
                              <m:t>b</m:t>
                            </m:r>
                          </m:e>
                          <m:sup>
                            <m:r>
                              <a:rPr lang="en-US" i="0">
                                <a:latin typeface="Cambria Math" panose="02040503050406030204" pitchFamily="18" charset="0"/>
                              </a:rPr>
                              <m:t>3</m:t>
                            </m:r>
                          </m:sup>
                        </m:sSup>
                      </m:num>
                      <m:den>
                        <m:sSup>
                          <m:sSupPr>
                            <m:ctrlPr>
                              <a:rPr lang="en-US" i="1">
                                <a:latin typeface="Cambria Math" panose="02040503050406030204" pitchFamily="18" charset="0"/>
                              </a:rPr>
                            </m:ctrlPr>
                          </m:sSupPr>
                          <m:e>
                            <m:r>
                              <a:rPr lang="en-US" i="0">
                                <a:latin typeface="Cambria Math" panose="02040503050406030204" pitchFamily="18" charset="0"/>
                              </a:rPr>
                              <m:t>1</m:t>
                            </m:r>
                            <m:r>
                              <a:rPr lang="en-US" b="0" i="0" smtClean="0">
                                <a:latin typeface="Cambria Math" panose="02040503050406030204" pitchFamily="18" charset="0"/>
                              </a:rPr>
                              <m:t>20</m:t>
                            </m:r>
                            <m:r>
                              <m:rPr>
                                <m:sty m:val="p"/>
                              </m:rPr>
                              <a:rPr lang="en-US" i="0">
                                <a:latin typeface="Cambria Math" panose="02040503050406030204" pitchFamily="18" charset="0"/>
                              </a:rPr>
                              <m:t>a</m:t>
                            </m:r>
                          </m:e>
                          <m:sup>
                            <m:r>
                              <a:rPr lang="en-US" i="0">
                                <a:latin typeface="Cambria Math" panose="02040503050406030204" pitchFamily="18" charset="0"/>
                              </a:rPr>
                              <m:t>2</m:t>
                            </m:r>
                          </m:sup>
                        </m:sSup>
                        <m:sSup>
                          <m:sSupPr>
                            <m:ctrlPr>
                              <a:rPr lang="en-US" i="1">
                                <a:latin typeface="Cambria Math" panose="02040503050406030204" pitchFamily="18" charset="0"/>
                              </a:rPr>
                            </m:ctrlPr>
                          </m:sSupPr>
                          <m:e>
                            <m:r>
                              <m:rPr>
                                <m:sty m:val="p"/>
                              </m:rPr>
                              <a:rPr lang="en-US" i="0">
                                <a:latin typeface="Cambria Math" panose="02040503050406030204" pitchFamily="18" charset="0"/>
                              </a:rPr>
                              <m:t>b</m:t>
                            </m:r>
                          </m:e>
                          <m:sup>
                            <m:r>
                              <a:rPr lang="en-US" i="0">
                                <a:latin typeface="Cambria Math" panose="02040503050406030204" pitchFamily="18" charset="0"/>
                              </a:rPr>
                              <m:t>3</m:t>
                            </m:r>
                          </m:sup>
                        </m:sSup>
                      </m:den>
                    </m:f>
                  </m:oMath>
                </a14:m>
                <a:endParaRPr lang="en-PH" dirty="0"/>
              </a:p>
              <a:p>
                <a:pPr marL="0" indent="0" algn="just">
                  <a:lnSpc>
                    <a:spcPct val="150000"/>
                  </a:lnSpc>
                  <a:buNone/>
                </a:pPr>
                <a:r>
                  <a:rPr lang="en-US" dirty="0"/>
                  <a:t>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3</m:t>
                        </m:r>
                      </m:num>
                      <m:den>
                        <m:sSup>
                          <m:sSupPr>
                            <m:ctrlPr>
                              <a:rPr lang="en-US" i="1">
                                <a:latin typeface="Cambria Math" panose="02040503050406030204" pitchFamily="18" charset="0"/>
                              </a:rPr>
                            </m:ctrlPr>
                          </m:sSupPr>
                          <m:e>
                            <m:r>
                              <a:rPr lang="en-US">
                                <a:latin typeface="Cambria Math" panose="02040503050406030204" pitchFamily="18" charset="0"/>
                              </a:rPr>
                              <m:t>10</m:t>
                            </m:r>
                            <m:r>
                              <m:rPr>
                                <m:sty m:val="p"/>
                              </m:rPr>
                              <a:rPr lang="en-US">
                                <a:latin typeface="Cambria Math" panose="02040503050406030204" pitchFamily="18" charset="0"/>
                              </a:rPr>
                              <m:t>ab</m:t>
                            </m:r>
                          </m:e>
                          <m:sup>
                            <m:r>
                              <a:rPr lang="en-US">
                                <a:latin typeface="Cambria Math" panose="02040503050406030204" pitchFamily="18" charset="0"/>
                              </a:rPr>
                              <m:t>3</m:t>
                            </m:r>
                          </m:sup>
                        </m:sSup>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3 ·12</m:t>
                        </m:r>
                        <m:r>
                          <m:rPr>
                            <m:sty m:val="p"/>
                          </m:rPr>
                          <a:rPr lang="en-US" b="0" i="0" smtClean="0">
                            <a:latin typeface="Cambria Math" panose="02040503050406030204" pitchFamily="18" charset="0"/>
                          </a:rPr>
                          <m:t>a</m:t>
                        </m:r>
                      </m:num>
                      <m:den>
                        <m:sSup>
                          <m:sSupPr>
                            <m:ctrlPr>
                              <a:rPr lang="en-US" i="1">
                                <a:latin typeface="Cambria Math" panose="02040503050406030204" pitchFamily="18" charset="0"/>
                              </a:rPr>
                            </m:ctrlPr>
                          </m:sSupPr>
                          <m:e>
                            <m:r>
                              <a:rPr lang="en-US">
                                <a:latin typeface="Cambria Math" panose="02040503050406030204" pitchFamily="18" charset="0"/>
                              </a:rPr>
                              <m:t>10</m:t>
                            </m:r>
                            <m:r>
                              <m:rPr>
                                <m:sty m:val="p"/>
                              </m:rPr>
                              <a:rPr lang="en-US">
                                <a:latin typeface="Cambria Math" panose="02040503050406030204" pitchFamily="18" charset="0"/>
                              </a:rPr>
                              <m:t>ab</m:t>
                            </m:r>
                          </m:e>
                          <m:sup>
                            <m:r>
                              <a:rPr lang="en-US">
                                <a:latin typeface="Cambria Math" panose="02040503050406030204" pitchFamily="18" charset="0"/>
                              </a:rPr>
                              <m:t>3</m:t>
                            </m:r>
                          </m:sup>
                        </m:sSup>
                        <m:r>
                          <a:rPr lang="en-US" b="0" i="0" smtClean="0">
                            <a:latin typeface="Cambria Math" panose="02040503050406030204" pitchFamily="18" charset="0"/>
                          </a:rPr>
                          <m:t>·12</m:t>
                        </m:r>
                        <m:r>
                          <m:rPr>
                            <m:sty m:val="p"/>
                          </m:rPr>
                          <a:rPr lang="en-US" b="0" i="0" smtClean="0">
                            <a:latin typeface="Cambria Math" panose="02040503050406030204" pitchFamily="18" charset="0"/>
                          </a:rPr>
                          <m:t>a</m:t>
                        </m:r>
                      </m:den>
                    </m:f>
                    <m:r>
                      <a:rPr lang="en-US" b="0" i="0" smtClean="0">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36</m:t>
                        </m:r>
                        <m:r>
                          <m:rPr>
                            <m:sty m:val="p"/>
                          </m:rPr>
                          <a:rPr lang="en-US" b="0" i="0" smtClean="0">
                            <a:latin typeface="Cambria Math" panose="02040503050406030204" pitchFamily="18" charset="0"/>
                          </a:rPr>
                          <m:t>a</m:t>
                        </m:r>
                      </m:num>
                      <m:den>
                        <m:sSup>
                          <m:sSupPr>
                            <m:ctrlPr>
                              <a:rPr lang="en-US" i="1">
                                <a:latin typeface="Cambria Math" panose="02040503050406030204" pitchFamily="18" charset="0"/>
                              </a:rPr>
                            </m:ctrlPr>
                          </m:sSupPr>
                          <m:e>
                            <m:r>
                              <a:rPr lang="en-US">
                                <a:latin typeface="Cambria Math" panose="02040503050406030204" pitchFamily="18" charset="0"/>
                              </a:rPr>
                              <m:t>120</m:t>
                            </m:r>
                            <m:r>
                              <m:rPr>
                                <m:sty m:val="p"/>
                              </m:rPr>
                              <a:rPr lang="en-US">
                                <a:latin typeface="Cambria Math" panose="02040503050406030204" pitchFamily="18" charset="0"/>
                              </a:rPr>
                              <m:t>a</m:t>
                            </m:r>
                          </m:e>
                          <m:sup>
                            <m:r>
                              <a:rPr lang="en-US">
                                <a:latin typeface="Cambria Math" panose="02040503050406030204" pitchFamily="18" charset="0"/>
                              </a:rPr>
                              <m:t>2</m:t>
                            </m:r>
                          </m:sup>
                        </m:sSup>
                        <m:sSup>
                          <m:sSupPr>
                            <m:ctrlPr>
                              <a:rPr lang="en-US" i="1">
                                <a:latin typeface="Cambria Math" panose="02040503050406030204" pitchFamily="18" charset="0"/>
                              </a:rPr>
                            </m:ctrlPr>
                          </m:sSupPr>
                          <m:e>
                            <m:r>
                              <m:rPr>
                                <m:sty m:val="p"/>
                              </m:rPr>
                              <a:rPr lang="en-US">
                                <a:latin typeface="Cambria Math" panose="02040503050406030204" pitchFamily="18" charset="0"/>
                              </a:rPr>
                              <m:t>b</m:t>
                            </m:r>
                          </m:e>
                          <m:sup>
                            <m:r>
                              <a:rPr lang="en-US">
                                <a:latin typeface="Cambria Math" panose="02040503050406030204" pitchFamily="18" charset="0"/>
                              </a:rPr>
                              <m:t>3</m:t>
                            </m:r>
                          </m:sup>
                        </m:sSup>
                      </m:den>
                    </m:f>
                  </m:oMath>
                </a14:m>
                <a:endParaRPr lang="en-PH" dirty="0"/>
              </a:p>
              <a:p>
                <a:pPr marL="0" indent="0" algn="just">
                  <a:lnSpc>
                    <a:spcPct val="150000"/>
                  </a:lnSpc>
                  <a:buNone/>
                </a:pPr>
                <a:r>
                  <a:rPr lang="en-US" dirty="0"/>
                  <a:t>	</a:t>
                </a:r>
                <a14:m>
                  <m:oMath xmlns:m="http://schemas.openxmlformats.org/officeDocument/2006/math">
                    <m:f>
                      <m:fPr>
                        <m:ctrlPr>
                          <a:rPr lang="en-US" i="1">
                            <a:latin typeface="Cambria Math" panose="02040503050406030204" pitchFamily="18" charset="0"/>
                          </a:rPr>
                        </m:ctrlPr>
                      </m:fPr>
                      <m:num>
                        <m:r>
                          <a:rPr lang="en-US" i="0">
                            <a:latin typeface="Cambria Math" panose="02040503050406030204" pitchFamily="18" charset="0"/>
                          </a:rPr>
                          <m:t>1</m:t>
                        </m:r>
                      </m:num>
                      <m:den>
                        <m:sSup>
                          <m:sSupPr>
                            <m:ctrlPr>
                              <a:rPr lang="en-US" i="1">
                                <a:latin typeface="Cambria Math" panose="02040503050406030204" pitchFamily="18" charset="0"/>
                              </a:rPr>
                            </m:ctrlPr>
                          </m:sSupPr>
                          <m:e>
                            <m:r>
                              <a:rPr lang="en-US" i="0">
                                <a:latin typeface="Cambria Math" panose="02040503050406030204" pitchFamily="18" charset="0"/>
                              </a:rPr>
                              <m:t>8</m:t>
                            </m:r>
                            <m:r>
                              <m:rPr>
                                <m:sty m:val="p"/>
                              </m:rPr>
                              <a:rPr lang="en-US" i="0">
                                <a:latin typeface="Cambria Math" panose="02040503050406030204" pitchFamily="18" charset="0"/>
                              </a:rPr>
                              <m:t>b</m:t>
                            </m:r>
                          </m:e>
                          <m:sup>
                            <m:r>
                              <a:rPr lang="en-US" i="0">
                                <a:latin typeface="Cambria Math" panose="02040503050406030204" pitchFamily="18" charset="0"/>
                              </a:rPr>
                              <m:t>2</m:t>
                            </m:r>
                          </m:sup>
                        </m:sSup>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 </m:t>
                        </m:r>
                        <m:sSup>
                          <m:sSupPr>
                            <m:ctrlPr>
                              <a:rPr lang="en-US" b="0" i="1" smtClean="0">
                                <a:latin typeface="Cambria Math" panose="02040503050406030204" pitchFamily="18" charset="0"/>
                              </a:rPr>
                            </m:ctrlPr>
                          </m:sSupPr>
                          <m:e>
                            <m:r>
                              <a:rPr lang="en-US" b="0" i="0" smtClean="0">
                                <a:latin typeface="Cambria Math" panose="02040503050406030204" pitchFamily="18" charset="0"/>
                              </a:rPr>
                              <m:t>15</m:t>
                            </m:r>
                            <m:r>
                              <m:rPr>
                                <m:sty m:val="p"/>
                              </m:rPr>
                              <a:rPr lang="en-US" b="0" i="0" smtClean="0">
                                <a:latin typeface="Cambria Math" panose="02040503050406030204" pitchFamily="18" charset="0"/>
                              </a:rPr>
                              <m:t>a</m:t>
                            </m:r>
                          </m:e>
                          <m:sup>
                            <m:r>
                              <a:rPr lang="en-US" b="0" i="0" smtClean="0">
                                <a:latin typeface="Cambria Math" panose="02040503050406030204" pitchFamily="18" charset="0"/>
                              </a:rPr>
                              <m:t>2</m:t>
                            </m:r>
                          </m:sup>
                        </m:sSup>
                        <m:r>
                          <m:rPr>
                            <m:sty m:val="p"/>
                          </m:rPr>
                          <a:rPr lang="en-US" b="0" i="0" smtClean="0">
                            <a:latin typeface="Cambria Math" panose="02040503050406030204" pitchFamily="18" charset="0"/>
                          </a:rPr>
                          <m:t>b</m:t>
                        </m:r>
                      </m:num>
                      <m:den>
                        <m:sSup>
                          <m:sSupPr>
                            <m:ctrlPr>
                              <a:rPr lang="en-US" i="1">
                                <a:latin typeface="Cambria Math" panose="02040503050406030204" pitchFamily="18" charset="0"/>
                              </a:rPr>
                            </m:ctrlPr>
                          </m:sSupPr>
                          <m:e>
                            <m:r>
                              <a:rPr lang="en-US" i="0">
                                <a:latin typeface="Cambria Math" panose="02040503050406030204" pitchFamily="18" charset="0"/>
                              </a:rPr>
                              <m:t>8</m:t>
                            </m:r>
                            <m:r>
                              <m:rPr>
                                <m:sty m:val="p"/>
                              </m:rPr>
                              <a:rPr lang="en-US" i="0">
                                <a:latin typeface="Cambria Math" panose="02040503050406030204" pitchFamily="18" charset="0"/>
                              </a:rPr>
                              <m:t>b</m:t>
                            </m:r>
                          </m:e>
                          <m:sup>
                            <m:r>
                              <a:rPr lang="en-US" i="0">
                                <a:latin typeface="Cambria Math" panose="02040503050406030204" pitchFamily="18" charset="0"/>
                              </a:rPr>
                              <m:t>2</m:t>
                            </m:r>
                          </m:sup>
                        </m:sSup>
                        <m:r>
                          <a:rPr lang="en-US" b="0" i="0" smtClean="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15</m:t>
                            </m:r>
                            <m:r>
                              <m:rPr>
                                <m:sty m:val="p"/>
                              </m:rPr>
                              <a:rPr lang="en-US" i="0">
                                <a:latin typeface="Cambria Math" panose="02040503050406030204" pitchFamily="18" charset="0"/>
                              </a:rPr>
                              <m:t>a</m:t>
                            </m:r>
                          </m:e>
                          <m:sup>
                            <m:r>
                              <a:rPr lang="en-US" i="0">
                                <a:latin typeface="Cambria Math" panose="02040503050406030204" pitchFamily="18" charset="0"/>
                              </a:rPr>
                              <m:t>2</m:t>
                            </m:r>
                          </m:sup>
                        </m:sSup>
                        <m:r>
                          <m:rPr>
                            <m:sty m:val="p"/>
                          </m:rPr>
                          <a:rPr lang="en-US" i="0">
                            <a:latin typeface="Cambria Math" panose="02040503050406030204" pitchFamily="18" charset="0"/>
                          </a:rPr>
                          <m:t>b</m:t>
                        </m:r>
                      </m:den>
                    </m:f>
                    <m:r>
                      <a:rPr lang="en-US" b="0" i="0" smtClean="0">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0">
                                <a:latin typeface="Cambria Math" panose="02040503050406030204" pitchFamily="18" charset="0"/>
                              </a:rPr>
                              <m:t>1</m:t>
                            </m:r>
                            <m:r>
                              <a:rPr lang="en-US" b="0" i="0" smtClean="0">
                                <a:latin typeface="Cambria Math" panose="02040503050406030204" pitchFamily="18" charset="0"/>
                              </a:rPr>
                              <m:t>5</m:t>
                            </m:r>
                            <m:r>
                              <m:rPr>
                                <m:sty m:val="p"/>
                              </m:rPr>
                              <a:rPr lang="en-US" i="0">
                                <a:latin typeface="Cambria Math" panose="02040503050406030204" pitchFamily="18" charset="0"/>
                              </a:rPr>
                              <m:t>a</m:t>
                            </m:r>
                          </m:e>
                          <m:sup>
                            <m:r>
                              <a:rPr lang="en-US" i="0">
                                <a:latin typeface="Cambria Math" panose="02040503050406030204" pitchFamily="18" charset="0"/>
                              </a:rPr>
                              <m:t>2</m:t>
                            </m:r>
                          </m:sup>
                        </m:sSup>
                        <m:r>
                          <m:rPr>
                            <m:sty m:val="p"/>
                          </m:rPr>
                          <a:rPr lang="en-US" b="0" i="0" smtClean="0">
                            <a:latin typeface="Cambria Math" panose="02040503050406030204" pitchFamily="18" charset="0"/>
                          </a:rPr>
                          <m:t>b</m:t>
                        </m:r>
                      </m:num>
                      <m:den>
                        <m:sSup>
                          <m:sSupPr>
                            <m:ctrlPr>
                              <a:rPr lang="en-US" i="1">
                                <a:latin typeface="Cambria Math" panose="02040503050406030204" pitchFamily="18" charset="0"/>
                              </a:rPr>
                            </m:ctrlPr>
                          </m:sSupPr>
                          <m:e>
                            <m:r>
                              <a:rPr lang="en-US" i="0">
                                <a:latin typeface="Cambria Math" panose="02040503050406030204" pitchFamily="18" charset="0"/>
                              </a:rPr>
                              <m:t>120</m:t>
                            </m:r>
                            <m:r>
                              <m:rPr>
                                <m:sty m:val="p"/>
                              </m:rPr>
                              <a:rPr lang="en-US" i="0">
                                <a:latin typeface="Cambria Math" panose="02040503050406030204" pitchFamily="18" charset="0"/>
                              </a:rPr>
                              <m:t>a</m:t>
                            </m:r>
                          </m:e>
                          <m:sup>
                            <m:r>
                              <a:rPr lang="en-US" i="0">
                                <a:latin typeface="Cambria Math" panose="02040503050406030204" pitchFamily="18" charset="0"/>
                              </a:rPr>
                              <m:t>2</m:t>
                            </m:r>
                          </m:sup>
                        </m:sSup>
                        <m:sSup>
                          <m:sSupPr>
                            <m:ctrlPr>
                              <a:rPr lang="en-US" i="1">
                                <a:latin typeface="Cambria Math" panose="02040503050406030204" pitchFamily="18" charset="0"/>
                              </a:rPr>
                            </m:ctrlPr>
                          </m:sSupPr>
                          <m:e>
                            <m:r>
                              <m:rPr>
                                <m:sty m:val="p"/>
                              </m:rPr>
                              <a:rPr lang="en-US" i="0">
                                <a:latin typeface="Cambria Math" panose="02040503050406030204" pitchFamily="18" charset="0"/>
                              </a:rPr>
                              <m:t>b</m:t>
                            </m:r>
                          </m:e>
                          <m:sup>
                            <m:r>
                              <a:rPr lang="en-US" i="0">
                                <a:latin typeface="Cambria Math" panose="02040503050406030204" pitchFamily="18" charset="0"/>
                              </a:rPr>
                              <m:t>3</m:t>
                            </m:r>
                          </m:sup>
                        </m:sSup>
                      </m:den>
                    </m:f>
                  </m:oMath>
                </a14:m>
                <a:endParaRPr lang="en-PH" dirty="0"/>
              </a:p>
              <a:p>
                <a:pPr marL="0" indent="0" algn="just">
                  <a:buNone/>
                </a:pPr>
                <a:endParaRPr lang="en-US" b="1" dirty="0"/>
              </a:p>
            </p:txBody>
          </p:sp>
        </mc:Choice>
        <mc:Fallback xmlns="">
          <p:sp>
            <p:nvSpPr>
              <p:cNvPr id="7" name="Content Placeholder 5">
                <a:extLst>
                  <a:ext uri="{FF2B5EF4-FFF2-40B4-BE49-F238E27FC236}">
                    <a16:creationId xmlns:a16="http://schemas.microsoft.com/office/drawing/2014/main" id="{3345666F-B263-A54E-A27B-CBD1DC74187B}"/>
                  </a:ext>
                </a:extLst>
              </p:cNvPr>
              <p:cNvSpPr>
                <a:spLocks noGrp="1" noRot="1" noChangeAspect="1" noMove="1" noResize="1" noEditPoints="1" noAdjustHandles="1" noChangeArrowheads="1" noChangeShapeType="1" noTextEdit="1"/>
              </p:cNvSpPr>
              <p:nvPr>
                <p:ph idx="1"/>
              </p:nvPr>
            </p:nvSpPr>
            <p:spPr>
              <a:xfrm>
                <a:off x="500142" y="1534333"/>
                <a:ext cx="11191715" cy="4958542"/>
              </a:xfrm>
              <a:blipFill>
                <a:blip r:embed="rId3"/>
                <a:stretch>
                  <a:fillRect l="-1019" t="-2813" r="-1019"/>
                </a:stretch>
              </a:blipFill>
            </p:spPr>
            <p:txBody>
              <a:bodyPr/>
              <a:lstStyle/>
              <a:p>
                <a:r>
                  <a:rPr lang="en-US">
                    <a:noFill/>
                  </a:rPr>
                  <a:t> </a:t>
                </a:r>
              </a:p>
            </p:txBody>
          </p:sp>
        </mc:Fallback>
      </mc:AlternateContent>
    </p:spTree>
    <p:extLst>
      <p:ext uri="{BB962C8B-B14F-4D97-AF65-F5344CB8AC3E}">
        <p14:creationId xmlns:p14="http://schemas.microsoft.com/office/powerpoint/2010/main" val="3814739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7" name="Content Placeholder 5">
                <a:extLst>
                  <a:ext uri="{FF2B5EF4-FFF2-40B4-BE49-F238E27FC236}">
                    <a16:creationId xmlns:a16="http://schemas.microsoft.com/office/drawing/2014/main" id="{3345666F-B263-A54E-A27B-CBD1DC74187B}"/>
                  </a:ext>
                </a:extLst>
              </p:cNvPr>
              <p:cNvSpPr>
                <a:spLocks noGrp="1"/>
              </p:cNvSpPr>
              <p:nvPr>
                <p:ph idx="1"/>
              </p:nvPr>
            </p:nvSpPr>
            <p:spPr>
              <a:xfrm>
                <a:off x="525004" y="1825625"/>
                <a:ext cx="11191715" cy="4351338"/>
              </a:xfrm>
            </p:spPr>
            <p:txBody>
              <a:bodyPr>
                <a:normAutofit/>
              </a:bodyPr>
              <a:lstStyle/>
              <a:p>
                <a:pPr marL="0" indent="0" algn="just">
                  <a:buNone/>
                </a:pPr>
                <a:r>
                  <a:rPr lang="en-US" b="1" dirty="0"/>
                  <a:t>Solution:</a:t>
                </a:r>
              </a:p>
              <a:p>
                <a:pPr marL="0" indent="0" algn="just">
                  <a:buNone/>
                </a:pPr>
                <a:r>
                  <a:rPr lang="en-US" dirty="0"/>
                  <a:t>	 2.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2</m:t>
                        </m:r>
                        <m:r>
                          <m:rPr>
                            <m:sty m:val="p"/>
                          </m:rPr>
                          <a:rPr lang="en-US">
                            <a:latin typeface="Cambria Math" panose="02040503050406030204" pitchFamily="18" charset="0"/>
                          </a:rPr>
                          <m:t>x</m:t>
                        </m:r>
                      </m:num>
                      <m:den>
                        <m:sSup>
                          <m:sSupPr>
                            <m:ctrlPr>
                              <a:rPr lang="en-US"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−16</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3</m:t>
                        </m:r>
                      </m:num>
                      <m:den>
                        <m:sSup>
                          <m:sSupPr>
                            <m:ctrlPr>
                              <a:rPr lang="en-US"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m:t>
                        </m:r>
                        <m:r>
                          <m:rPr>
                            <m:sty m:val="p"/>
                          </m:rPr>
                          <a:rPr lang="en-US">
                            <a:latin typeface="Cambria Math" panose="02040503050406030204" pitchFamily="18" charset="0"/>
                          </a:rPr>
                          <m:t>x</m:t>
                        </m:r>
                        <m:r>
                          <a:rPr lang="en-US">
                            <a:latin typeface="Cambria Math" panose="02040503050406030204" pitchFamily="18" charset="0"/>
                          </a:rPr>
                          <m:t>−12</m:t>
                        </m:r>
                      </m:den>
                    </m:f>
                  </m:oMath>
                </a14:m>
                <a:endParaRPr lang="en-US" dirty="0"/>
              </a:p>
              <a:p>
                <a:pPr marL="0" indent="0" algn="just">
                  <a:buNone/>
                </a:pPr>
                <a:r>
                  <a:rPr lang="en-US" b="1" dirty="0"/>
                  <a:t>Step 1</a:t>
                </a:r>
                <a:r>
                  <a:rPr lang="en-US" dirty="0"/>
                  <a:t>: </a:t>
                </a:r>
                <a:r>
                  <a:rPr lang="en-PH" dirty="0"/>
                  <a:t>Factor each denominator</a:t>
                </a:r>
                <a:r>
                  <a:rPr lang="en-US" dirty="0"/>
                  <a:t>.</a:t>
                </a:r>
              </a:p>
              <a:p>
                <a:pPr marL="0" indent="0">
                  <a:buNone/>
                </a:pPr>
                <a:r>
                  <a:rPr lang="en-US" dirty="0"/>
                  <a:t>		</a:t>
                </a:r>
                <a:r>
                  <a:rPr lang="en-US" dirty="0">
                    <a:latin typeface="Cambria Math" panose="02040503050406030204" pitchFamily="18" charset="0"/>
                  </a:rPr>
                  <a:t> </a:t>
                </a:r>
                <a14:m>
                  <m:oMath xmlns:m="http://schemas.openxmlformats.org/officeDocument/2006/math">
                    <m:r>
                      <a:rPr lang="en-US">
                        <a:latin typeface="Cambria Math" panose="02040503050406030204" pitchFamily="18" charset="0"/>
                      </a:rPr>
                      <m:t>2</m:t>
                    </m:r>
                    <m:r>
                      <m:rPr>
                        <m:sty m:val="p"/>
                      </m:rPr>
                      <a:rPr lang="en-US">
                        <a:latin typeface="Cambria Math" panose="02040503050406030204" pitchFamily="18" charset="0"/>
                      </a:rPr>
                      <m:t>x</m:t>
                    </m:r>
                    <m:r>
                      <a:rPr lang="en-US">
                        <a:latin typeface="Cambria Math" panose="02040503050406030204" pitchFamily="18" charset="0"/>
                      </a:rPr>
                      <m:t> </m:t>
                    </m:r>
                  </m:oMath>
                </a14:m>
                <a:r>
                  <a:rPr lang="en-PH" dirty="0">
                    <a:latin typeface="Cambria Math" panose="02040503050406030204" pitchFamily="18" charset="0"/>
                  </a:rPr>
                  <a:t>− 16 = (x + 4)(x − 4)</a:t>
                </a:r>
              </a:p>
              <a:p>
                <a:pPr marL="0" indent="0">
                  <a:buNone/>
                </a:pPr>
                <a:r>
                  <a:rPr lang="en-PH" dirty="0">
                    <a:latin typeface="Cambria Math" panose="02040503050406030204" pitchFamily="18" charset="0"/>
                  </a:rPr>
                  <a:t>		</a:t>
                </a:r>
                <a:r>
                  <a:rPr lang="en-US" dirty="0">
                    <a:latin typeface="Cambria Math" panose="02040503050406030204" pitchFamily="18" charset="0"/>
                  </a:rPr>
                  <a:t> </a:t>
                </a:r>
                <a14:m>
                  <m:oMath xmlns:m="http://schemas.openxmlformats.org/officeDocument/2006/math">
                    <m:r>
                      <a:rPr lang="en-US">
                        <a:latin typeface="Cambria Math" panose="02040503050406030204" pitchFamily="18" charset="0"/>
                      </a:rPr>
                      <m:t>2</m:t>
                    </m:r>
                    <m:r>
                      <m:rPr>
                        <m:sty m:val="p"/>
                      </m:rPr>
                      <a:rPr lang="en-US">
                        <a:latin typeface="Cambria Math" panose="02040503050406030204" pitchFamily="18" charset="0"/>
                      </a:rPr>
                      <m:t>x</m:t>
                    </m:r>
                  </m:oMath>
                </a14:m>
                <a:r>
                  <a:rPr lang="en-PH" dirty="0">
                    <a:latin typeface="Cambria Math" panose="02040503050406030204" pitchFamily="18" charset="0"/>
                  </a:rPr>
                  <a:t> + x − 12 = (x − 3)(x + 4)</a:t>
                </a:r>
              </a:p>
              <a:p>
                <a:pPr marL="0" indent="0" algn="just">
                  <a:buNone/>
                </a:pPr>
                <a:endParaRPr lang="en-US" b="1" dirty="0"/>
              </a:p>
            </p:txBody>
          </p:sp>
        </mc:Choice>
        <mc:Fallback xmlns="">
          <p:sp>
            <p:nvSpPr>
              <p:cNvPr id="7" name="Content Placeholder 5">
                <a:extLst>
                  <a:ext uri="{FF2B5EF4-FFF2-40B4-BE49-F238E27FC236}">
                    <a16:creationId xmlns:a16="http://schemas.microsoft.com/office/drawing/2014/main" id="{3345666F-B263-A54E-A27B-CBD1DC74187B}"/>
                  </a:ext>
                </a:extLst>
              </p:cNvPr>
              <p:cNvSpPr>
                <a:spLocks noGrp="1" noRot="1" noChangeAspect="1" noMove="1" noResize="1" noEditPoints="1" noAdjustHandles="1" noChangeArrowheads="1" noChangeShapeType="1" noTextEdit="1"/>
              </p:cNvSpPr>
              <p:nvPr>
                <p:ph idx="1"/>
              </p:nvPr>
            </p:nvSpPr>
            <p:spPr>
              <a:xfrm>
                <a:off x="525004" y="1825625"/>
                <a:ext cx="11191715" cy="4351338"/>
              </a:xfrm>
              <a:blipFill>
                <a:blip r:embed="rId3"/>
                <a:stretch>
                  <a:fillRect l="-1019" t="-2632"/>
                </a:stretch>
              </a:blipFill>
            </p:spPr>
            <p:txBody>
              <a:bodyPr/>
              <a:lstStyle/>
              <a:p>
                <a:r>
                  <a:rPr lang="en-US">
                    <a:noFill/>
                  </a:rPr>
                  <a:t> </a:t>
                </a:r>
              </a:p>
            </p:txBody>
          </p:sp>
        </mc:Fallback>
      </mc:AlternateContent>
    </p:spTree>
    <p:extLst>
      <p:ext uri="{BB962C8B-B14F-4D97-AF65-F5344CB8AC3E}">
        <p14:creationId xmlns:p14="http://schemas.microsoft.com/office/powerpoint/2010/main" val="689677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7" name="Content Placeholder 5">
                <a:extLst>
                  <a:ext uri="{FF2B5EF4-FFF2-40B4-BE49-F238E27FC236}">
                    <a16:creationId xmlns:a16="http://schemas.microsoft.com/office/drawing/2014/main" id="{3345666F-B263-A54E-A27B-CBD1DC74187B}"/>
                  </a:ext>
                </a:extLst>
              </p:cNvPr>
              <p:cNvSpPr>
                <a:spLocks noGrp="1"/>
              </p:cNvSpPr>
              <p:nvPr>
                <p:ph idx="1"/>
              </p:nvPr>
            </p:nvSpPr>
            <p:spPr>
              <a:xfrm>
                <a:off x="525004" y="1825625"/>
                <a:ext cx="11191715" cy="4351338"/>
              </a:xfrm>
            </p:spPr>
            <p:txBody>
              <a:bodyPr>
                <a:normAutofit/>
              </a:bodyPr>
              <a:lstStyle/>
              <a:p>
                <a:pPr marL="0" indent="0" algn="just">
                  <a:buNone/>
                </a:pPr>
                <a:endParaRPr lang="en-US" b="1" dirty="0"/>
              </a:p>
              <a:p>
                <a:pPr marL="0" indent="0" algn="just">
                  <a:buNone/>
                </a:pPr>
                <a:r>
                  <a:rPr lang="en-US" b="1" dirty="0"/>
                  <a:t>Step 2</a:t>
                </a:r>
                <a:r>
                  <a:rPr lang="en-US" dirty="0"/>
                  <a:t>: </a:t>
                </a:r>
                <a:r>
                  <a:rPr lang="en-PH" dirty="0"/>
                  <a:t>Collecting the factors with the largest exponents, the LCD is</a:t>
                </a:r>
                <a:r>
                  <a:rPr lang="en-US" b="1" dirty="0"/>
                  <a:t> </a:t>
                </a:r>
              </a:p>
              <a:p>
                <a:pPr marL="0" indent="0" algn="just">
                  <a:buNone/>
                </a:pPr>
                <a:r>
                  <a:rPr lang="en-US" dirty="0">
                    <a:latin typeface="Cambria Math" panose="02040503050406030204" pitchFamily="18" charset="0"/>
                  </a:rPr>
                  <a:t>(x + 4)(x – 4)(x – 3). </a:t>
                </a:r>
                <a:r>
                  <a:rPr lang="en-PH" dirty="0"/>
                  <a:t>Convert each rational expression with the LCD as the denominator. Multiply the numerator and denominator of the first rational expression by </a:t>
                </a:r>
                <a:r>
                  <a:rPr lang="en-US" dirty="0">
                    <a:latin typeface="Cambria Math" panose="02040503050406030204" pitchFamily="18" charset="0"/>
                  </a:rPr>
                  <a:t>x – 3</a:t>
                </a:r>
                <a:r>
                  <a:rPr lang="en-US" dirty="0"/>
                  <a:t> since </a:t>
                </a:r>
                <a14:m>
                  <m:oMath xmlns:m="http://schemas.openxmlformats.org/officeDocument/2006/math">
                    <m:f>
                      <m:fPr>
                        <m:ctrlPr>
                          <a:rPr lang="en-US" i="1">
                            <a:latin typeface="Cambria Math" panose="02040503050406030204" pitchFamily="18" charset="0"/>
                          </a:rPr>
                        </m:ctrlPr>
                      </m:fPr>
                      <m:num>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+4)(</m:t>
                        </m:r>
                        <m:r>
                          <m:rPr>
                            <m:sty m:val="p"/>
                          </m:rPr>
                          <a:rPr lang="en-US" b="0" i="0" smtClean="0">
                            <a:latin typeface="Cambria Math" panose="02040503050406030204" pitchFamily="18" charset="0"/>
                          </a:rPr>
                          <m:t>x</m:t>
                        </m:r>
                        <m:r>
                          <a:rPr lang="en-US" b="0" i="0" smtClean="0">
                            <a:latin typeface="Cambria Math" panose="02040503050406030204" pitchFamily="18" charset="0"/>
                          </a:rPr>
                          <m:t>−4)(</m:t>
                        </m:r>
                        <m:r>
                          <m:rPr>
                            <m:sty m:val="p"/>
                          </m:rPr>
                          <a:rPr lang="en-US" b="0" i="0" smtClean="0">
                            <a:latin typeface="Cambria Math" panose="02040503050406030204" pitchFamily="18" charset="0"/>
                          </a:rPr>
                          <m:t>x</m:t>
                        </m:r>
                        <m:r>
                          <a:rPr lang="en-US" b="0" i="0" smtClean="0">
                            <a:latin typeface="Cambria Math" panose="02040503050406030204" pitchFamily="18" charset="0"/>
                          </a:rPr>
                          <m:t>−3)</m:t>
                        </m:r>
                      </m:num>
                      <m:den>
                        <m:r>
                          <a:rPr lang="en-US" i="0">
                            <a:latin typeface="Cambria Math" panose="02040503050406030204" pitchFamily="18" charset="0"/>
                          </a:rPr>
                          <m:t>(</m:t>
                        </m:r>
                        <m:r>
                          <m:rPr>
                            <m:sty m:val="p"/>
                          </m:rPr>
                          <a:rPr lang="en-US" i="0">
                            <a:latin typeface="Cambria Math" panose="02040503050406030204" pitchFamily="18" charset="0"/>
                          </a:rPr>
                          <m:t>x</m:t>
                        </m:r>
                        <m:r>
                          <a:rPr lang="en-US" i="0">
                            <a:latin typeface="Cambria Math" panose="02040503050406030204" pitchFamily="18" charset="0"/>
                          </a:rPr>
                          <m:t>+4)(</m:t>
                        </m:r>
                        <m:r>
                          <m:rPr>
                            <m:sty m:val="p"/>
                          </m:rPr>
                          <a:rPr lang="en-US" i="0">
                            <a:latin typeface="Cambria Math" panose="02040503050406030204" pitchFamily="18" charset="0"/>
                          </a:rPr>
                          <m:t>x</m:t>
                        </m:r>
                        <m:r>
                          <a:rPr lang="en-US" i="0">
                            <a:latin typeface="Cambria Math" panose="02040503050406030204" pitchFamily="18" charset="0"/>
                          </a:rPr>
                          <m:t>−4)</m:t>
                        </m:r>
                      </m:den>
                    </m:f>
                  </m:oMath>
                </a14:m>
                <a:r>
                  <a:rPr lang="en-PH" dirty="0"/>
                  <a:t> is </a:t>
                </a:r>
                <a:r>
                  <a:rPr lang="en-US" dirty="0">
                    <a:latin typeface="Cambria Math" panose="02040503050406030204" pitchFamily="18" charset="0"/>
                  </a:rPr>
                  <a:t>x – 3</a:t>
                </a:r>
                <a:r>
                  <a:rPr lang="en-US" dirty="0"/>
                  <a:t> and the second by </a:t>
                </a:r>
                <a:r>
                  <a:rPr lang="en-US" dirty="0">
                    <a:latin typeface="Cambria Math" panose="02040503050406030204" pitchFamily="18" charset="0"/>
                  </a:rPr>
                  <a:t>x – 4 </a:t>
                </a:r>
                <a:r>
                  <a:rPr lang="en-PH" dirty="0"/>
                  <a:t>since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r>
                          <m:rPr>
                            <m:sty m:val="p"/>
                          </m:rPr>
                          <a:rPr lang="en-US">
                            <a:latin typeface="Cambria Math" panose="02040503050406030204" pitchFamily="18" charset="0"/>
                          </a:rPr>
                          <m:t>x</m:t>
                        </m:r>
                        <m:r>
                          <a:rPr lang="en-US">
                            <a:latin typeface="Cambria Math" panose="02040503050406030204" pitchFamily="18" charset="0"/>
                          </a:rPr>
                          <m:t>+4)(</m:t>
                        </m:r>
                        <m:r>
                          <m:rPr>
                            <m:sty m:val="p"/>
                          </m:rPr>
                          <a:rPr lang="en-US">
                            <a:latin typeface="Cambria Math" panose="02040503050406030204" pitchFamily="18" charset="0"/>
                          </a:rPr>
                          <m:t>x</m:t>
                        </m:r>
                        <m:r>
                          <a:rPr lang="en-US">
                            <a:latin typeface="Cambria Math" panose="02040503050406030204" pitchFamily="18" charset="0"/>
                          </a:rPr>
                          <m:t>−4)(</m:t>
                        </m:r>
                        <m:r>
                          <m:rPr>
                            <m:sty m:val="p"/>
                          </m:rPr>
                          <a:rPr lang="en-US">
                            <a:latin typeface="Cambria Math" panose="02040503050406030204" pitchFamily="18" charset="0"/>
                          </a:rPr>
                          <m:t>x</m:t>
                        </m:r>
                        <m:r>
                          <a:rPr lang="en-US">
                            <a:latin typeface="Cambria Math" panose="02040503050406030204" pitchFamily="18" charset="0"/>
                          </a:rPr>
                          <m:t>−3)</m:t>
                        </m:r>
                      </m:num>
                      <m:den>
                        <m:r>
                          <a:rPr lang="en-US">
                            <a:latin typeface="Cambria Math" panose="02040503050406030204" pitchFamily="18" charset="0"/>
                          </a:rPr>
                          <m:t>(</m:t>
                        </m:r>
                        <m:r>
                          <m:rPr>
                            <m:sty m:val="p"/>
                          </m:rPr>
                          <a:rPr lang="en-US">
                            <a:latin typeface="Cambria Math" panose="02040503050406030204" pitchFamily="18" charset="0"/>
                          </a:rPr>
                          <m:t>x</m:t>
                        </m:r>
                        <m:r>
                          <a:rPr lang="en-US" b="0" i="0" smtClean="0">
                            <a:latin typeface="Cambria Math" panose="02040503050406030204" pitchFamily="18" charset="0"/>
                          </a:rPr>
                          <m:t>−3</m:t>
                        </m:r>
                        <m:r>
                          <a:rPr lang="en-US">
                            <a:latin typeface="Cambria Math" panose="02040503050406030204" pitchFamily="18" charset="0"/>
                          </a:rPr>
                          <m:t>)(</m:t>
                        </m:r>
                        <m:r>
                          <m:rPr>
                            <m:sty m:val="p"/>
                          </m:rPr>
                          <a:rPr lang="en-US">
                            <a:latin typeface="Cambria Math" panose="02040503050406030204" pitchFamily="18" charset="0"/>
                          </a:rPr>
                          <m:t>x</m:t>
                        </m:r>
                        <m:r>
                          <a:rPr lang="en-US" b="0" i="0" smtClean="0">
                            <a:latin typeface="Cambria Math" panose="02040503050406030204" pitchFamily="18" charset="0"/>
                          </a:rPr>
                          <m:t>+</m:t>
                        </m:r>
                        <m:r>
                          <a:rPr lang="en-US">
                            <a:latin typeface="Cambria Math" panose="02040503050406030204" pitchFamily="18" charset="0"/>
                          </a:rPr>
                          <m:t>4)</m:t>
                        </m:r>
                      </m:den>
                    </m:f>
                  </m:oMath>
                </a14:m>
                <a:r>
                  <a:rPr lang="en-PH" dirty="0"/>
                  <a:t> is</a:t>
                </a:r>
                <a:r>
                  <a:rPr lang="en-US" dirty="0">
                    <a:latin typeface="Cambria Math" panose="02040503050406030204" pitchFamily="18" charset="0"/>
                  </a:rPr>
                  <a:t> x – 4</a:t>
                </a:r>
                <a:r>
                  <a:rPr lang="en-US" dirty="0"/>
                  <a:t>. </a:t>
                </a:r>
                <a:r>
                  <a:rPr lang="en-PH" dirty="0"/>
                  <a:t>Now convert each to equivalent rational expressions with the LCD.</a:t>
                </a:r>
              </a:p>
              <a:p>
                <a:pPr marL="0" indent="0" algn="just">
                  <a:buNone/>
                </a:pPr>
                <a:endParaRPr lang="en-PH" dirty="0"/>
              </a:p>
              <a:p>
                <a:pPr marL="0" indent="0" algn="just">
                  <a:buNone/>
                </a:pPr>
                <a:endParaRPr lang="en-PH" dirty="0"/>
              </a:p>
            </p:txBody>
          </p:sp>
        </mc:Choice>
        <mc:Fallback xmlns="">
          <p:sp>
            <p:nvSpPr>
              <p:cNvPr id="7" name="Content Placeholder 5">
                <a:extLst>
                  <a:ext uri="{FF2B5EF4-FFF2-40B4-BE49-F238E27FC236}">
                    <a16:creationId xmlns:a16="http://schemas.microsoft.com/office/drawing/2014/main" id="{3345666F-B263-A54E-A27B-CBD1DC74187B}"/>
                  </a:ext>
                </a:extLst>
              </p:cNvPr>
              <p:cNvSpPr>
                <a:spLocks noGrp="1" noRot="1" noChangeAspect="1" noMove="1" noResize="1" noEditPoints="1" noAdjustHandles="1" noChangeArrowheads="1" noChangeShapeType="1" noTextEdit="1"/>
              </p:cNvSpPr>
              <p:nvPr>
                <p:ph idx="1"/>
              </p:nvPr>
            </p:nvSpPr>
            <p:spPr>
              <a:xfrm>
                <a:off x="525004" y="1825625"/>
                <a:ext cx="11191715" cy="4351338"/>
              </a:xfrm>
              <a:blipFill>
                <a:blip r:embed="rId3"/>
                <a:stretch>
                  <a:fillRect l="-1019" r="-1019"/>
                </a:stretch>
              </a:blipFill>
            </p:spPr>
            <p:txBody>
              <a:bodyPr/>
              <a:lstStyle/>
              <a:p>
                <a:r>
                  <a:rPr lang="en-US">
                    <a:noFill/>
                  </a:rPr>
                  <a:t> </a:t>
                </a:r>
              </a:p>
            </p:txBody>
          </p:sp>
        </mc:Fallback>
      </mc:AlternateContent>
    </p:spTree>
    <p:extLst>
      <p:ext uri="{BB962C8B-B14F-4D97-AF65-F5344CB8AC3E}">
        <p14:creationId xmlns:p14="http://schemas.microsoft.com/office/powerpoint/2010/main" val="2281252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7" name="Content Placeholder 5">
                <a:extLst>
                  <a:ext uri="{FF2B5EF4-FFF2-40B4-BE49-F238E27FC236}">
                    <a16:creationId xmlns:a16="http://schemas.microsoft.com/office/drawing/2014/main" id="{3345666F-B263-A54E-A27B-CBD1DC74187B}"/>
                  </a:ext>
                </a:extLst>
              </p:cNvPr>
              <p:cNvSpPr>
                <a:spLocks noGrp="1"/>
              </p:cNvSpPr>
              <p:nvPr>
                <p:ph idx="1"/>
              </p:nvPr>
            </p:nvSpPr>
            <p:spPr>
              <a:xfrm>
                <a:off x="525004" y="1825625"/>
                <a:ext cx="11191715" cy="4351338"/>
              </a:xfrm>
            </p:spPr>
            <p:txBody>
              <a:bodyPr>
                <a:normAutofit/>
              </a:bodyPr>
              <a:lstStyle/>
              <a:p>
                <a:pPr marL="0" indent="0" algn="just">
                  <a:buNone/>
                </a:pPr>
                <a:endParaRPr lang="en-US" sz="2400" i="1" dirty="0">
                  <a:latin typeface="Cambria Math" panose="02040503050406030204" pitchFamily="18" charset="0"/>
                </a:endParaRPr>
              </a:p>
              <a:p>
                <a:pPr marL="0" indent="0" algn="just">
                  <a:buNone/>
                </a:pPr>
                <a14:m>
                  <m:oMathPara xmlns:m="http://schemas.openxmlformats.org/officeDocument/2006/math">
                    <m:oMathParaPr>
                      <m:jc m:val="left"/>
                    </m:oMathParaPr>
                    <m:oMath xmlns:m="http://schemas.openxmlformats.org/officeDocument/2006/math">
                      <m:f>
                        <m:fPr>
                          <m:ctrlPr>
                            <a:rPr lang="en-US" sz="2400" i="1">
                              <a:latin typeface="Cambria Math" panose="02040503050406030204" pitchFamily="18" charset="0"/>
                            </a:rPr>
                          </m:ctrlPr>
                        </m:fPr>
                        <m:num>
                          <m:r>
                            <a:rPr lang="en-US" sz="2400" i="0">
                              <a:latin typeface="Cambria Math" panose="02040503050406030204" pitchFamily="18" charset="0"/>
                            </a:rPr>
                            <m:t>2</m:t>
                          </m:r>
                          <m:r>
                            <m:rPr>
                              <m:sty m:val="p"/>
                            </m:rPr>
                            <a:rPr lang="en-US" sz="2400" i="0">
                              <a:latin typeface="Cambria Math" panose="02040503050406030204" pitchFamily="18" charset="0"/>
                            </a:rPr>
                            <m:t>x</m:t>
                          </m:r>
                        </m:num>
                        <m:den>
                          <m:sSup>
                            <m:sSupPr>
                              <m:ctrlPr>
                                <a:rPr lang="en-US" sz="2400" i="1">
                                  <a:latin typeface="Cambria Math" panose="02040503050406030204" pitchFamily="18" charset="0"/>
                                </a:rPr>
                              </m:ctrlPr>
                            </m:sSupPr>
                            <m:e>
                              <m:r>
                                <m:rPr>
                                  <m:sty m:val="p"/>
                                </m:rPr>
                                <a:rPr lang="en-US" sz="2400" i="0">
                                  <a:latin typeface="Cambria Math" panose="02040503050406030204" pitchFamily="18" charset="0"/>
                                </a:rPr>
                                <m:t>x</m:t>
                              </m:r>
                            </m:e>
                            <m:sup>
                              <m:r>
                                <a:rPr lang="en-US" sz="2400" i="0">
                                  <a:latin typeface="Cambria Math" panose="02040503050406030204" pitchFamily="18" charset="0"/>
                                </a:rPr>
                                <m:t>2</m:t>
                              </m:r>
                            </m:sup>
                          </m:sSup>
                          <m:r>
                            <a:rPr lang="en-US" sz="2400" i="0">
                              <a:latin typeface="Cambria Math" panose="02040503050406030204" pitchFamily="18" charset="0"/>
                            </a:rPr>
                            <m:t>−16</m:t>
                          </m:r>
                        </m:den>
                      </m:f>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2</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−3)</m:t>
                          </m:r>
                        </m:num>
                        <m:den>
                          <m:r>
                            <a:rPr lang="en-US" sz="2400" b="0" i="0"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+4)(</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−4)(</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−3)</m:t>
                          </m:r>
                        </m:den>
                      </m:f>
                    </m:oMath>
                  </m:oMathPara>
                </a14:m>
                <a:endParaRPr lang="en-US" sz="2400" dirty="0">
                  <a:latin typeface="Cambria Math" panose="02040503050406030204" pitchFamily="18" charset="0"/>
                </a:endParaRPr>
              </a:p>
              <a:p>
                <a:pPr marL="0" indent="0" algn="just">
                  <a:buNone/>
                </a:pPr>
                <a:r>
                  <a:rPr lang="en-US" sz="2400" i="1" dirty="0">
                    <a:latin typeface="Cambria Math" panose="02040503050406030204" pitchFamily="18" charset="0"/>
                  </a:rPr>
                  <a:t>	   </a:t>
                </a:r>
                <a:r>
                  <a:rPr lang="en-US" sz="2400" dirty="0">
                    <a:latin typeface="Cambria Math" panose="02040503050406030204" pitchFamily="18" charset="0"/>
                  </a:rPr>
                  <a:t>=</a:t>
                </a:r>
                <a:r>
                  <a:rPr lang="en-US" sz="2400" i="1" dirty="0">
                    <a:latin typeface="Cambria Math" panose="02040503050406030204" pitchFamily="18" charset="0"/>
                  </a:rPr>
                  <a:t> </a:t>
                </a:r>
                <a14:m>
                  <m:oMath xmlns:m="http://schemas.openxmlformats.org/officeDocument/2006/math">
                    <m:f>
                      <m:fPr>
                        <m:ctrlPr>
                          <a:rPr lang="en-US" sz="3600" i="1">
                            <a:latin typeface="Cambria Math" panose="02040503050406030204" pitchFamily="18" charset="0"/>
                          </a:rPr>
                        </m:ctrlPr>
                      </m:fPr>
                      <m:num>
                        <m:r>
                          <a:rPr lang="en-US" sz="3600" b="0" i="0">
                            <a:latin typeface="Cambria Math" panose="02040503050406030204" pitchFamily="18" charset="0"/>
                          </a:rPr>
                          <m:t>2</m:t>
                        </m:r>
                        <m:sSup>
                          <m:sSupPr>
                            <m:ctrlPr>
                              <a:rPr lang="en-US" sz="3600" i="1">
                                <a:latin typeface="Cambria Math" panose="02040503050406030204" pitchFamily="18" charset="0"/>
                              </a:rPr>
                            </m:ctrlPr>
                          </m:sSupPr>
                          <m:e>
                            <m:r>
                              <m:rPr>
                                <m:sty m:val="p"/>
                              </m:rPr>
                              <a:rPr lang="en-US" sz="3600" b="0" i="0">
                                <a:latin typeface="Cambria Math" panose="02040503050406030204" pitchFamily="18" charset="0"/>
                              </a:rPr>
                              <m:t>x</m:t>
                            </m:r>
                          </m:e>
                          <m:sup>
                            <m:r>
                              <a:rPr lang="en-US" sz="3600" b="0" i="0">
                                <a:latin typeface="Cambria Math" panose="02040503050406030204" pitchFamily="18" charset="0"/>
                              </a:rPr>
                              <m:t>2</m:t>
                            </m:r>
                          </m:sup>
                        </m:sSup>
                        <m:r>
                          <a:rPr lang="en-US" sz="3600" b="0" i="0" smtClean="0">
                            <a:latin typeface="Cambria Math" panose="02040503050406030204" pitchFamily="18" charset="0"/>
                          </a:rPr>
                          <m:t>−6</m:t>
                        </m:r>
                        <m:r>
                          <m:rPr>
                            <m:sty m:val="p"/>
                          </m:rPr>
                          <a:rPr lang="en-US" sz="3600" b="0" i="0" smtClean="0">
                            <a:latin typeface="Cambria Math" panose="02040503050406030204" pitchFamily="18" charset="0"/>
                          </a:rPr>
                          <m:t>x</m:t>
                        </m:r>
                      </m:num>
                      <m:den>
                        <m:r>
                          <a:rPr lang="en-US" sz="3600" b="0" i="0">
                            <a:latin typeface="Cambria Math" panose="02040503050406030204" pitchFamily="18" charset="0"/>
                          </a:rPr>
                          <m:t>(</m:t>
                        </m:r>
                        <m:r>
                          <m:rPr>
                            <m:sty m:val="p"/>
                          </m:rPr>
                          <a:rPr lang="en-US" sz="3600" b="0" i="0">
                            <a:latin typeface="Cambria Math" panose="02040503050406030204" pitchFamily="18" charset="0"/>
                          </a:rPr>
                          <m:t>x</m:t>
                        </m:r>
                        <m:r>
                          <a:rPr lang="en-US" sz="3600" b="0" i="0">
                            <a:latin typeface="Cambria Math" panose="02040503050406030204" pitchFamily="18" charset="0"/>
                          </a:rPr>
                          <m:t>+4)(</m:t>
                        </m:r>
                        <m:r>
                          <m:rPr>
                            <m:sty m:val="p"/>
                          </m:rPr>
                          <a:rPr lang="en-US" sz="3600" b="0" i="0">
                            <a:latin typeface="Cambria Math" panose="02040503050406030204" pitchFamily="18" charset="0"/>
                          </a:rPr>
                          <m:t>x</m:t>
                        </m:r>
                        <m:r>
                          <a:rPr lang="en-US" sz="3600" b="0" i="0">
                            <a:latin typeface="Cambria Math" panose="02040503050406030204" pitchFamily="18" charset="0"/>
                          </a:rPr>
                          <m:t>−4)(</m:t>
                        </m:r>
                        <m:r>
                          <m:rPr>
                            <m:sty m:val="p"/>
                          </m:rPr>
                          <a:rPr lang="en-US" sz="3600" b="0" i="0">
                            <a:latin typeface="Cambria Math" panose="02040503050406030204" pitchFamily="18" charset="0"/>
                          </a:rPr>
                          <m:t>x</m:t>
                        </m:r>
                        <m:r>
                          <a:rPr lang="en-US" sz="3600" b="0" i="0">
                            <a:latin typeface="Cambria Math" panose="02040503050406030204" pitchFamily="18" charset="0"/>
                          </a:rPr>
                          <m:t>−3)</m:t>
                        </m:r>
                      </m:den>
                    </m:f>
                  </m:oMath>
                </a14:m>
                <a:r>
                  <a:rPr lang="en-US" sz="3600" dirty="0">
                    <a:latin typeface="Cambria Math" panose="02040503050406030204" pitchFamily="18" charset="0"/>
                  </a:rPr>
                  <a:t>		</a:t>
                </a:r>
                <a:r>
                  <a:rPr lang="en-US" dirty="0">
                    <a:latin typeface="Calibri" panose="020F0502020204030204" pitchFamily="34" charset="0"/>
                    <a:cs typeface="Calibri" panose="020F0502020204030204" pitchFamily="34" charset="0"/>
                  </a:rPr>
                  <a:t>Use Distributive Property.</a:t>
                </a:r>
              </a:p>
              <a:p>
                <a:pPr marL="0" indent="0" algn="just">
                  <a:buNone/>
                </a:pPr>
                <a:endParaRPr lang="en-US" sz="2400" dirty="0">
                  <a:latin typeface="Cambria Math" panose="02040503050406030204" pitchFamily="18" charset="0"/>
                </a:endParaRPr>
              </a:p>
              <a:p>
                <a:pPr marL="0" indent="0" algn="just">
                  <a:buNone/>
                </a:pPr>
                <a14:m>
                  <m:oMathPara xmlns:m="http://schemas.openxmlformats.org/officeDocument/2006/math">
                    <m:oMathParaPr>
                      <m:jc m:val="left"/>
                    </m:oMathParaPr>
                    <m:oMath xmlns:m="http://schemas.openxmlformats.org/officeDocument/2006/math">
                      <m:f>
                        <m:fPr>
                          <m:ctrlPr>
                            <a:rPr lang="en-US" sz="2400" i="1">
                              <a:latin typeface="Cambria Math" panose="02040503050406030204" pitchFamily="18" charset="0"/>
                            </a:rPr>
                          </m:ctrlPr>
                        </m:fPr>
                        <m:num>
                          <m:r>
                            <a:rPr lang="en-US" sz="2400" i="0" smtClean="0">
                              <a:latin typeface="Cambria Math" panose="02040503050406030204" pitchFamily="18" charset="0"/>
                            </a:rPr>
                            <m:t>3</m:t>
                          </m:r>
                        </m:num>
                        <m:den>
                          <m:sSup>
                            <m:sSupPr>
                              <m:ctrlPr>
                                <a:rPr lang="en-US" sz="2400" i="1">
                                  <a:latin typeface="Cambria Math" panose="02040503050406030204" pitchFamily="18" charset="0"/>
                                </a:rPr>
                              </m:ctrlPr>
                            </m:sSupPr>
                            <m:e>
                              <m:r>
                                <m:rPr>
                                  <m:sty m:val="p"/>
                                </m:rPr>
                                <a:rPr lang="en-US" sz="2400" i="0" smtClean="0">
                                  <a:latin typeface="Cambria Math" panose="02040503050406030204" pitchFamily="18" charset="0"/>
                                </a:rPr>
                                <m:t>x</m:t>
                              </m:r>
                            </m:e>
                            <m:sup>
                              <m:r>
                                <a:rPr lang="en-US" sz="2400" i="0" smtClean="0">
                                  <a:latin typeface="Cambria Math" panose="02040503050406030204" pitchFamily="18" charset="0"/>
                                </a:rPr>
                                <m:t>2</m:t>
                              </m:r>
                            </m:sup>
                          </m:sSup>
                          <m:r>
                            <a:rPr lang="en-US" sz="2400" i="0" smtClean="0">
                              <a:latin typeface="Cambria Math" panose="02040503050406030204" pitchFamily="18" charset="0"/>
                            </a:rPr>
                            <m:t>+</m:t>
                          </m:r>
                          <m:r>
                            <m:rPr>
                              <m:sty m:val="p"/>
                            </m:rPr>
                            <a:rPr lang="en-US" sz="2400" i="0" smtClean="0">
                              <a:latin typeface="Cambria Math" panose="02040503050406030204" pitchFamily="18" charset="0"/>
                            </a:rPr>
                            <m:t>x</m:t>
                          </m:r>
                          <m:r>
                            <a:rPr lang="en-US" sz="2400" i="0" smtClean="0">
                              <a:latin typeface="Cambria Math" panose="02040503050406030204" pitchFamily="18" charset="0"/>
                            </a:rPr>
                            <m:t>−12</m:t>
                          </m:r>
                        </m:den>
                      </m:f>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3(</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−4)</m:t>
                          </m:r>
                        </m:num>
                        <m:den>
                          <m:d>
                            <m:dPr>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x</m:t>
                              </m:r>
                              <m:r>
                                <a:rPr lang="en-US" sz="2400" b="0" i="0" smtClean="0">
                                  <a:latin typeface="Cambria Math" panose="02040503050406030204" pitchFamily="18" charset="0"/>
                                </a:rPr>
                                <m:t>−3</m:t>
                              </m:r>
                            </m:e>
                          </m:d>
                          <m:d>
                            <m:dPr>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x</m:t>
                              </m:r>
                              <m:r>
                                <a:rPr lang="en-US" sz="2400" b="0" i="0" smtClean="0">
                                  <a:latin typeface="Cambria Math" panose="02040503050406030204" pitchFamily="18" charset="0"/>
                                </a:rPr>
                                <m:t>+4</m:t>
                              </m:r>
                            </m:e>
                          </m:d>
                          <m:r>
                            <a:rPr lang="en-US" sz="2400" b="0" i="0"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−4)</m:t>
                          </m:r>
                        </m:den>
                      </m:f>
                    </m:oMath>
                  </m:oMathPara>
                </a14:m>
                <a:br>
                  <a:rPr lang="en-US" sz="2400" b="0" dirty="0">
                    <a:latin typeface="Cambria Math" panose="02040503050406030204" pitchFamily="18" charset="0"/>
                  </a:rPr>
                </a:br>
                <a:r>
                  <a:rPr lang="en-US" sz="2400" b="0" dirty="0">
                    <a:latin typeface="Cambria Math" panose="02040503050406030204" pitchFamily="18" charset="0"/>
                  </a:rPr>
                  <a:t> 		</a:t>
                </a:r>
                <a14:m>
                  <m:oMath xmlns:m="http://schemas.openxmlformats.org/officeDocument/2006/math">
                    <m:r>
                      <a:rPr lang="en-US" sz="3200">
                        <a:latin typeface="Cambria Math" panose="02040503050406030204" pitchFamily="18" charset="0"/>
                      </a:rPr>
                      <m:t>=</m:t>
                    </m:r>
                    <m:f>
                      <m:fPr>
                        <m:ctrlPr>
                          <a:rPr lang="en-US" sz="3200" i="1" smtClean="0">
                            <a:latin typeface="Cambria Math" panose="02040503050406030204" pitchFamily="18" charset="0"/>
                          </a:rPr>
                        </m:ctrlPr>
                      </m:fPr>
                      <m:num>
                        <m:r>
                          <a:rPr lang="en-US" sz="3200">
                            <a:latin typeface="Cambria Math" panose="02040503050406030204" pitchFamily="18" charset="0"/>
                          </a:rPr>
                          <m:t>3(</m:t>
                        </m:r>
                        <m:r>
                          <m:rPr>
                            <m:sty m:val="p"/>
                          </m:rPr>
                          <a:rPr lang="en-US" sz="3200">
                            <a:latin typeface="Cambria Math" panose="02040503050406030204" pitchFamily="18" charset="0"/>
                          </a:rPr>
                          <m:t>x</m:t>
                        </m:r>
                        <m:r>
                          <a:rPr lang="en-US" sz="3200">
                            <a:latin typeface="Cambria Math" panose="02040503050406030204" pitchFamily="18" charset="0"/>
                          </a:rPr>
                          <m:t>−4)</m:t>
                        </m:r>
                      </m:num>
                      <m:den>
                        <m:d>
                          <m:dPr>
                            <m:ctrlPr>
                              <a:rPr lang="en-US" sz="3200" i="1">
                                <a:latin typeface="Cambria Math" panose="02040503050406030204" pitchFamily="18" charset="0"/>
                              </a:rPr>
                            </m:ctrlPr>
                          </m:dPr>
                          <m:e>
                            <m:r>
                              <m:rPr>
                                <m:sty m:val="p"/>
                              </m:rPr>
                              <a:rPr lang="en-US" sz="3200">
                                <a:latin typeface="Cambria Math" panose="02040503050406030204" pitchFamily="18" charset="0"/>
                              </a:rPr>
                              <m:t>x</m:t>
                            </m:r>
                            <m:r>
                              <a:rPr lang="en-US" sz="3200">
                                <a:latin typeface="Cambria Math" panose="02040503050406030204" pitchFamily="18" charset="0"/>
                              </a:rPr>
                              <m:t>−3</m:t>
                            </m:r>
                          </m:e>
                        </m:d>
                        <m:d>
                          <m:dPr>
                            <m:ctrlPr>
                              <a:rPr lang="en-US" sz="3200" i="1">
                                <a:latin typeface="Cambria Math" panose="02040503050406030204" pitchFamily="18" charset="0"/>
                              </a:rPr>
                            </m:ctrlPr>
                          </m:dPr>
                          <m:e>
                            <m:r>
                              <m:rPr>
                                <m:sty m:val="p"/>
                              </m:rPr>
                              <a:rPr lang="en-US" sz="3200">
                                <a:latin typeface="Cambria Math" panose="02040503050406030204" pitchFamily="18" charset="0"/>
                              </a:rPr>
                              <m:t>x</m:t>
                            </m:r>
                            <m:r>
                              <a:rPr lang="en-US" sz="3200">
                                <a:latin typeface="Cambria Math" panose="02040503050406030204" pitchFamily="18" charset="0"/>
                              </a:rPr>
                              <m:t>+4</m:t>
                            </m:r>
                          </m:e>
                        </m:d>
                        <m:r>
                          <a:rPr lang="en-US" sz="3200">
                            <a:latin typeface="Cambria Math" panose="02040503050406030204" pitchFamily="18" charset="0"/>
                          </a:rPr>
                          <m:t>(</m:t>
                        </m:r>
                        <m:r>
                          <m:rPr>
                            <m:sty m:val="p"/>
                          </m:rPr>
                          <a:rPr lang="en-US" sz="3200">
                            <a:latin typeface="Cambria Math" panose="02040503050406030204" pitchFamily="18" charset="0"/>
                          </a:rPr>
                          <m:t>x</m:t>
                        </m:r>
                        <m:r>
                          <a:rPr lang="en-US" sz="3200">
                            <a:latin typeface="Cambria Math" panose="02040503050406030204" pitchFamily="18" charset="0"/>
                          </a:rPr>
                          <m:t>−4)</m:t>
                        </m:r>
                      </m:den>
                    </m:f>
                  </m:oMath>
                </a14:m>
                <a:r>
                  <a:rPr lang="en-PH" dirty="0"/>
                  <a:t>	Use the Distributive Property.</a:t>
                </a:r>
              </a:p>
              <a:p>
                <a:pPr marL="0" indent="0" algn="just">
                  <a:buNone/>
                </a:pPr>
                <a:endParaRPr lang="en-PH" dirty="0"/>
              </a:p>
            </p:txBody>
          </p:sp>
        </mc:Choice>
        <mc:Fallback xmlns="">
          <p:sp>
            <p:nvSpPr>
              <p:cNvPr id="7" name="Content Placeholder 5">
                <a:extLst>
                  <a:ext uri="{FF2B5EF4-FFF2-40B4-BE49-F238E27FC236}">
                    <a16:creationId xmlns:a16="http://schemas.microsoft.com/office/drawing/2014/main" id="{3345666F-B263-A54E-A27B-CBD1DC74187B}"/>
                  </a:ext>
                </a:extLst>
              </p:cNvPr>
              <p:cNvSpPr>
                <a:spLocks noGrp="1" noRot="1" noChangeAspect="1" noMove="1" noResize="1" noEditPoints="1" noAdjustHandles="1" noChangeArrowheads="1" noChangeShapeType="1" noTextEdit="1"/>
              </p:cNvSpPr>
              <p:nvPr>
                <p:ph idx="1"/>
              </p:nvPr>
            </p:nvSpPr>
            <p:spPr>
              <a:xfrm>
                <a:off x="525004" y="1825625"/>
                <a:ext cx="11191715" cy="4351338"/>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49924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7" name="Content Placeholder 5">
                <a:extLst>
                  <a:ext uri="{FF2B5EF4-FFF2-40B4-BE49-F238E27FC236}">
                    <a16:creationId xmlns:a16="http://schemas.microsoft.com/office/drawing/2014/main" id="{3345666F-B263-A54E-A27B-CBD1DC74187B}"/>
                  </a:ext>
                </a:extLst>
              </p:cNvPr>
              <p:cNvSpPr>
                <a:spLocks noGrp="1"/>
              </p:cNvSpPr>
              <p:nvPr>
                <p:ph idx="1"/>
              </p:nvPr>
            </p:nvSpPr>
            <p:spPr>
              <a:xfrm>
                <a:off x="525004" y="1825625"/>
                <a:ext cx="11191715" cy="4351338"/>
              </a:xfrm>
            </p:spPr>
            <p:txBody>
              <a:bodyPr>
                <a:normAutofit/>
              </a:bodyPr>
              <a:lstStyle/>
              <a:p>
                <a:pPr marL="0" indent="0">
                  <a:buNone/>
                </a:pPr>
                <a:r>
                  <a:rPr lang="en-PH" dirty="0"/>
                  <a:t>Add or subtract.</a:t>
                </a:r>
              </a:p>
              <a:p>
                <a:pPr marL="0" indent="0" algn="just">
                  <a:buNone/>
                </a:pPr>
                <a:endParaRPr lang="en-US" dirty="0"/>
              </a:p>
              <a:p>
                <a:pPr marL="0" indent="0" algn="just">
                  <a:buNone/>
                </a:pPr>
                <a:endParaRPr lang="en-US" dirty="0"/>
              </a:p>
              <a:p>
                <a:pPr marL="0" indent="0" algn="just">
                  <a:buNone/>
                </a:pPr>
                <a:r>
                  <a:rPr lang="en-US" dirty="0"/>
                  <a:t>	1.     </a:t>
                </a:r>
                <a14:m>
                  <m:oMath xmlns:m="http://schemas.openxmlformats.org/officeDocument/2006/math">
                    <m:f>
                      <m:fPr>
                        <m:ctrlPr>
                          <a:rPr lang="en-US" b="0" smtClean="0">
                            <a:latin typeface="Cambria Math" panose="02040503050406030204" pitchFamily="18" charset="0"/>
                          </a:rPr>
                        </m:ctrlPr>
                      </m:fPr>
                      <m:num>
                        <m:r>
                          <a:rPr lang="en-US" b="0" i="0" smtClean="0">
                            <a:latin typeface="Cambria Math" panose="02040503050406030204" pitchFamily="18" charset="0"/>
                          </a:rPr>
                          <m:t>2</m:t>
                        </m:r>
                        <m:r>
                          <m:rPr>
                            <m:sty m:val="p"/>
                          </m:rPr>
                          <a:rPr lang="en-US" b="0" i="0" smtClean="0">
                            <a:latin typeface="Cambria Math" panose="02040503050406030204" pitchFamily="18" charset="0"/>
                          </a:rPr>
                          <m:t>y</m:t>
                        </m:r>
                      </m:num>
                      <m:den>
                        <m:sSup>
                          <m:sSupPr>
                            <m:ctrlPr>
                              <a:rPr lang="en-US" b="0" smtClean="0">
                                <a:latin typeface="Cambria Math" panose="02040503050406030204" pitchFamily="18" charset="0"/>
                              </a:rPr>
                            </m:ctrlPr>
                          </m:sSupPr>
                          <m:e>
                            <m:r>
                              <a:rPr lang="en-US" b="0" i="0" smtClean="0">
                                <a:latin typeface="Cambria Math" panose="02040503050406030204" pitchFamily="18" charset="0"/>
                              </a:rPr>
                              <m:t>5</m:t>
                            </m:r>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den>
                    </m:f>
                    <m:r>
                      <a:rPr lang="en-US" b="0" i="0" smtClean="0">
                        <a:latin typeface="Cambria Math" panose="02040503050406030204" pitchFamily="18" charset="0"/>
                      </a:rPr>
                      <m:t>+</m:t>
                    </m:r>
                    <m:f>
                      <m:fPr>
                        <m:ctrlPr>
                          <a:rPr lang="en-US">
                            <a:latin typeface="Cambria Math" panose="02040503050406030204" pitchFamily="18" charset="0"/>
                          </a:rPr>
                        </m:ctrlPr>
                      </m:fPr>
                      <m:num>
                        <m:r>
                          <a:rPr lang="en-US" b="0" i="0" smtClean="0">
                            <a:latin typeface="Cambria Math" panose="02040503050406030204" pitchFamily="18" charset="0"/>
                          </a:rPr>
                          <m:t>3</m:t>
                        </m:r>
                        <m:r>
                          <m:rPr>
                            <m:sty m:val="p"/>
                          </m:rPr>
                          <a:rPr lang="en-US" b="0" i="0" smtClean="0">
                            <a:latin typeface="Cambria Math" panose="02040503050406030204" pitchFamily="18" charset="0"/>
                          </a:rPr>
                          <m:t>x</m:t>
                        </m:r>
                      </m:num>
                      <m:den>
                        <m:r>
                          <a:rPr lang="en-US" b="0" i="0" smtClean="0">
                            <a:latin typeface="Cambria Math" panose="02040503050406030204" pitchFamily="18" charset="0"/>
                          </a:rPr>
                          <m:t>4</m:t>
                        </m:r>
                        <m:r>
                          <m:rPr>
                            <m:sty m:val="p"/>
                          </m:rPr>
                          <a:rPr lang="en-US" b="0" i="0" smtClean="0">
                            <a:latin typeface="Cambria Math" panose="02040503050406030204" pitchFamily="18" charset="0"/>
                          </a:rPr>
                          <m:t>xy</m:t>
                        </m:r>
                      </m:den>
                    </m:f>
                    <m:r>
                      <a:rPr lang="en-US" i="0" smtClean="0">
                        <a:latin typeface="Cambria Math" panose="02040503050406030204" pitchFamily="18" charset="0"/>
                      </a:rPr>
                      <m:t> </m:t>
                    </m:r>
                  </m:oMath>
                </a14:m>
                <a:r>
                  <a:rPr lang="en-US" b="0" dirty="0"/>
                  <a:t>			2. </a:t>
                </a:r>
                <a:r>
                  <a:rPr lang="en-US" dirty="0"/>
                  <a:t>    </a:t>
                </a:r>
                <a14:m>
                  <m:oMath xmlns:m="http://schemas.openxmlformats.org/officeDocument/2006/math">
                    <m:f>
                      <m:fPr>
                        <m:ctrlPr>
                          <a:rPr lang="en-US" i="1">
                            <a:latin typeface="Cambria Math" panose="02040503050406030204" pitchFamily="18" charset="0"/>
                          </a:rPr>
                        </m:ctrlPr>
                      </m:fPr>
                      <m:num>
                        <m:r>
                          <a:rPr lang="en-US" b="0" i="0" smtClean="0">
                            <a:latin typeface="Cambria Math" panose="02040503050406030204" pitchFamily="18" charset="0"/>
                          </a:rPr>
                          <m:t>3</m:t>
                        </m:r>
                      </m:num>
                      <m:den>
                        <m:r>
                          <a:rPr lang="en-US" i="1" smtClean="0">
                            <a:latin typeface="Cambria Math" panose="02040503050406030204" pitchFamily="18" charset="0"/>
                          </a:rPr>
                          <m:t>𝑥</m:t>
                        </m:r>
                        <m:r>
                          <a:rPr lang="en-US" b="0" i="1" smtClean="0">
                            <a:latin typeface="Cambria Math" panose="02040503050406030204" pitchFamily="18" charset="0"/>
                          </a:rPr>
                          <m:t>+2</m:t>
                        </m:r>
                      </m:den>
                    </m:f>
                    <m:r>
                      <a:rPr lang="en-US" b="0" i="0" smtClean="0">
                        <a:latin typeface="Cambria Math" panose="02040503050406030204" pitchFamily="18" charset="0"/>
                      </a:rPr>
                      <m:t>+</m:t>
                    </m:r>
                    <m:f>
                      <m:fPr>
                        <m:ctrlPr>
                          <a:rPr lang="en-US" i="1">
                            <a:latin typeface="Cambria Math" panose="02040503050406030204" pitchFamily="18" charset="0"/>
                          </a:rPr>
                        </m:ctrlPr>
                      </m:fPr>
                      <m:num>
                        <m:r>
                          <m:rPr>
                            <m:sty m:val="p"/>
                          </m:rPr>
                          <a:rPr lang="en-US" b="0" i="0" smtClean="0">
                            <a:latin typeface="Cambria Math" panose="02040503050406030204" pitchFamily="18" charset="0"/>
                          </a:rPr>
                          <m:t>x</m:t>
                        </m:r>
                      </m:num>
                      <m:den>
                        <m:sSup>
                          <m:sSupPr>
                            <m:ctrlPr>
                              <a:rPr lang="en-US" i="1">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r>
                          <a:rPr lang="en-US" b="0" i="0" smtClean="0">
                            <a:latin typeface="Cambria Math" panose="02040503050406030204" pitchFamily="18" charset="0"/>
                          </a:rPr>
                          <m:t>−</m:t>
                        </m:r>
                        <m:r>
                          <a:rPr lang="en-US" b="0" i="0"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sSup>
                          <m:sSupPr>
                            <m:ctrlPr>
                              <a:rPr lang="en-US"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+2</m:t>
                        </m:r>
                      </m:den>
                    </m:f>
                  </m:oMath>
                </a14:m>
                <a:endParaRPr lang="en-US" b="0" dirty="0"/>
              </a:p>
              <a:p>
                <a:pPr marL="0" indent="0" algn="just">
                  <a:buNone/>
                </a:pPr>
                <a:endParaRPr lang="en-US" b="0" dirty="0"/>
              </a:p>
              <a:p>
                <a:pPr marL="0" indent="0" algn="just">
                  <a:buNone/>
                </a:pPr>
                <a:endParaRPr lang="en-US" dirty="0"/>
              </a:p>
            </p:txBody>
          </p:sp>
        </mc:Choice>
        <mc:Fallback>
          <p:sp>
            <p:nvSpPr>
              <p:cNvPr id="7" name="Content Placeholder 5">
                <a:extLst>
                  <a:ext uri="{FF2B5EF4-FFF2-40B4-BE49-F238E27FC236}">
                    <a16:creationId xmlns:a16="http://schemas.microsoft.com/office/drawing/2014/main" id="{3345666F-B263-A54E-A27B-CBD1DC74187B}"/>
                  </a:ext>
                </a:extLst>
              </p:cNvPr>
              <p:cNvSpPr>
                <a:spLocks noGrp="1" noRot="1" noChangeAspect="1" noMove="1" noResize="1" noEditPoints="1" noAdjustHandles="1" noChangeArrowheads="1" noChangeShapeType="1" noTextEdit="1"/>
              </p:cNvSpPr>
              <p:nvPr>
                <p:ph idx="1"/>
              </p:nvPr>
            </p:nvSpPr>
            <p:spPr>
              <a:xfrm>
                <a:off x="525004" y="1825625"/>
                <a:ext cx="11191715" cy="4351338"/>
              </a:xfrm>
              <a:blipFill>
                <a:blip r:embed="rId3"/>
                <a:stretch>
                  <a:fillRect l="-1019" t="-2632"/>
                </a:stretch>
              </a:blipFill>
            </p:spPr>
            <p:txBody>
              <a:bodyPr/>
              <a:lstStyle/>
              <a:p>
                <a:r>
                  <a:rPr lang="en-US">
                    <a:noFill/>
                  </a:rPr>
                  <a:t> </a:t>
                </a:r>
              </a:p>
            </p:txBody>
          </p:sp>
        </mc:Fallback>
      </mc:AlternateContent>
    </p:spTree>
    <p:extLst>
      <p:ext uri="{BB962C8B-B14F-4D97-AF65-F5344CB8AC3E}">
        <p14:creationId xmlns:p14="http://schemas.microsoft.com/office/powerpoint/2010/main" val="862701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7" name="Content Placeholder 5">
                <a:extLst>
                  <a:ext uri="{FF2B5EF4-FFF2-40B4-BE49-F238E27FC236}">
                    <a16:creationId xmlns:a16="http://schemas.microsoft.com/office/drawing/2014/main" id="{3345666F-B263-A54E-A27B-CBD1DC74187B}"/>
                  </a:ext>
                </a:extLst>
              </p:cNvPr>
              <p:cNvSpPr>
                <a:spLocks noGrp="1"/>
              </p:cNvSpPr>
              <p:nvPr>
                <p:ph idx="1"/>
              </p:nvPr>
            </p:nvSpPr>
            <p:spPr>
              <a:xfrm>
                <a:off x="525004" y="1825625"/>
                <a:ext cx="11191715" cy="4351338"/>
              </a:xfrm>
            </p:spPr>
            <p:txBody>
              <a:bodyPr>
                <a:normAutofit/>
              </a:bodyPr>
              <a:lstStyle/>
              <a:p>
                <a:pPr marL="0" indent="0">
                  <a:buNone/>
                </a:pPr>
                <a:r>
                  <a:rPr lang="en-PH" b="1" dirty="0"/>
                  <a:t>Solution:</a:t>
                </a:r>
                <a:endParaRPr lang="en-US" b="1" dirty="0"/>
              </a:p>
              <a:p>
                <a:pPr marL="0" indent="0" algn="just">
                  <a:buNone/>
                </a:pPr>
                <a:r>
                  <a:rPr lang="en-US" dirty="0"/>
                  <a:t>	1.     </a:t>
                </a:r>
                <a14:m>
                  <m:oMath xmlns:m="http://schemas.openxmlformats.org/officeDocument/2006/math">
                    <m:f>
                      <m:fPr>
                        <m:ctrlPr>
                          <a:rPr lang="en-US" b="0" smtClean="0">
                            <a:latin typeface="Cambria Math" panose="02040503050406030204" pitchFamily="18" charset="0"/>
                          </a:rPr>
                        </m:ctrlPr>
                      </m:fPr>
                      <m:num>
                        <m:r>
                          <a:rPr lang="en-US" b="0" i="0" smtClean="0">
                            <a:latin typeface="Cambria Math" panose="02040503050406030204" pitchFamily="18" charset="0"/>
                          </a:rPr>
                          <m:t>2</m:t>
                        </m:r>
                        <m:r>
                          <m:rPr>
                            <m:sty m:val="p"/>
                          </m:rPr>
                          <a:rPr lang="en-US" b="0" i="0" smtClean="0">
                            <a:latin typeface="Cambria Math" panose="02040503050406030204" pitchFamily="18" charset="0"/>
                          </a:rPr>
                          <m:t>y</m:t>
                        </m:r>
                      </m:num>
                      <m:den>
                        <m:sSup>
                          <m:sSupPr>
                            <m:ctrlPr>
                              <a:rPr lang="en-US" b="0" smtClean="0">
                                <a:latin typeface="Cambria Math" panose="02040503050406030204" pitchFamily="18" charset="0"/>
                              </a:rPr>
                            </m:ctrlPr>
                          </m:sSupPr>
                          <m:e>
                            <m:r>
                              <a:rPr lang="en-US" b="0" i="0" smtClean="0">
                                <a:latin typeface="Cambria Math" panose="02040503050406030204" pitchFamily="18" charset="0"/>
                              </a:rPr>
                              <m:t>5</m:t>
                            </m:r>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den>
                    </m:f>
                    <m:r>
                      <a:rPr lang="en-US" b="0" i="0" smtClean="0">
                        <a:latin typeface="Cambria Math" panose="02040503050406030204" pitchFamily="18" charset="0"/>
                      </a:rPr>
                      <m:t>+</m:t>
                    </m:r>
                    <m:f>
                      <m:fPr>
                        <m:ctrlPr>
                          <a:rPr lang="en-US">
                            <a:latin typeface="Cambria Math" panose="02040503050406030204" pitchFamily="18" charset="0"/>
                          </a:rPr>
                        </m:ctrlPr>
                      </m:fPr>
                      <m:num>
                        <m:r>
                          <a:rPr lang="en-US" b="0" i="0" smtClean="0">
                            <a:latin typeface="Cambria Math" panose="02040503050406030204" pitchFamily="18" charset="0"/>
                          </a:rPr>
                          <m:t>3</m:t>
                        </m:r>
                        <m:r>
                          <m:rPr>
                            <m:sty m:val="p"/>
                          </m:rPr>
                          <a:rPr lang="en-US" b="0" i="0" smtClean="0">
                            <a:latin typeface="Cambria Math" panose="02040503050406030204" pitchFamily="18" charset="0"/>
                          </a:rPr>
                          <m:t>x</m:t>
                        </m:r>
                      </m:num>
                      <m:den>
                        <m:r>
                          <a:rPr lang="en-US" b="0" i="0" smtClean="0">
                            <a:latin typeface="Cambria Math" panose="02040503050406030204" pitchFamily="18" charset="0"/>
                          </a:rPr>
                          <m:t>4</m:t>
                        </m:r>
                        <m:r>
                          <m:rPr>
                            <m:sty m:val="p"/>
                          </m:rPr>
                          <a:rPr lang="en-US" b="0" i="0" smtClean="0">
                            <a:latin typeface="Cambria Math" panose="02040503050406030204" pitchFamily="18" charset="0"/>
                          </a:rPr>
                          <m:t>xy</m:t>
                        </m:r>
                      </m:den>
                    </m:f>
                    <m:r>
                      <a:rPr lang="en-US" i="0" smtClean="0">
                        <a:latin typeface="Cambria Math" panose="02040503050406030204" pitchFamily="18" charset="0"/>
                      </a:rPr>
                      <m:t> </m:t>
                    </m:r>
                  </m:oMath>
                </a14:m>
                <a:endParaRPr lang="en-US" dirty="0"/>
              </a:p>
              <a:p>
                <a:pPr marL="0" indent="0" algn="just">
                  <a:lnSpc>
                    <a:spcPct val="100000"/>
                  </a:lnSpc>
                  <a:buNone/>
                </a:pPr>
                <a:r>
                  <a:rPr lang="en-US" dirty="0"/>
                  <a:t>The LCD for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5</m:t>
                        </m:r>
                        <m:r>
                          <m:rPr>
                            <m:sty m:val="p"/>
                          </m:rPr>
                          <a:rPr lang="en-US">
                            <a:latin typeface="Cambria Math" panose="02040503050406030204" pitchFamily="18" charset="0"/>
                          </a:rPr>
                          <m:t>x</m:t>
                        </m:r>
                      </m:e>
                      <m:sup>
                        <m:r>
                          <a:rPr lang="en-US">
                            <a:latin typeface="Cambria Math" panose="02040503050406030204" pitchFamily="18" charset="0"/>
                          </a:rPr>
                          <m:t>2</m:t>
                        </m:r>
                      </m:sup>
                    </m:sSup>
                  </m:oMath>
                </a14:m>
                <a:r>
                  <a:rPr lang="en-US" dirty="0"/>
                  <a:t> and </a:t>
                </a:r>
                <a:r>
                  <a:rPr lang="en-US" dirty="0">
                    <a:latin typeface="Cambria Math" panose="02040503050406030204" pitchFamily="18" charset="0"/>
                  </a:rPr>
                  <a:t>4xy </a:t>
                </a:r>
                <a:r>
                  <a:rPr lang="en-US" dirty="0"/>
                  <a:t>is</a:t>
                </a:r>
                <a:r>
                  <a:rPr lang="en-US" dirty="0">
                    <a:latin typeface="Cambria Math" panose="02040503050406030204" pitchFamily="18" charset="0"/>
                  </a:rPr>
                  <a:t> </a:t>
                </a:r>
                <a14:m>
                  <m:oMath xmlns:m="http://schemas.openxmlformats.org/officeDocument/2006/math">
                    <m:sSup>
                      <m:sSupPr>
                        <m:ctrlPr>
                          <a:rPr lang="en-US" i="1">
                            <a:latin typeface="Cambria Math" panose="02040503050406030204" pitchFamily="18" charset="0"/>
                          </a:rPr>
                        </m:ctrlPr>
                      </m:sSupPr>
                      <m:e>
                        <m:r>
                          <a:rPr lang="en-US" b="0" i="0" smtClean="0">
                            <a:latin typeface="Cambria Math" panose="02040503050406030204" pitchFamily="18" charset="0"/>
                          </a:rPr>
                          <m:t>20</m:t>
                        </m:r>
                        <m:r>
                          <m:rPr>
                            <m:sty m:val="p"/>
                          </m:rPr>
                          <a:rPr lang="en-US">
                            <a:latin typeface="Cambria Math" panose="02040503050406030204" pitchFamily="18" charset="0"/>
                          </a:rPr>
                          <m:t>x</m:t>
                        </m:r>
                      </m:e>
                      <m:sup>
                        <m:r>
                          <a:rPr lang="en-US">
                            <a:latin typeface="Cambria Math" panose="02040503050406030204" pitchFamily="18" charset="0"/>
                          </a:rPr>
                          <m:t>2</m:t>
                        </m:r>
                      </m:sup>
                    </m:sSup>
                    <m:r>
                      <m:rPr>
                        <m:sty m:val="p"/>
                      </m:rPr>
                      <a:rPr lang="en-US" b="0" i="0" smtClean="0">
                        <a:latin typeface="Cambria Math" panose="02040503050406030204" pitchFamily="18" charset="0"/>
                      </a:rPr>
                      <m:t>y</m:t>
                    </m:r>
                    <m:r>
                      <a:rPr lang="en-US" b="0" i="1" smtClean="0">
                        <a:latin typeface="Cambria Math" panose="02040503050406030204" pitchFamily="18" charset="0"/>
                      </a:rPr>
                      <m:t>.</m:t>
                    </m:r>
                  </m:oMath>
                </a14:m>
                <a:endParaRPr lang="en-US" dirty="0">
                  <a:latin typeface="Cambria Math" panose="02040503050406030204" pitchFamily="18" charset="0"/>
                </a:endParaRPr>
              </a:p>
              <a:p>
                <a:pPr marL="0" indent="0" algn="just">
                  <a:lnSpc>
                    <a:spcPct val="100000"/>
                  </a:lnSpc>
                  <a:buNone/>
                </a:pP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2</m:t>
                        </m:r>
                        <m:r>
                          <m:rPr>
                            <m:sty m:val="p"/>
                          </m:rPr>
                          <a:rPr lang="en-US">
                            <a:latin typeface="Cambria Math" panose="02040503050406030204" pitchFamily="18" charset="0"/>
                          </a:rPr>
                          <m:t>y</m:t>
                        </m:r>
                      </m:num>
                      <m:den>
                        <m:sSup>
                          <m:sSupPr>
                            <m:ctrlPr>
                              <a:rPr lang="en-US" i="1">
                                <a:latin typeface="Cambria Math" panose="02040503050406030204" pitchFamily="18" charset="0"/>
                              </a:rPr>
                            </m:ctrlPr>
                          </m:sSupPr>
                          <m:e>
                            <m:r>
                              <a:rPr lang="en-US">
                                <a:latin typeface="Cambria Math" panose="02040503050406030204" pitchFamily="18" charset="0"/>
                              </a:rPr>
                              <m:t>5</m:t>
                            </m:r>
                            <m:r>
                              <m:rPr>
                                <m:sty m:val="p"/>
                              </m:rPr>
                              <a:rPr lang="en-US">
                                <a:latin typeface="Cambria Math" panose="02040503050406030204" pitchFamily="18" charset="0"/>
                              </a:rPr>
                              <m:t>x</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3</m:t>
                        </m:r>
                        <m:r>
                          <m:rPr>
                            <m:sty m:val="p"/>
                          </m:rPr>
                          <a:rPr lang="en-US">
                            <a:latin typeface="Cambria Math" panose="02040503050406030204" pitchFamily="18" charset="0"/>
                          </a:rPr>
                          <m:t>x</m:t>
                        </m:r>
                      </m:num>
                      <m:den>
                        <m:r>
                          <a:rPr lang="en-US">
                            <a:latin typeface="Cambria Math" panose="02040503050406030204" pitchFamily="18" charset="0"/>
                          </a:rPr>
                          <m:t>4</m:t>
                        </m:r>
                        <m:r>
                          <m:rPr>
                            <m:sty m:val="p"/>
                          </m:rPr>
                          <a:rPr lang="en-US">
                            <a:latin typeface="Cambria Math" panose="02040503050406030204" pitchFamily="18" charset="0"/>
                          </a:rPr>
                          <m:t>xy</m:t>
                        </m:r>
                      </m:den>
                    </m:f>
                    <m:r>
                      <a:rPr lang="en-US" b="0" i="1" smtClean="0">
                        <a:latin typeface="Cambria Math" panose="02040503050406030204" pitchFamily="18" charset="0"/>
                      </a:rPr>
                      <m:t>=</m:t>
                    </m:r>
                    <m:f>
                      <m:fPr>
                        <m:ctrlPr>
                          <a:rPr lang="en-US" b="0" smtClean="0">
                            <a:latin typeface="Cambria Math" panose="02040503050406030204" pitchFamily="18" charset="0"/>
                          </a:rPr>
                        </m:ctrlPr>
                      </m:fPr>
                      <m:num>
                        <m:r>
                          <a:rPr lang="en-US" b="0" i="0" smtClean="0">
                            <a:latin typeface="Cambria Math" panose="02040503050406030204" pitchFamily="18" charset="0"/>
                          </a:rPr>
                          <m:t>2</m:t>
                        </m:r>
                        <m:r>
                          <m:rPr>
                            <m:sty m:val="p"/>
                          </m:rPr>
                          <a:rPr lang="en-US" b="0" i="0" smtClean="0">
                            <a:latin typeface="Cambria Math" panose="02040503050406030204" pitchFamily="18" charset="0"/>
                          </a:rPr>
                          <m:t>y</m:t>
                        </m:r>
                        <m:r>
                          <a:rPr lang="en-US" b="0" i="0" smtClean="0">
                            <a:latin typeface="Cambria Math" panose="02040503050406030204" pitchFamily="18" charset="0"/>
                          </a:rPr>
                          <m:t>·4</m:t>
                        </m:r>
                        <m:r>
                          <m:rPr>
                            <m:sty m:val="p"/>
                          </m:rPr>
                          <a:rPr lang="en-US" b="0" i="0" smtClean="0">
                            <a:latin typeface="Cambria Math" panose="02040503050406030204" pitchFamily="18" charset="0"/>
                          </a:rPr>
                          <m:t>y</m:t>
                        </m:r>
                      </m:num>
                      <m:den>
                        <m:sSup>
                          <m:sSupPr>
                            <m:ctrlPr>
                              <a:rPr lang="en-US" b="0" smtClean="0">
                                <a:latin typeface="Cambria Math" panose="02040503050406030204" pitchFamily="18" charset="0"/>
                              </a:rPr>
                            </m:ctrlPr>
                          </m:sSupPr>
                          <m:e>
                            <m:r>
                              <a:rPr lang="en-US" b="0" i="0" smtClean="0">
                                <a:latin typeface="Cambria Math" panose="02040503050406030204" pitchFamily="18" charset="0"/>
                              </a:rPr>
                              <m:t>5</m:t>
                            </m:r>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r>
                          <a:rPr lang="en-US" b="0" i="0" smtClean="0">
                            <a:latin typeface="Cambria Math" panose="02040503050406030204" pitchFamily="18" charset="0"/>
                          </a:rPr>
                          <m:t>·4</m:t>
                        </m:r>
                        <m:r>
                          <m:rPr>
                            <m:sty m:val="p"/>
                          </m:rPr>
                          <a:rPr lang="en-US" b="0" i="0" smtClean="0">
                            <a:latin typeface="Cambria Math" panose="02040503050406030204" pitchFamily="18" charset="0"/>
                          </a:rPr>
                          <m:t>y</m:t>
                        </m:r>
                      </m:den>
                    </m:f>
                    <m:r>
                      <a:rPr lang="en-US" b="0" i="0" smtClean="0">
                        <a:latin typeface="Cambria Math" panose="02040503050406030204" pitchFamily="18" charset="0"/>
                      </a:rPr>
                      <m:t>+</m:t>
                    </m:r>
                    <m:f>
                      <m:fPr>
                        <m:ctrlPr>
                          <a:rPr lang="en-US" b="0" smtClean="0">
                            <a:latin typeface="Cambria Math" panose="02040503050406030204" pitchFamily="18" charset="0"/>
                          </a:rPr>
                        </m:ctrlPr>
                      </m:fPr>
                      <m:num>
                        <m:r>
                          <a:rPr lang="en-US" b="0" i="0" smtClean="0">
                            <a:latin typeface="Cambria Math" panose="02040503050406030204" pitchFamily="18" charset="0"/>
                          </a:rPr>
                          <m:t>3</m:t>
                        </m:r>
                        <m:r>
                          <m:rPr>
                            <m:sty m:val="p"/>
                          </m:rPr>
                          <a:rPr lang="en-US" b="0" i="0" smtClean="0">
                            <a:latin typeface="Cambria Math" panose="02040503050406030204" pitchFamily="18" charset="0"/>
                          </a:rPr>
                          <m:t>x</m:t>
                        </m:r>
                        <m:r>
                          <a:rPr lang="en-US" b="0" i="0" smtClean="0">
                            <a:latin typeface="Cambria Math" panose="02040503050406030204" pitchFamily="18" charset="0"/>
                          </a:rPr>
                          <m:t>·5</m:t>
                        </m:r>
                        <m:r>
                          <m:rPr>
                            <m:sty m:val="p"/>
                          </m:rPr>
                          <a:rPr lang="en-US" b="0" i="0" smtClean="0">
                            <a:latin typeface="Cambria Math" panose="02040503050406030204" pitchFamily="18" charset="0"/>
                          </a:rPr>
                          <m:t>x</m:t>
                        </m:r>
                      </m:num>
                      <m:den>
                        <m:r>
                          <a:rPr lang="en-US" b="0" i="0" smtClean="0">
                            <a:latin typeface="Cambria Math" panose="02040503050406030204" pitchFamily="18" charset="0"/>
                          </a:rPr>
                          <m:t>4</m:t>
                        </m:r>
                        <m:r>
                          <m:rPr>
                            <m:sty m:val="p"/>
                          </m:rPr>
                          <a:rPr lang="en-US" b="0" i="0" smtClean="0">
                            <a:latin typeface="Cambria Math" panose="02040503050406030204" pitchFamily="18" charset="0"/>
                          </a:rPr>
                          <m:t>xy</m:t>
                        </m:r>
                        <m:r>
                          <a:rPr lang="en-US" b="0" i="0" smtClean="0">
                            <a:latin typeface="Cambria Math" panose="02040503050406030204" pitchFamily="18" charset="0"/>
                          </a:rPr>
                          <m:t>·5</m:t>
                        </m:r>
                        <m:r>
                          <m:rPr>
                            <m:sty m:val="p"/>
                          </m:rPr>
                          <a:rPr lang="en-US" b="0" i="0" smtClean="0">
                            <a:latin typeface="Cambria Math" panose="02040503050406030204" pitchFamily="18" charset="0"/>
                          </a:rPr>
                          <m:t>x</m:t>
                        </m:r>
                      </m:den>
                    </m:f>
                  </m:oMath>
                </a14:m>
                <a:r>
                  <a:rPr lang="en-US" b="0" dirty="0">
                    <a:latin typeface="Cambria Math" panose="02040503050406030204" pitchFamily="18" charset="0"/>
                  </a:rPr>
                  <a:t> 	</a:t>
                </a:r>
                <a:r>
                  <a:rPr lang="en-US" b="0" dirty="0">
                    <a:latin typeface="Calibri" panose="020F0502020204030204" pitchFamily="34" charset="0"/>
                    <a:cs typeface="Calibri" panose="020F0502020204030204" pitchFamily="34" charset="0"/>
                  </a:rPr>
                  <a:t>Multiply the addends by</a:t>
                </a:r>
                <a:r>
                  <a:rPr lang="en-US" dirty="0">
                    <a:latin typeface="Calibri" panose="020F0502020204030204" pitchFamily="34" charset="0"/>
                    <a:cs typeface="Calibri" panose="020F0502020204030204" pitchFamily="34" charset="0"/>
                  </a:rPr>
                  <a:t> </a:t>
                </a:r>
                <a14:m>
                  <m:oMath xmlns:m="http://schemas.openxmlformats.org/officeDocument/2006/math">
                    <m:f>
                      <m:fPr>
                        <m:ctrlPr>
                          <a:rPr lang="en-US">
                            <a:latin typeface="Cambria Math" panose="02040503050406030204" pitchFamily="18" charset="0"/>
                          </a:rPr>
                        </m:ctrlPr>
                      </m:fPr>
                      <m:num>
                        <m:r>
                          <a:rPr lang="en-US" b="0" i="0" smtClean="0">
                            <a:latin typeface="Cambria Math" panose="02040503050406030204" pitchFamily="18" charset="0"/>
                          </a:rPr>
                          <m:t>4</m:t>
                        </m:r>
                        <m:r>
                          <m:rPr>
                            <m:sty m:val="p"/>
                          </m:rPr>
                          <a:rPr lang="en-US" b="0" i="0" smtClean="0">
                            <a:latin typeface="Cambria Math" panose="02040503050406030204" pitchFamily="18" charset="0"/>
                          </a:rPr>
                          <m:t>y</m:t>
                        </m:r>
                      </m:num>
                      <m:den>
                        <m:r>
                          <a:rPr lang="en-US" i="0">
                            <a:latin typeface="Cambria Math" panose="02040503050406030204" pitchFamily="18" charset="0"/>
                          </a:rPr>
                          <m:t>4</m:t>
                        </m:r>
                        <m:r>
                          <m:rPr>
                            <m:sty m:val="p"/>
                          </m:rPr>
                          <a:rPr lang="en-US" b="0" i="0" smtClean="0">
                            <a:latin typeface="Cambria Math" panose="02040503050406030204" pitchFamily="18" charset="0"/>
                          </a:rPr>
                          <m:t>y</m:t>
                        </m:r>
                      </m:den>
                    </m:f>
                    <m:r>
                      <a:rPr lang="en-US" b="0" i="0" smtClean="0">
                        <a:latin typeface="Cambria Math" panose="02040503050406030204" pitchFamily="18" charset="0"/>
                      </a:rPr>
                      <m:t> </m:t>
                    </m:r>
                  </m:oMath>
                </a14:m>
                <a:r>
                  <a:rPr lang="en-US" b="0" dirty="0">
                    <a:latin typeface="Calibri" panose="020F0502020204030204" pitchFamily="34" charset="0"/>
                    <a:cs typeface="Calibri" panose="020F0502020204030204" pitchFamily="34" charset="0"/>
                  </a:rPr>
                  <a:t>and </a:t>
                </a:r>
                <a14:m>
                  <m:oMath xmlns:m="http://schemas.openxmlformats.org/officeDocument/2006/math">
                    <m:f>
                      <m:fPr>
                        <m:ctrlPr>
                          <a:rPr lang="en-US" i="1">
                            <a:latin typeface="Cambria Math" panose="02040503050406030204" pitchFamily="18" charset="0"/>
                          </a:rPr>
                        </m:ctrlPr>
                      </m:fPr>
                      <m:num>
                        <m:r>
                          <a:rPr lang="en-US" b="0" i="0" smtClean="0">
                            <a:latin typeface="Cambria Math" panose="02040503050406030204" pitchFamily="18" charset="0"/>
                          </a:rPr>
                          <m:t>5</m:t>
                        </m:r>
                        <m:r>
                          <m:rPr>
                            <m:sty m:val="p"/>
                          </m:rPr>
                          <a:rPr lang="en-US" b="0" i="0" smtClean="0">
                            <a:latin typeface="Cambria Math" panose="02040503050406030204" pitchFamily="18" charset="0"/>
                          </a:rPr>
                          <m:t>x</m:t>
                        </m:r>
                      </m:num>
                      <m:den>
                        <m:r>
                          <a:rPr lang="en-US" b="0" i="0" smtClean="0">
                            <a:latin typeface="Cambria Math" panose="02040503050406030204" pitchFamily="18" charset="0"/>
                          </a:rPr>
                          <m:t>5</m:t>
                        </m:r>
                        <m:r>
                          <m:rPr>
                            <m:sty m:val="p"/>
                          </m:rPr>
                          <a:rPr lang="en-US" b="0" i="0" smtClean="0">
                            <a:latin typeface="Cambria Math" panose="02040503050406030204" pitchFamily="18" charset="0"/>
                          </a:rPr>
                          <m:t>x</m:t>
                        </m:r>
                      </m:den>
                    </m:f>
                  </m:oMath>
                </a14:m>
                <a:r>
                  <a:rPr lang="en-US" b="0" dirty="0">
                    <a:latin typeface="Calibri" panose="020F0502020204030204" pitchFamily="34" charset="0"/>
                    <a:cs typeface="Calibri" panose="020F0502020204030204" pitchFamily="34" charset="0"/>
                  </a:rPr>
                  <a:t>.</a:t>
                </a:r>
              </a:p>
              <a:p>
                <a:pPr marL="0" indent="0" algn="just">
                  <a:buNone/>
                </a:pPr>
                <a:r>
                  <a:rPr lang="en-US" sz="2400" b="0" dirty="0">
                    <a:latin typeface="Cambria Math" panose="02040503050406030204" pitchFamily="18" charset="0"/>
                  </a:rPr>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smtClean="0">
                                <a:latin typeface="Cambria Math" panose="02040503050406030204" pitchFamily="18" charset="0"/>
                              </a:rPr>
                            </m:ctrlPr>
                          </m:sSupPr>
                          <m:e>
                            <m:r>
                              <a:rPr lang="en-US" b="0" i="0" smtClean="0">
                                <a:latin typeface="Cambria Math" panose="02040503050406030204" pitchFamily="18" charset="0"/>
                              </a:rPr>
                              <m:t>8</m:t>
                            </m:r>
                            <m:r>
                              <m:rPr>
                                <m:sty m:val="p"/>
                              </m:rPr>
                              <a:rPr lang="en-US" b="0" i="0" smtClean="0">
                                <a:latin typeface="Cambria Math" panose="02040503050406030204" pitchFamily="18" charset="0"/>
                              </a:rPr>
                              <m:t>y</m:t>
                            </m:r>
                          </m:e>
                          <m:sup>
                            <m:r>
                              <a:rPr lang="en-US" b="0" i="0" smtClean="0">
                                <a:latin typeface="Cambria Math" panose="02040503050406030204" pitchFamily="18" charset="0"/>
                              </a:rPr>
                              <m:t>2</m:t>
                            </m:r>
                          </m:sup>
                        </m:sSup>
                      </m:num>
                      <m:den>
                        <m:sSup>
                          <m:sSupPr>
                            <m:ctrlPr>
                              <a:rPr lang="en-US" i="1">
                                <a:latin typeface="Cambria Math" panose="02040503050406030204" pitchFamily="18" charset="0"/>
                              </a:rPr>
                            </m:ctrlPr>
                          </m:sSupPr>
                          <m:e>
                            <m:r>
                              <a:rPr lang="en-US">
                                <a:latin typeface="Cambria Math" panose="02040503050406030204" pitchFamily="18" charset="0"/>
                              </a:rPr>
                              <m:t>20</m:t>
                            </m:r>
                            <m:r>
                              <m:rPr>
                                <m:sty m:val="p"/>
                              </m:rPr>
                              <a:rPr lang="en-US">
                                <a:latin typeface="Cambria Math" panose="02040503050406030204" pitchFamily="18" charset="0"/>
                              </a:rPr>
                              <m:t>x</m:t>
                            </m:r>
                          </m:e>
                          <m:sup>
                            <m:r>
                              <a:rPr lang="en-US">
                                <a:latin typeface="Cambria Math" panose="02040503050406030204" pitchFamily="18" charset="0"/>
                              </a:rPr>
                              <m:t>2</m:t>
                            </m:r>
                          </m:sup>
                        </m:sSup>
                        <m:r>
                          <m:rPr>
                            <m:sty m:val="p"/>
                          </m:rPr>
                          <a:rPr lang="en-US">
                            <a:latin typeface="Cambria Math" panose="02040503050406030204" pitchFamily="18" charset="0"/>
                          </a:rPr>
                          <m:t>y</m:t>
                        </m:r>
                      </m:den>
                    </m:f>
                    <m:r>
                      <a:rPr lang="en-US" smtClean="0">
                        <a:latin typeface="Cambria Math" panose="02040503050406030204" pitchFamily="18" charset="0"/>
                      </a:rPr>
                      <m:t>+</m:t>
                    </m:r>
                    <m:f>
                      <m:fPr>
                        <m:ctrlPr>
                          <a:rPr lang="en-US" i="1" smtClean="0">
                            <a:latin typeface="Cambria Math" panose="02040503050406030204" pitchFamily="18" charset="0"/>
                          </a:rPr>
                        </m:ctrlPr>
                      </m:fPr>
                      <m:num>
                        <m:sSup>
                          <m:sSupPr>
                            <m:ctrlPr>
                              <a:rPr lang="en-US" i="1">
                                <a:latin typeface="Cambria Math" panose="02040503050406030204" pitchFamily="18" charset="0"/>
                              </a:rPr>
                            </m:ctrlPr>
                          </m:sSupPr>
                          <m:e>
                            <m:r>
                              <a:rPr lang="en-US" b="0" i="0" smtClean="0">
                                <a:latin typeface="Cambria Math" panose="02040503050406030204" pitchFamily="18" charset="0"/>
                              </a:rPr>
                              <m:t>15</m:t>
                            </m:r>
                            <m:r>
                              <m:rPr>
                                <m:sty m:val="p"/>
                              </m:rPr>
                              <a:rPr lang="en-US" b="0" i="0" smtClean="0">
                                <a:latin typeface="Cambria Math" panose="02040503050406030204" pitchFamily="18" charset="0"/>
                              </a:rPr>
                              <m:t>x</m:t>
                            </m:r>
                          </m:e>
                          <m:sup>
                            <m:r>
                              <a:rPr lang="en-US">
                                <a:latin typeface="Cambria Math" panose="02040503050406030204" pitchFamily="18" charset="0"/>
                              </a:rPr>
                              <m:t>2</m:t>
                            </m:r>
                          </m:sup>
                        </m:sSup>
                      </m:num>
                      <m:den>
                        <m:sSup>
                          <m:sSupPr>
                            <m:ctrlPr>
                              <a:rPr lang="en-US" i="1">
                                <a:latin typeface="Cambria Math" panose="02040503050406030204" pitchFamily="18" charset="0"/>
                              </a:rPr>
                            </m:ctrlPr>
                          </m:sSupPr>
                          <m:e>
                            <m:r>
                              <a:rPr lang="en-US" b="0" i="0" smtClean="0">
                                <a:latin typeface="Cambria Math" panose="02040503050406030204" pitchFamily="18" charset="0"/>
                              </a:rPr>
                              <m:t>20</m:t>
                            </m:r>
                            <m:r>
                              <m:rPr>
                                <m:sty m:val="p"/>
                              </m:rPr>
                              <a:rPr lang="en-US">
                                <a:latin typeface="Cambria Math" panose="02040503050406030204" pitchFamily="18" charset="0"/>
                              </a:rPr>
                              <m:t>x</m:t>
                            </m:r>
                          </m:e>
                          <m:sup>
                            <m:r>
                              <a:rPr lang="en-US">
                                <a:latin typeface="Cambria Math" panose="02040503050406030204" pitchFamily="18" charset="0"/>
                              </a:rPr>
                              <m:t>2</m:t>
                            </m:r>
                          </m:sup>
                        </m:sSup>
                        <m:r>
                          <m:rPr>
                            <m:sty m:val="p"/>
                          </m:rPr>
                          <a:rPr lang="en-US" b="0" i="0" smtClean="0">
                            <a:latin typeface="Cambria Math" panose="02040503050406030204" pitchFamily="18" charset="0"/>
                          </a:rPr>
                          <m:t>y</m:t>
                        </m:r>
                      </m:den>
                    </m:f>
                  </m:oMath>
                </a14:m>
                <a:r>
                  <a:rPr lang="en-US" sz="2400" b="0" dirty="0">
                    <a:latin typeface="Cambria Math" panose="02040503050406030204" pitchFamily="18" charset="0"/>
                  </a:rPr>
                  <a:t>		</a:t>
                </a:r>
                <a:r>
                  <a:rPr lang="en-US" dirty="0">
                    <a:latin typeface="Calibri" panose="020F0502020204030204" pitchFamily="34" charset="0"/>
                    <a:cs typeface="Calibri" panose="020F0502020204030204" pitchFamily="34" charset="0"/>
                  </a:rPr>
                  <a:t>Simplify numerators and denominators.</a:t>
                </a:r>
              </a:p>
              <a:p>
                <a:pPr marL="0" indent="0" algn="just">
                  <a:buNone/>
                </a:pPr>
                <a:r>
                  <a:rPr lang="en-US" sz="2400" b="0" dirty="0">
                    <a:latin typeface="Cambria Math" panose="02040503050406030204" pitchFamily="18" charset="0"/>
                  </a:rPr>
                  <a:t>	      </a:t>
                </a:r>
                <a:r>
                  <a:rPr lang="en-US" sz="2000" dirty="0">
                    <a:latin typeface="Cambria Math" panose="02040503050406030204" pitchFamily="18" charset="0"/>
                  </a:rPr>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8</m:t>
                            </m:r>
                            <m:r>
                              <m:rPr>
                                <m:sty m:val="p"/>
                              </m:rPr>
                              <a:rPr lang="en-US">
                                <a:latin typeface="Cambria Math" panose="02040503050406030204" pitchFamily="18" charset="0"/>
                              </a:rPr>
                              <m:t>y</m:t>
                            </m:r>
                          </m:e>
                          <m:sup>
                            <m:r>
                              <a:rPr lang="en-US">
                                <a:latin typeface="Cambria Math" panose="02040503050406030204" pitchFamily="18" charset="0"/>
                              </a:rPr>
                              <m:t>2</m:t>
                            </m:r>
                          </m:sup>
                        </m:sSup>
                      </m:num>
                      <m:den>
                        <m:sSup>
                          <m:sSupPr>
                            <m:ctrlPr>
                              <a:rPr lang="en-US" i="1">
                                <a:latin typeface="Cambria Math" panose="02040503050406030204" pitchFamily="18" charset="0"/>
                              </a:rPr>
                            </m:ctrlPr>
                          </m:sSupPr>
                          <m:e>
                            <m:r>
                              <a:rPr lang="en-US">
                                <a:latin typeface="Cambria Math" panose="02040503050406030204" pitchFamily="18" charset="0"/>
                              </a:rPr>
                              <m:t>20</m:t>
                            </m:r>
                            <m:r>
                              <m:rPr>
                                <m:sty m:val="p"/>
                              </m:rPr>
                              <a:rPr lang="en-US">
                                <a:latin typeface="Cambria Math" panose="02040503050406030204" pitchFamily="18" charset="0"/>
                              </a:rPr>
                              <m:t>x</m:t>
                            </m:r>
                          </m:e>
                          <m:sup>
                            <m:r>
                              <a:rPr lang="en-US">
                                <a:latin typeface="Cambria Math" panose="02040503050406030204" pitchFamily="18" charset="0"/>
                              </a:rPr>
                              <m:t>2</m:t>
                            </m:r>
                          </m:sup>
                        </m:sSup>
                        <m:r>
                          <m:rPr>
                            <m:sty m:val="p"/>
                          </m:rPr>
                          <a:rPr lang="en-US">
                            <a:latin typeface="Cambria Math" panose="02040503050406030204" pitchFamily="18" charset="0"/>
                          </a:rPr>
                          <m:t>y</m:t>
                        </m:r>
                      </m:den>
                    </m:f>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15</m:t>
                            </m:r>
                            <m:r>
                              <m:rPr>
                                <m:sty m:val="p"/>
                              </m:rPr>
                              <a:rPr lang="en-US">
                                <a:latin typeface="Cambria Math" panose="02040503050406030204" pitchFamily="18" charset="0"/>
                              </a:rPr>
                              <m:t>x</m:t>
                            </m:r>
                          </m:e>
                          <m:sup>
                            <m:r>
                              <a:rPr lang="en-US">
                                <a:latin typeface="Cambria Math" panose="02040503050406030204" pitchFamily="18" charset="0"/>
                              </a:rPr>
                              <m:t>2</m:t>
                            </m:r>
                          </m:sup>
                        </m:sSup>
                      </m:num>
                      <m:den>
                        <m:sSup>
                          <m:sSupPr>
                            <m:ctrlPr>
                              <a:rPr lang="en-US" i="1">
                                <a:latin typeface="Cambria Math" panose="02040503050406030204" pitchFamily="18" charset="0"/>
                              </a:rPr>
                            </m:ctrlPr>
                          </m:sSupPr>
                          <m:e>
                            <m:r>
                              <a:rPr lang="en-US">
                                <a:latin typeface="Cambria Math" panose="02040503050406030204" pitchFamily="18" charset="0"/>
                              </a:rPr>
                              <m:t>20</m:t>
                            </m:r>
                            <m:r>
                              <m:rPr>
                                <m:sty m:val="p"/>
                              </m:rPr>
                              <a:rPr lang="en-US">
                                <a:latin typeface="Cambria Math" panose="02040503050406030204" pitchFamily="18" charset="0"/>
                              </a:rPr>
                              <m:t>x</m:t>
                            </m:r>
                          </m:e>
                          <m:sup>
                            <m:r>
                              <a:rPr lang="en-US">
                                <a:latin typeface="Cambria Math" panose="02040503050406030204" pitchFamily="18" charset="0"/>
                              </a:rPr>
                              <m:t>2</m:t>
                            </m:r>
                          </m:sup>
                        </m:sSup>
                        <m:r>
                          <m:rPr>
                            <m:sty m:val="p"/>
                          </m:rPr>
                          <a:rPr lang="en-US">
                            <a:latin typeface="Cambria Math" panose="02040503050406030204" pitchFamily="18" charset="0"/>
                          </a:rPr>
                          <m:t>y</m:t>
                        </m:r>
                      </m:den>
                    </m:f>
                  </m:oMath>
                </a14:m>
                <a:r>
                  <a:rPr lang="en-US" b="0" dirty="0">
                    <a:latin typeface="Cambria Math" panose="02040503050406030204" pitchFamily="18" charset="0"/>
                  </a:rPr>
                  <a:t>	</a:t>
                </a:r>
                <a:r>
                  <a:rPr lang="en-US" dirty="0">
                    <a:latin typeface="Cambria Math" panose="02040503050406030204" pitchFamily="18" charset="0"/>
                  </a:rPr>
                  <a:t>	</a:t>
                </a:r>
                <a:r>
                  <a:rPr lang="en-US" dirty="0">
                    <a:latin typeface="Calibri" panose="020F0502020204030204" pitchFamily="34" charset="0"/>
                    <a:cs typeface="Calibri" panose="020F0502020204030204" pitchFamily="34" charset="0"/>
                  </a:rPr>
                  <a:t>Add the numerators; keep the LCD.</a:t>
                </a:r>
              </a:p>
              <a:p>
                <a:pPr marL="0" indent="0" algn="just">
                  <a:buNone/>
                </a:pPr>
                <a:endParaRPr lang="en-US" dirty="0">
                  <a:latin typeface="Cambria Math" panose="02040503050406030204" pitchFamily="18" charset="0"/>
                </a:endParaRPr>
              </a:p>
            </p:txBody>
          </p:sp>
        </mc:Choice>
        <mc:Fallback>
          <p:sp>
            <p:nvSpPr>
              <p:cNvPr id="7" name="Content Placeholder 5">
                <a:extLst>
                  <a:ext uri="{FF2B5EF4-FFF2-40B4-BE49-F238E27FC236}">
                    <a16:creationId xmlns:a16="http://schemas.microsoft.com/office/drawing/2014/main" id="{3345666F-B263-A54E-A27B-CBD1DC74187B}"/>
                  </a:ext>
                </a:extLst>
              </p:cNvPr>
              <p:cNvSpPr>
                <a:spLocks noGrp="1" noRot="1" noChangeAspect="1" noMove="1" noResize="1" noEditPoints="1" noAdjustHandles="1" noChangeArrowheads="1" noChangeShapeType="1" noTextEdit="1"/>
              </p:cNvSpPr>
              <p:nvPr>
                <p:ph idx="1"/>
              </p:nvPr>
            </p:nvSpPr>
            <p:spPr>
              <a:xfrm>
                <a:off x="525004" y="1825625"/>
                <a:ext cx="11191715" cy="4351338"/>
              </a:xfrm>
              <a:blipFill>
                <a:blip r:embed="rId3"/>
                <a:stretch>
                  <a:fillRect l="-1019" t="-2632"/>
                </a:stretch>
              </a:blipFill>
            </p:spPr>
            <p:txBody>
              <a:bodyPr/>
              <a:lstStyle/>
              <a:p>
                <a:r>
                  <a:rPr lang="en-US">
                    <a:noFill/>
                  </a:rPr>
                  <a:t> </a:t>
                </a:r>
              </a:p>
            </p:txBody>
          </p:sp>
        </mc:Fallback>
      </mc:AlternateContent>
    </p:spTree>
    <p:extLst>
      <p:ext uri="{BB962C8B-B14F-4D97-AF65-F5344CB8AC3E}">
        <p14:creationId xmlns:p14="http://schemas.microsoft.com/office/powerpoint/2010/main" val="711341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7" name="Content Placeholder 5">
                <a:extLst>
                  <a:ext uri="{FF2B5EF4-FFF2-40B4-BE49-F238E27FC236}">
                    <a16:creationId xmlns:a16="http://schemas.microsoft.com/office/drawing/2014/main" id="{3345666F-B263-A54E-A27B-CBD1DC74187B}"/>
                  </a:ext>
                </a:extLst>
              </p:cNvPr>
              <p:cNvSpPr>
                <a:spLocks noGrp="1"/>
              </p:cNvSpPr>
              <p:nvPr>
                <p:ph idx="1"/>
              </p:nvPr>
            </p:nvSpPr>
            <p:spPr>
              <a:xfrm>
                <a:off x="525004" y="1825625"/>
                <a:ext cx="11191715" cy="4351338"/>
              </a:xfrm>
            </p:spPr>
            <p:txBody>
              <a:bodyPr>
                <a:normAutofit/>
              </a:bodyPr>
              <a:lstStyle/>
              <a:p>
                <a:pPr marL="0" indent="0">
                  <a:buNone/>
                </a:pPr>
                <a:r>
                  <a:rPr lang="en-PH" b="1" dirty="0"/>
                  <a:t>Solution:</a:t>
                </a:r>
              </a:p>
              <a:p>
                <a:pPr marL="0" indent="0">
                  <a:buNone/>
                </a:pPr>
                <a:endParaRPr lang="en-US" b="1" dirty="0"/>
              </a:p>
              <a:p>
                <a:pPr marL="0" indent="0" algn="just">
                  <a:buNone/>
                </a:pPr>
                <a:r>
                  <a:rPr lang="en-US" dirty="0"/>
                  <a:t>	2.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3</m:t>
                        </m:r>
                      </m:num>
                      <m:den>
                        <m:r>
                          <a:rPr lang="en-US" i="1">
                            <a:latin typeface="Cambria Math" panose="02040503050406030204" pitchFamily="18" charset="0"/>
                          </a:rPr>
                          <m:t>𝑥</m:t>
                        </m:r>
                        <m:r>
                          <a:rPr lang="en-US" i="1">
                            <a:latin typeface="Cambria Math" panose="02040503050406030204" pitchFamily="18" charset="0"/>
                          </a:rPr>
                          <m:t>+2</m:t>
                        </m:r>
                      </m:den>
                    </m:f>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x</m:t>
                        </m:r>
                      </m:num>
                      <m:den>
                        <m:sSup>
                          <m:sSupPr>
                            <m:ctrlPr>
                              <a:rPr lang="en-US"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−12</m:t>
                        </m:r>
                      </m:den>
                    </m:f>
                    <m:r>
                      <a:rPr lang="en-US" i="1">
                        <a:latin typeface="Cambria Math" panose="02040503050406030204" pitchFamily="18" charset="0"/>
                      </a:rPr>
                      <m:t>−</m:t>
                    </m:r>
                    <m:f>
                      <m:fPr>
                        <m:ctrlPr>
                          <a:rPr lang="en-US" smtClean="0">
                            <a:latin typeface="Cambria Math" panose="02040503050406030204" pitchFamily="18" charset="0"/>
                          </a:rPr>
                        </m:ctrlPr>
                      </m:fPr>
                      <m:num>
                        <m:r>
                          <a:rPr lang="en-US" i="0">
                            <a:latin typeface="Cambria Math" panose="02040503050406030204" pitchFamily="18" charset="0"/>
                          </a:rPr>
                          <m:t>4</m:t>
                        </m:r>
                      </m:num>
                      <m:den>
                        <m:sSup>
                          <m:sSupPr>
                            <m:ctrlPr>
                              <a:rPr lang="en-US">
                                <a:latin typeface="Cambria Math" panose="02040503050406030204" pitchFamily="18" charset="0"/>
                              </a:rPr>
                            </m:ctrlPr>
                          </m:sSupPr>
                          <m:e>
                            <m:r>
                              <m:rPr>
                                <m:sty m:val="p"/>
                              </m:rPr>
                              <a:rPr lang="en-US" i="0">
                                <a:latin typeface="Cambria Math" panose="02040503050406030204" pitchFamily="18" charset="0"/>
                              </a:rPr>
                              <m:t>x</m:t>
                            </m:r>
                          </m:e>
                          <m:sup>
                            <m:r>
                              <a:rPr lang="en-US" i="0">
                                <a:latin typeface="Cambria Math" panose="02040503050406030204" pitchFamily="18" charset="0"/>
                              </a:rPr>
                              <m:t>2</m:t>
                            </m:r>
                          </m:sup>
                        </m:sSup>
                        <m:r>
                          <a:rPr lang="en-US" i="0">
                            <a:latin typeface="Cambria Math" panose="02040503050406030204" pitchFamily="18" charset="0"/>
                          </a:rPr>
                          <m:t>+3</m:t>
                        </m:r>
                        <m:r>
                          <m:rPr>
                            <m:sty m:val="p"/>
                          </m:rPr>
                          <a:rPr lang="en-US" i="0">
                            <a:latin typeface="Cambria Math" panose="02040503050406030204" pitchFamily="18" charset="0"/>
                          </a:rPr>
                          <m:t>x</m:t>
                        </m:r>
                        <m:r>
                          <a:rPr lang="en-US" i="0">
                            <a:latin typeface="Cambria Math" panose="02040503050406030204" pitchFamily="18" charset="0"/>
                          </a:rPr>
                          <m:t>+2</m:t>
                        </m:r>
                      </m:den>
                    </m:f>
                  </m:oMath>
                </a14:m>
                <a:endParaRPr lang="en-US" dirty="0"/>
              </a:p>
              <a:p>
                <a:pPr marL="0" indent="0" algn="just">
                  <a:buNone/>
                </a:pPr>
                <a:r>
                  <a:rPr lang="en-PH" dirty="0"/>
                  <a:t>The factors of the denominators are</a:t>
                </a:r>
              </a:p>
              <a:p>
                <a:pPr marL="0" indent="0" algn="just">
                  <a:buNone/>
                </a:pPr>
                <a:r>
                  <a:rPr lang="en-US" dirty="0"/>
                  <a:t> 	</a:t>
                </a:r>
                <a14:m>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+2</m:t>
                    </m:r>
                  </m:oMath>
                </a14:m>
                <a:r>
                  <a:rPr lang="en-US" sz="2400" dirty="0">
                    <a:latin typeface="Cambria Math" panose="02040503050406030204" pitchFamily="18" charset="0"/>
                  </a:rPr>
                  <a:t>	            </a:t>
                </a:r>
                <a:r>
                  <a:rPr lang="en-US" sz="2400" dirty="0"/>
                  <a:t> </a:t>
                </a:r>
                <a14:m>
                  <m:oMath xmlns:m="http://schemas.openxmlformats.org/officeDocument/2006/math">
                    <m:sSup>
                      <m:sSupPr>
                        <m:ctrlPr>
                          <a:rPr lang="en-US" sz="2400" i="1">
                            <a:latin typeface="Cambria Math" panose="02040503050406030204" pitchFamily="18" charset="0"/>
                          </a:rPr>
                        </m:ctrlPr>
                      </m:sSupPr>
                      <m:e>
                        <m:r>
                          <m:rPr>
                            <m:sty m:val="p"/>
                          </m:rPr>
                          <a:rPr lang="en-US" sz="2400">
                            <a:latin typeface="Cambria Math" panose="02040503050406030204" pitchFamily="18" charset="0"/>
                          </a:rPr>
                          <m:t>x</m:t>
                        </m:r>
                      </m:e>
                      <m:sup>
                        <m:r>
                          <a:rPr lang="en-US" sz="2400">
                            <a:latin typeface="Cambria Math" panose="02040503050406030204" pitchFamily="18" charset="0"/>
                          </a:rPr>
                          <m:t>2</m:t>
                        </m:r>
                      </m:sup>
                    </m:sSup>
                    <m:r>
                      <a:rPr lang="en-US" sz="2400">
                        <a:latin typeface="Cambria Math" panose="02040503050406030204" pitchFamily="18" charset="0"/>
                      </a:rPr>
                      <m:t>−</m:t>
                    </m:r>
                    <m:r>
                      <a:rPr lang="en-US" sz="2400" b="0" i="0" smtClean="0">
                        <a:latin typeface="Cambria Math" panose="02040503050406030204" pitchFamily="18" charset="0"/>
                      </a:rPr>
                      <m:t>4=(</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+2)(</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−2)</m:t>
                    </m:r>
                  </m:oMath>
                </a14:m>
                <a:r>
                  <a:rPr lang="en-US" sz="2400" dirty="0">
                    <a:latin typeface="Cambria Math" panose="02040503050406030204" pitchFamily="18" charset="0"/>
                  </a:rPr>
                  <a:t>	   </a:t>
                </a:r>
                <a14:m>
                  <m:oMath xmlns:m="http://schemas.openxmlformats.org/officeDocument/2006/math">
                    <m:sSup>
                      <m:sSupPr>
                        <m:ctrlPr>
                          <a:rPr lang="en-US" sz="2400">
                            <a:latin typeface="Cambria Math" panose="02040503050406030204" pitchFamily="18" charset="0"/>
                          </a:rPr>
                        </m:ctrlPr>
                      </m:sSupPr>
                      <m:e>
                        <m:r>
                          <m:rPr>
                            <m:sty m:val="p"/>
                          </m:rPr>
                          <a:rPr lang="en-US" sz="2400" i="0">
                            <a:latin typeface="Cambria Math" panose="02040503050406030204" pitchFamily="18" charset="0"/>
                          </a:rPr>
                          <m:t>x</m:t>
                        </m:r>
                      </m:e>
                      <m:sup>
                        <m:r>
                          <a:rPr lang="en-US" sz="2400" i="0">
                            <a:latin typeface="Cambria Math" panose="02040503050406030204" pitchFamily="18" charset="0"/>
                          </a:rPr>
                          <m:t>2</m:t>
                        </m:r>
                      </m:sup>
                    </m:sSup>
                    <m:r>
                      <a:rPr lang="en-US" sz="2400" i="0">
                        <a:latin typeface="Cambria Math" panose="02040503050406030204" pitchFamily="18" charset="0"/>
                      </a:rPr>
                      <m:t>+3</m:t>
                    </m:r>
                    <m:r>
                      <m:rPr>
                        <m:sty m:val="p"/>
                      </m:rPr>
                      <a:rPr lang="en-US" sz="2400" i="0">
                        <a:latin typeface="Cambria Math" panose="02040503050406030204" pitchFamily="18" charset="0"/>
                      </a:rPr>
                      <m:t>x</m:t>
                    </m:r>
                    <m:r>
                      <a:rPr lang="en-US" sz="2400" i="0">
                        <a:latin typeface="Cambria Math" panose="02040503050406030204" pitchFamily="18" charset="0"/>
                      </a:rPr>
                      <m:t>+2=(</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+2)(</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oMath>
                </a14:m>
                <a:endParaRPr lang="en-US" dirty="0">
                  <a:latin typeface="Cambria Math" panose="02040503050406030204" pitchFamily="18" charset="0"/>
                </a:endParaRPr>
              </a:p>
              <a:p>
                <a:pPr marL="0" indent="0" algn="just">
                  <a:buNone/>
                </a:pPr>
                <a:r>
                  <a:rPr lang="en-PH" dirty="0"/>
                  <a:t>Therefore, the LCD for </a:t>
                </a:r>
                <a14:m>
                  <m:oMath xmlns:m="http://schemas.openxmlformats.org/officeDocument/2006/math">
                    <m:r>
                      <m:rPr>
                        <m:sty m:val="p"/>
                      </m:rPr>
                      <a:rPr lang="en-US" sz="2400" i="0">
                        <a:latin typeface="Cambria Math" panose="02040503050406030204" pitchFamily="18" charset="0"/>
                      </a:rPr>
                      <m:t>x</m:t>
                    </m:r>
                    <m:r>
                      <a:rPr lang="en-US" sz="2400" i="1" smtClean="0">
                        <a:latin typeface="Cambria Math" panose="02040503050406030204" pitchFamily="18" charset="0"/>
                      </a:rPr>
                      <m:t>+2</m:t>
                    </m:r>
                  </m:oMath>
                </a14:m>
                <a:r>
                  <a:rPr lang="en-US" sz="2400" dirty="0">
                    <a:latin typeface="Cambria Math" panose="02040503050406030204" pitchFamily="18" charset="0"/>
                  </a:rPr>
                  <a:t>,</a:t>
                </a:r>
                <a14:m>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m:rPr>
                            <m:sty m:val="p"/>
                          </m:rPr>
                          <a:rPr lang="en-US" sz="2400">
                            <a:latin typeface="Cambria Math" panose="02040503050406030204" pitchFamily="18" charset="0"/>
                          </a:rPr>
                          <m:t>x</m:t>
                        </m:r>
                      </m:e>
                      <m:sup>
                        <m:r>
                          <a:rPr lang="en-US" sz="2400">
                            <a:latin typeface="Cambria Math" panose="02040503050406030204" pitchFamily="18" charset="0"/>
                          </a:rPr>
                          <m:t>2</m:t>
                        </m:r>
                      </m:sup>
                    </m:sSup>
                    <m:r>
                      <a:rPr lang="en-US" sz="2400">
                        <a:latin typeface="Cambria Math" panose="02040503050406030204" pitchFamily="18" charset="0"/>
                      </a:rPr>
                      <m:t>−</m:t>
                    </m:r>
                    <m:r>
                      <a:rPr lang="en-US" sz="2400">
                        <a:latin typeface="Cambria Math" panose="02040503050406030204" pitchFamily="18" charset="0"/>
                      </a:rPr>
                      <m:t>4</m:t>
                    </m:r>
                  </m:oMath>
                </a14:m>
                <a:r>
                  <a:rPr lang="en-PH" dirty="0"/>
                  <a:t>, and </a:t>
                </a:r>
                <a:r>
                  <a:rPr lang="en-US" dirty="0">
                    <a:latin typeface="Cambria Math" panose="02040503050406030204" pitchFamily="18" charset="0"/>
                  </a:rPr>
                  <a:t> </a:t>
                </a:r>
                <a14:m>
                  <m:oMath xmlns:m="http://schemas.openxmlformats.org/officeDocument/2006/math">
                    <m:sSup>
                      <m:sSupPr>
                        <m:ctrlPr>
                          <a:rPr lang="en-US" sz="2400" i="1">
                            <a:latin typeface="Cambria Math" panose="02040503050406030204" pitchFamily="18" charset="0"/>
                          </a:rPr>
                        </m:ctrlPr>
                      </m:sSupPr>
                      <m:e>
                        <m:r>
                          <m:rPr>
                            <m:sty m:val="p"/>
                          </m:rPr>
                          <a:rPr lang="en-US" sz="2400">
                            <a:latin typeface="Cambria Math" panose="02040503050406030204" pitchFamily="18" charset="0"/>
                          </a:rPr>
                          <m:t>x</m:t>
                        </m:r>
                      </m:e>
                      <m:sup>
                        <m:r>
                          <a:rPr lang="en-US" sz="2400">
                            <a:latin typeface="Cambria Math" panose="02040503050406030204" pitchFamily="18" charset="0"/>
                          </a:rPr>
                          <m:t>2</m:t>
                        </m:r>
                      </m:sup>
                    </m:sSup>
                    <m:r>
                      <a:rPr lang="en-US" sz="2400">
                        <a:latin typeface="Cambria Math" panose="02040503050406030204" pitchFamily="18" charset="0"/>
                      </a:rPr>
                      <m:t>+3</m:t>
                    </m:r>
                    <m:r>
                      <m:rPr>
                        <m:sty m:val="p"/>
                      </m:rPr>
                      <a:rPr lang="en-US" sz="2400">
                        <a:latin typeface="Cambria Math" panose="02040503050406030204" pitchFamily="18" charset="0"/>
                      </a:rPr>
                      <m:t>x</m:t>
                    </m:r>
                    <m:r>
                      <a:rPr lang="en-US" sz="2400">
                        <a:latin typeface="Cambria Math" panose="02040503050406030204" pitchFamily="18" charset="0"/>
                      </a:rPr>
                      <m:t>+2=(</m:t>
                    </m:r>
                    <m:r>
                      <m:rPr>
                        <m:sty m:val="p"/>
                      </m:rPr>
                      <a:rPr lang="en-US" sz="2400">
                        <a:latin typeface="Cambria Math" panose="02040503050406030204" pitchFamily="18" charset="0"/>
                      </a:rPr>
                      <m:t>x</m:t>
                    </m:r>
                    <m:r>
                      <a:rPr lang="en-US" sz="2400">
                        <a:latin typeface="Cambria Math" panose="02040503050406030204" pitchFamily="18" charset="0"/>
                      </a:rPr>
                      <m:t>+2)(</m:t>
                    </m:r>
                    <m:r>
                      <m:rPr>
                        <m:sty m:val="p"/>
                      </m:rPr>
                      <a:rPr lang="en-US" sz="2400">
                        <a:latin typeface="Cambria Math" panose="02040503050406030204" pitchFamily="18" charset="0"/>
                      </a:rPr>
                      <m:t>x</m:t>
                    </m:r>
                    <m:r>
                      <a:rPr lang="en-US" sz="2400">
                        <a:latin typeface="Cambria Math" panose="02040503050406030204" pitchFamily="18" charset="0"/>
                      </a:rPr>
                      <m:t>+1)</m:t>
                    </m:r>
                  </m:oMath>
                </a14:m>
                <a:endParaRPr lang="en-PH" sz="2400" dirty="0"/>
              </a:p>
              <a:p>
                <a:pPr marL="0" indent="0" algn="just">
                  <a:buNone/>
                </a:pPr>
                <a:endParaRPr lang="en-US" dirty="0">
                  <a:latin typeface="Cambria Math" panose="02040503050406030204" pitchFamily="18" charset="0"/>
                </a:endParaRPr>
              </a:p>
            </p:txBody>
          </p:sp>
        </mc:Choice>
        <mc:Fallback>
          <p:sp>
            <p:nvSpPr>
              <p:cNvPr id="7" name="Content Placeholder 5">
                <a:extLst>
                  <a:ext uri="{FF2B5EF4-FFF2-40B4-BE49-F238E27FC236}">
                    <a16:creationId xmlns:a16="http://schemas.microsoft.com/office/drawing/2014/main" id="{3345666F-B263-A54E-A27B-CBD1DC74187B}"/>
                  </a:ext>
                </a:extLst>
              </p:cNvPr>
              <p:cNvSpPr>
                <a:spLocks noGrp="1" noRot="1" noChangeAspect="1" noMove="1" noResize="1" noEditPoints="1" noAdjustHandles="1" noChangeArrowheads="1" noChangeShapeType="1" noTextEdit="1"/>
              </p:cNvSpPr>
              <p:nvPr>
                <p:ph idx="1"/>
              </p:nvPr>
            </p:nvSpPr>
            <p:spPr>
              <a:xfrm>
                <a:off x="525004" y="1825625"/>
                <a:ext cx="11191715" cy="4351338"/>
              </a:xfrm>
              <a:blipFill>
                <a:blip r:embed="rId3"/>
                <a:stretch>
                  <a:fillRect l="-1019" t="-2632"/>
                </a:stretch>
              </a:blipFill>
            </p:spPr>
            <p:txBody>
              <a:bodyPr/>
              <a:lstStyle/>
              <a:p>
                <a:r>
                  <a:rPr lang="en-US">
                    <a:noFill/>
                  </a:rPr>
                  <a:t> </a:t>
                </a:r>
              </a:p>
            </p:txBody>
          </p:sp>
        </mc:Fallback>
      </mc:AlternateContent>
    </p:spTree>
    <p:extLst>
      <p:ext uri="{BB962C8B-B14F-4D97-AF65-F5344CB8AC3E}">
        <p14:creationId xmlns:p14="http://schemas.microsoft.com/office/powerpoint/2010/main" val="1934019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7" name="Content Placeholder 5">
                <a:extLst>
                  <a:ext uri="{FF2B5EF4-FFF2-40B4-BE49-F238E27FC236}">
                    <a16:creationId xmlns:a16="http://schemas.microsoft.com/office/drawing/2014/main" id="{3345666F-B263-A54E-A27B-CBD1DC74187B}"/>
                  </a:ext>
                </a:extLst>
              </p:cNvPr>
              <p:cNvSpPr>
                <a:spLocks noGrp="1"/>
              </p:cNvSpPr>
              <p:nvPr>
                <p:ph idx="1"/>
              </p:nvPr>
            </p:nvSpPr>
            <p:spPr>
              <a:xfrm>
                <a:off x="525004" y="1825625"/>
                <a:ext cx="11191715" cy="4351338"/>
              </a:xfrm>
            </p:spPr>
            <p:txBody>
              <a:bodyPr>
                <a:normAutofit/>
              </a:bodyPr>
              <a:lstStyle/>
              <a:p>
                <a:pPr marL="0" indent="0">
                  <a:buNone/>
                </a:pPr>
                <a:r>
                  <a:rPr lang="en-PH" b="1" dirty="0"/>
                  <a:t>Solution:</a:t>
                </a:r>
              </a:p>
              <a:p>
                <a:pPr marL="0" indent="0" algn="just">
                  <a:lnSpc>
                    <a:spcPct val="100000"/>
                  </a:lnSpc>
                  <a:buNone/>
                </a:pPr>
                <a14:m>
                  <m:oMathPara xmlns:m="http://schemas.openxmlformats.org/officeDocument/2006/math">
                    <m:oMathParaPr>
                      <m:jc m:val="left"/>
                    </m:oMathParaPr>
                    <m:oMath xmlns:m="http://schemas.openxmlformats.org/officeDocument/2006/math">
                      <m:f>
                        <m:fPr>
                          <m:ctrlPr>
                            <a:rPr lang="en-US" sz="2400">
                              <a:latin typeface="Cambria Math" panose="02040503050406030204" pitchFamily="18" charset="0"/>
                            </a:rPr>
                          </m:ctrlPr>
                        </m:fPr>
                        <m:num>
                          <m:r>
                            <a:rPr lang="en-US" sz="2400" i="0">
                              <a:latin typeface="Cambria Math" panose="02040503050406030204" pitchFamily="18" charset="0"/>
                            </a:rPr>
                            <m:t>3</m:t>
                          </m:r>
                        </m:num>
                        <m:den>
                          <m:r>
                            <m:rPr>
                              <m:sty m:val="p"/>
                            </m:rPr>
                            <a:rPr lang="en-US" sz="2400" i="0">
                              <a:latin typeface="Cambria Math" panose="02040503050406030204" pitchFamily="18" charset="0"/>
                            </a:rPr>
                            <m:t>x</m:t>
                          </m:r>
                          <m:r>
                            <a:rPr lang="en-US" sz="2400" i="0">
                              <a:latin typeface="Cambria Math" panose="02040503050406030204" pitchFamily="18" charset="0"/>
                            </a:rPr>
                            <m:t>+2</m:t>
                          </m:r>
                        </m:den>
                      </m:f>
                      <m:r>
                        <a:rPr lang="en-US" sz="2400" i="0">
                          <a:latin typeface="Cambria Math" panose="02040503050406030204" pitchFamily="18" charset="0"/>
                        </a:rPr>
                        <m:t>+</m:t>
                      </m:r>
                      <m:f>
                        <m:fPr>
                          <m:ctrlPr>
                            <a:rPr lang="en-US" sz="2400">
                              <a:latin typeface="Cambria Math" panose="02040503050406030204" pitchFamily="18" charset="0"/>
                            </a:rPr>
                          </m:ctrlPr>
                        </m:fPr>
                        <m:num>
                          <m:r>
                            <m:rPr>
                              <m:sty m:val="p"/>
                            </m:rPr>
                            <a:rPr lang="en-US" sz="2400" i="0">
                              <a:latin typeface="Cambria Math" panose="02040503050406030204" pitchFamily="18" charset="0"/>
                            </a:rPr>
                            <m:t>x</m:t>
                          </m:r>
                        </m:num>
                        <m:den>
                          <m:sSup>
                            <m:sSupPr>
                              <m:ctrlPr>
                                <a:rPr lang="en-US" sz="2400">
                                  <a:latin typeface="Cambria Math" panose="02040503050406030204" pitchFamily="18" charset="0"/>
                                </a:rPr>
                              </m:ctrlPr>
                            </m:sSupPr>
                            <m:e>
                              <m:r>
                                <m:rPr>
                                  <m:sty m:val="p"/>
                                </m:rPr>
                                <a:rPr lang="en-US" sz="2400" i="0">
                                  <a:latin typeface="Cambria Math" panose="02040503050406030204" pitchFamily="18" charset="0"/>
                                </a:rPr>
                                <m:t>x</m:t>
                              </m:r>
                            </m:e>
                            <m:sup>
                              <m:r>
                                <a:rPr lang="en-US" sz="2400" i="0">
                                  <a:latin typeface="Cambria Math" panose="02040503050406030204" pitchFamily="18" charset="0"/>
                                </a:rPr>
                                <m:t>2</m:t>
                              </m:r>
                            </m:sup>
                          </m:sSup>
                          <m:r>
                            <a:rPr lang="en-US" sz="2400" i="0">
                              <a:latin typeface="Cambria Math" panose="02040503050406030204" pitchFamily="18" charset="0"/>
                            </a:rPr>
                            <m:t>−12</m:t>
                          </m:r>
                        </m:den>
                      </m:f>
                      <m:r>
                        <a:rPr lang="en-US" sz="2400" i="0">
                          <a:latin typeface="Cambria Math" panose="02040503050406030204" pitchFamily="18" charset="0"/>
                        </a:rPr>
                        <m:t>−</m:t>
                      </m:r>
                      <m:f>
                        <m:fPr>
                          <m:ctrlPr>
                            <a:rPr lang="en-US" sz="2400">
                              <a:latin typeface="Cambria Math" panose="02040503050406030204" pitchFamily="18" charset="0"/>
                            </a:rPr>
                          </m:ctrlPr>
                        </m:fPr>
                        <m:num>
                          <m:r>
                            <a:rPr lang="en-US" sz="2400" i="0">
                              <a:latin typeface="Cambria Math" panose="02040503050406030204" pitchFamily="18" charset="0"/>
                            </a:rPr>
                            <m:t>4</m:t>
                          </m:r>
                        </m:num>
                        <m:den>
                          <m:sSup>
                            <m:sSupPr>
                              <m:ctrlPr>
                                <a:rPr lang="en-US" sz="2400">
                                  <a:latin typeface="Cambria Math" panose="02040503050406030204" pitchFamily="18" charset="0"/>
                                </a:rPr>
                              </m:ctrlPr>
                            </m:sSupPr>
                            <m:e>
                              <m:r>
                                <m:rPr>
                                  <m:sty m:val="p"/>
                                </m:rPr>
                                <a:rPr lang="en-US" sz="2400" i="0">
                                  <a:latin typeface="Cambria Math" panose="02040503050406030204" pitchFamily="18" charset="0"/>
                                </a:rPr>
                                <m:t>x</m:t>
                              </m:r>
                            </m:e>
                            <m:sup>
                              <m:r>
                                <a:rPr lang="en-US" sz="2400" i="0">
                                  <a:latin typeface="Cambria Math" panose="02040503050406030204" pitchFamily="18" charset="0"/>
                                </a:rPr>
                                <m:t>2</m:t>
                              </m:r>
                            </m:sup>
                          </m:sSup>
                          <m:r>
                            <a:rPr lang="en-US" sz="2400" i="0">
                              <a:latin typeface="Cambria Math" panose="02040503050406030204" pitchFamily="18" charset="0"/>
                            </a:rPr>
                            <m:t>+3</m:t>
                          </m:r>
                          <m:r>
                            <m:rPr>
                              <m:sty m:val="p"/>
                            </m:rPr>
                            <a:rPr lang="en-US" sz="2400" i="0">
                              <a:latin typeface="Cambria Math" panose="02040503050406030204" pitchFamily="18" charset="0"/>
                            </a:rPr>
                            <m:t>x</m:t>
                          </m:r>
                          <m:r>
                            <a:rPr lang="en-US" sz="2400" i="0">
                              <a:latin typeface="Cambria Math" panose="02040503050406030204" pitchFamily="18" charset="0"/>
                            </a:rPr>
                            <m:t>+2</m:t>
                          </m:r>
                        </m:den>
                      </m:f>
                    </m:oMath>
                  </m:oMathPara>
                </a14:m>
                <a:endParaRPr lang="en-US" sz="2400" dirty="0">
                  <a:latin typeface="Cambria Math" panose="02040503050406030204" pitchFamily="18" charset="0"/>
                </a:endParaRPr>
              </a:p>
              <a:p>
                <a:pPr marL="0" indent="0" algn="just">
                  <a:lnSpc>
                    <a:spcPct val="100000"/>
                  </a:lnSpc>
                  <a:buNone/>
                </a:pPr>
                <a14:m>
                  <m:oMath xmlns:m="http://schemas.openxmlformats.org/officeDocument/2006/math">
                    <m:r>
                      <a:rPr lang="en-US" b="0" i="0" smtClean="0">
                        <a:latin typeface="Cambria Math" panose="02040503050406030204" pitchFamily="18" charset="0"/>
                      </a:rPr>
                      <m:t>=</m:t>
                    </m:r>
                    <m:f>
                      <m:fPr>
                        <m:ctrlPr>
                          <a:rPr lang="en-US">
                            <a:latin typeface="Cambria Math" panose="02040503050406030204" pitchFamily="18" charset="0"/>
                          </a:rPr>
                        </m:ctrlPr>
                      </m:fPr>
                      <m:num>
                        <m:r>
                          <a:rPr lang="en-US" i="0">
                            <a:latin typeface="Cambria Math" panose="02040503050406030204" pitchFamily="18" charset="0"/>
                          </a:rPr>
                          <m:t>3</m:t>
                        </m:r>
                      </m:num>
                      <m:den>
                        <m:r>
                          <m:rPr>
                            <m:sty m:val="p"/>
                          </m:rPr>
                          <a:rPr lang="en-US" i="0">
                            <a:latin typeface="Cambria Math" panose="02040503050406030204" pitchFamily="18" charset="0"/>
                          </a:rPr>
                          <m:t>x</m:t>
                        </m:r>
                        <m:r>
                          <a:rPr lang="en-US" i="0">
                            <a:latin typeface="Cambria Math" panose="02040503050406030204" pitchFamily="18" charset="0"/>
                          </a:rPr>
                          <m:t>+2</m:t>
                        </m:r>
                      </m:den>
                    </m:f>
                    <m:r>
                      <a:rPr lang="en-US" i="0">
                        <a:latin typeface="Cambria Math" panose="02040503050406030204" pitchFamily="18" charset="0"/>
                      </a:rPr>
                      <m:t>+</m:t>
                    </m:r>
                    <m:f>
                      <m:fPr>
                        <m:ctrlPr>
                          <a:rPr lang="en-US">
                            <a:latin typeface="Cambria Math" panose="02040503050406030204" pitchFamily="18" charset="0"/>
                          </a:rPr>
                        </m:ctrlPr>
                      </m:fPr>
                      <m:num>
                        <m:r>
                          <m:rPr>
                            <m:sty m:val="p"/>
                          </m:rPr>
                          <a:rPr lang="en-US" i="0">
                            <a:latin typeface="Cambria Math" panose="02040503050406030204" pitchFamily="18" charset="0"/>
                          </a:rPr>
                          <m:t>x</m:t>
                        </m:r>
                      </m:num>
                      <m:den>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+2)(</m:t>
                        </m:r>
                        <m:r>
                          <m:rPr>
                            <m:sty m:val="p"/>
                          </m:rPr>
                          <a:rPr lang="en-US" b="0" i="0" smtClean="0">
                            <a:latin typeface="Cambria Math" panose="02040503050406030204" pitchFamily="18" charset="0"/>
                          </a:rPr>
                          <m:t>x</m:t>
                        </m:r>
                        <m:r>
                          <a:rPr lang="en-US" b="0" i="0" smtClean="0">
                            <a:latin typeface="Cambria Math" panose="02040503050406030204" pitchFamily="18" charset="0"/>
                          </a:rPr>
                          <m:t>−2)</m:t>
                        </m:r>
                      </m:den>
                    </m:f>
                    <m:r>
                      <a:rPr lang="en-US" i="0">
                        <a:latin typeface="Cambria Math" panose="02040503050406030204" pitchFamily="18" charset="0"/>
                      </a:rPr>
                      <m:t>−</m:t>
                    </m:r>
                    <m:f>
                      <m:fPr>
                        <m:ctrlPr>
                          <a:rPr lang="en-US">
                            <a:latin typeface="Cambria Math" panose="02040503050406030204" pitchFamily="18" charset="0"/>
                          </a:rPr>
                        </m:ctrlPr>
                      </m:fPr>
                      <m:num>
                        <m:r>
                          <a:rPr lang="en-US" i="0">
                            <a:latin typeface="Cambria Math" panose="02040503050406030204" pitchFamily="18" charset="0"/>
                          </a:rPr>
                          <m:t>4</m:t>
                        </m:r>
                      </m:num>
                      <m:den>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+2)(</m:t>
                        </m:r>
                        <m:r>
                          <m:rPr>
                            <m:sty m:val="p"/>
                          </m:rPr>
                          <a:rPr lang="en-US" b="0" i="0" smtClean="0">
                            <a:latin typeface="Cambria Math" panose="02040503050406030204" pitchFamily="18" charset="0"/>
                          </a:rPr>
                          <m:t>x</m:t>
                        </m:r>
                        <m:r>
                          <a:rPr lang="en-US" b="0" i="0" smtClean="0">
                            <a:latin typeface="Cambria Math" panose="02040503050406030204" pitchFamily="18" charset="0"/>
                          </a:rPr>
                          <m:t>+1)</m:t>
                        </m:r>
                      </m:den>
                    </m:f>
                  </m:oMath>
                </a14:m>
                <a:r>
                  <a:rPr lang="en-US" sz="2400" dirty="0">
                    <a:latin typeface="Cambria Math" panose="02040503050406030204" pitchFamily="18" charset="0"/>
                  </a:rPr>
                  <a:t>		</a:t>
                </a:r>
                <a:r>
                  <a:rPr lang="en-US" dirty="0">
                    <a:latin typeface="Calibri" panose="020F0502020204030204" pitchFamily="34" charset="0"/>
                    <a:cs typeface="Calibri" panose="020F0502020204030204" pitchFamily="34" charset="0"/>
                  </a:rPr>
                  <a:t>Factor the denominators.</a:t>
                </a:r>
              </a:p>
              <a:p>
                <a:pPr marL="0" indent="0" algn="just">
                  <a:lnSpc>
                    <a:spcPct val="100000"/>
                  </a:lnSpc>
                  <a:buNone/>
                </a:pPr>
                <a14:m>
                  <m:oMath xmlns:m="http://schemas.openxmlformats.org/officeDocument/2006/math">
                    <m:r>
                      <a:rPr lang="en-US">
                        <a:latin typeface="Cambria Math" panose="02040503050406030204" pitchFamily="18" charset="0"/>
                      </a:rPr>
                      <m:t>=</m:t>
                    </m:r>
                    <m:f>
                      <m:fPr>
                        <m:ctrlPr>
                          <a:rPr lang="en-US">
                            <a:latin typeface="Cambria Math" panose="02040503050406030204" pitchFamily="18" charset="0"/>
                          </a:rPr>
                        </m:ctrlPr>
                      </m:fPr>
                      <m:num>
                        <m:r>
                          <a:rPr lang="en-US" i="0">
                            <a:latin typeface="Cambria Math" panose="02040503050406030204" pitchFamily="18" charset="0"/>
                          </a:rPr>
                          <m:t>3</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+1)(</m:t>
                        </m:r>
                        <m:r>
                          <m:rPr>
                            <m:sty m:val="p"/>
                          </m:rPr>
                          <a:rPr lang="en-US" b="0" i="0" smtClean="0">
                            <a:latin typeface="Cambria Math" panose="02040503050406030204" pitchFamily="18" charset="0"/>
                          </a:rPr>
                          <m:t>x</m:t>
                        </m:r>
                        <m:r>
                          <a:rPr lang="en-US" b="0" i="0" smtClean="0">
                            <a:latin typeface="Cambria Math" panose="02040503050406030204" pitchFamily="18" charset="0"/>
                          </a:rPr>
                          <m:t>−2)</m:t>
                        </m:r>
                      </m:num>
                      <m:den>
                        <m:r>
                          <a:rPr lang="en-US" b="0" i="0" smtClean="0">
                            <a:latin typeface="Cambria Math" panose="02040503050406030204" pitchFamily="18" charset="0"/>
                          </a:rPr>
                          <m:t>(</m:t>
                        </m:r>
                        <m:r>
                          <m:rPr>
                            <m:sty m:val="p"/>
                          </m:rPr>
                          <a:rPr lang="en-US" i="0">
                            <a:latin typeface="Cambria Math" panose="02040503050406030204" pitchFamily="18" charset="0"/>
                          </a:rPr>
                          <m:t>x</m:t>
                        </m:r>
                        <m:r>
                          <a:rPr lang="en-US" i="0">
                            <a:latin typeface="Cambria Math" panose="02040503050406030204" pitchFamily="18" charset="0"/>
                          </a:rPr>
                          <m:t>+2)(</m:t>
                        </m:r>
                        <m:r>
                          <m:rPr>
                            <m:sty m:val="p"/>
                          </m:rPr>
                          <a:rPr lang="en-US" b="0" i="0" smtClean="0">
                            <a:latin typeface="Cambria Math" panose="02040503050406030204" pitchFamily="18" charset="0"/>
                          </a:rPr>
                          <m:t>x</m:t>
                        </m:r>
                        <m:r>
                          <a:rPr lang="en-US" b="0" i="0" smtClean="0">
                            <a:latin typeface="Cambria Math" panose="02040503050406030204" pitchFamily="18" charset="0"/>
                          </a:rPr>
                          <m:t>+1)(</m:t>
                        </m:r>
                        <m:r>
                          <m:rPr>
                            <m:sty m:val="p"/>
                          </m:rPr>
                          <a:rPr lang="en-US" b="0" i="0" smtClean="0">
                            <a:latin typeface="Cambria Math" panose="02040503050406030204" pitchFamily="18" charset="0"/>
                          </a:rPr>
                          <m:t>x</m:t>
                        </m:r>
                        <m:r>
                          <a:rPr lang="en-US" b="0" i="0" smtClean="0">
                            <a:latin typeface="Cambria Math" panose="02040503050406030204" pitchFamily="18" charset="0"/>
                          </a:rPr>
                          <m:t>−2)</m:t>
                        </m:r>
                      </m:den>
                    </m:f>
                    <m:r>
                      <a:rPr lang="en-US" b="0" i="1" smtClean="0">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+1)</m:t>
                        </m:r>
                      </m:num>
                      <m:den>
                        <m:r>
                          <a:rPr lang="en-US">
                            <a:latin typeface="Cambria Math" panose="02040503050406030204" pitchFamily="18" charset="0"/>
                          </a:rPr>
                          <m:t>(</m:t>
                        </m:r>
                        <m:r>
                          <m:rPr>
                            <m:sty m:val="p"/>
                          </m:rPr>
                          <a:rPr lang="en-US">
                            <a:latin typeface="Cambria Math" panose="02040503050406030204" pitchFamily="18" charset="0"/>
                          </a:rPr>
                          <m:t>x</m:t>
                        </m:r>
                        <m:r>
                          <a:rPr lang="en-US">
                            <a:latin typeface="Cambria Math" panose="02040503050406030204" pitchFamily="18" charset="0"/>
                          </a:rPr>
                          <m:t>+2)(</m:t>
                        </m:r>
                        <m:r>
                          <m:rPr>
                            <m:sty m:val="p"/>
                          </m:rPr>
                          <a:rPr lang="en-US">
                            <a:latin typeface="Cambria Math" panose="02040503050406030204" pitchFamily="18" charset="0"/>
                          </a:rPr>
                          <m:t>x</m:t>
                        </m:r>
                        <m:r>
                          <a:rPr lang="en-US">
                            <a:latin typeface="Cambria Math" panose="02040503050406030204" pitchFamily="18" charset="0"/>
                          </a:rPr>
                          <m:t>−2)</m:t>
                        </m:r>
                      </m:den>
                    </m:f>
                  </m:oMath>
                </a14:m>
                <a:r>
                  <a:rPr lang="en-US" i="1" dirty="0">
                    <a:latin typeface="Cambria Math" panose="02040503050406030204" pitchFamily="18" charset="0"/>
                  </a:rPr>
                  <a:t>		</a:t>
                </a:r>
                <a:r>
                  <a:rPr lang="en-US" dirty="0">
                    <a:latin typeface="Calibri" panose="020F0502020204030204" pitchFamily="34" charset="0"/>
                    <a:cs typeface="Calibri" panose="020F0502020204030204" pitchFamily="34" charset="0"/>
                  </a:rPr>
                  <a:t>Multiply the rational expressions by</a:t>
                </a:r>
                <a:endParaRPr lang="en-US" i="1" dirty="0">
                  <a:latin typeface="Cambria Math" panose="02040503050406030204" pitchFamily="18" charset="0"/>
                </a:endParaRPr>
              </a:p>
              <a:p>
                <a:pPr marL="0" indent="0" algn="just">
                  <a:lnSpc>
                    <a:spcPct val="100000"/>
                  </a:lnSpc>
                  <a:buNone/>
                </a:pP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4</m:t>
                        </m:r>
                      </m:num>
                      <m:den>
                        <m:r>
                          <a:rPr lang="en-US">
                            <a:latin typeface="Cambria Math" panose="02040503050406030204" pitchFamily="18" charset="0"/>
                          </a:rPr>
                          <m:t>(</m:t>
                        </m:r>
                        <m:r>
                          <m:rPr>
                            <m:sty m:val="p"/>
                          </m:rPr>
                          <a:rPr lang="en-US">
                            <a:latin typeface="Cambria Math" panose="02040503050406030204" pitchFamily="18" charset="0"/>
                          </a:rPr>
                          <m:t>x</m:t>
                        </m:r>
                        <m:r>
                          <a:rPr lang="en-US">
                            <a:latin typeface="Cambria Math" panose="02040503050406030204" pitchFamily="18" charset="0"/>
                          </a:rPr>
                          <m:t>+2)(</m:t>
                        </m:r>
                        <m:r>
                          <m:rPr>
                            <m:sty m:val="p"/>
                          </m:rPr>
                          <a:rPr lang="en-US">
                            <a:latin typeface="Cambria Math" panose="02040503050406030204" pitchFamily="18" charset="0"/>
                          </a:rPr>
                          <m:t>x</m:t>
                        </m:r>
                        <m:r>
                          <a:rPr lang="en-US">
                            <a:latin typeface="Cambria Math" panose="02040503050406030204" pitchFamily="18" charset="0"/>
                          </a:rPr>
                          <m:t>+1)</m:t>
                        </m:r>
                      </m:den>
                    </m:f>
                  </m:oMath>
                </a14:m>
                <a:r>
                  <a:rPr lang="en-US" sz="2400" dirty="0">
                    <a:latin typeface="Calibri" panose="020F0502020204030204" pitchFamily="34" charset="0"/>
                    <a:cs typeface="Calibri" panose="020F0502020204030204" pitchFamily="34" charset="0"/>
                  </a:rPr>
                  <a:t>		</a:t>
                </a:r>
              </a:p>
            </p:txBody>
          </p:sp>
        </mc:Choice>
        <mc:Fallback>
          <p:sp>
            <p:nvSpPr>
              <p:cNvPr id="7" name="Content Placeholder 5">
                <a:extLst>
                  <a:ext uri="{FF2B5EF4-FFF2-40B4-BE49-F238E27FC236}">
                    <a16:creationId xmlns:a16="http://schemas.microsoft.com/office/drawing/2014/main" id="{3345666F-B263-A54E-A27B-CBD1DC74187B}"/>
                  </a:ext>
                </a:extLst>
              </p:cNvPr>
              <p:cNvSpPr>
                <a:spLocks noGrp="1" noRot="1" noChangeAspect="1" noMove="1" noResize="1" noEditPoints="1" noAdjustHandles="1" noChangeArrowheads="1" noChangeShapeType="1" noTextEdit="1"/>
              </p:cNvSpPr>
              <p:nvPr>
                <p:ph idx="1"/>
              </p:nvPr>
            </p:nvSpPr>
            <p:spPr>
              <a:xfrm>
                <a:off x="525004" y="1825625"/>
                <a:ext cx="11191715" cy="4351338"/>
              </a:xfrm>
              <a:blipFill>
                <a:blip r:embed="rId3"/>
                <a:stretch>
                  <a:fillRect l="-1019" t="-26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B8CBB0E-382C-494A-A11B-6E1888A216AA}"/>
                  </a:ext>
                </a:extLst>
              </p:cNvPr>
              <p:cNvSpPr txBox="1"/>
              <p:nvPr/>
            </p:nvSpPr>
            <p:spPr>
              <a:xfrm>
                <a:off x="6589099" y="4434051"/>
                <a:ext cx="3448380" cy="778675"/>
              </a:xfrm>
              <a:prstGeom prst="rect">
                <a:avLst/>
              </a:prstGeom>
              <a:noFill/>
            </p:spPr>
            <p:txBody>
              <a:bodyPr wrap="none" rtlCol="0">
                <a:spAutoFit/>
              </a:bodyPr>
              <a:lstStyle/>
              <a:p>
                <a14:m>
                  <m:oMath xmlns:m="http://schemas.openxmlformats.org/officeDocument/2006/math">
                    <m:f>
                      <m:fPr>
                        <m:ctrlPr>
                          <a:rPr lang="en-US" sz="2800">
                            <a:latin typeface="Cambria Math" panose="02040503050406030204" pitchFamily="18" charset="0"/>
                          </a:rPr>
                        </m:ctrlPr>
                      </m:fPr>
                      <m:num>
                        <m:r>
                          <a:rPr lang="en-US" sz="2800" i="0">
                            <a:latin typeface="Cambria Math" panose="02040503050406030204" pitchFamily="18" charset="0"/>
                          </a:rPr>
                          <m:t>(</m:t>
                        </m:r>
                        <m:r>
                          <m:rPr>
                            <m:sty m:val="p"/>
                          </m:rPr>
                          <a:rPr lang="en-US" sz="2800" i="0">
                            <a:latin typeface="Cambria Math" panose="02040503050406030204" pitchFamily="18" charset="0"/>
                          </a:rPr>
                          <m:t>x</m:t>
                        </m:r>
                        <m:r>
                          <a:rPr lang="en-US" sz="2800" i="0">
                            <a:latin typeface="Cambria Math" panose="02040503050406030204" pitchFamily="18" charset="0"/>
                          </a:rPr>
                          <m:t>+1)(</m:t>
                        </m:r>
                        <m:r>
                          <m:rPr>
                            <m:sty m:val="p"/>
                          </m:rPr>
                          <a:rPr lang="en-US" sz="2800" i="0">
                            <a:latin typeface="Cambria Math" panose="02040503050406030204" pitchFamily="18" charset="0"/>
                          </a:rPr>
                          <m:t>x</m:t>
                        </m:r>
                        <m:r>
                          <a:rPr lang="en-US" sz="2800" i="0">
                            <a:latin typeface="Cambria Math" panose="02040503050406030204" pitchFamily="18" charset="0"/>
                          </a:rPr>
                          <m:t>−2)</m:t>
                        </m:r>
                      </m:num>
                      <m:den>
                        <m:r>
                          <a:rPr lang="en-US" sz="2800" i="0">
                            <a:latin typeface="Cambria Math" panose="02040503050406030204" pitchFamily="18" charset="0"/>
                          </a:rPr>
                          <m:t>(</m:t>
                        </m:r>
                        <m:r>
                          <m:rPr>
                            <m:sty m:val="p"/>
                          </m:rPr>
                          <a:rPr lang="en-US" sz="2800" i="0">
                            <a:latin typeface="Cambria Math" panose="02040503050406030204" pitchFamily="18" charset="0"/>
                          </a:rPr>
                          <m:t>x</m:t>
                        </m:r>
                        <m:r>
                          <a:rPr lang="en-US" sz="2800" i="0">
                            <a:latin typeface="Cambria Math" panose="02040503050406030204" pitchFamily="18" charset="0"/>
                          </a:rPr>
                          <m:t>+1)(</m:t>
                        </m:r>
                        <m:r>
                          <m:rPr>
                            <m:sty m:val="p"/>
                          </m:rPr>
                          <a:rPr lang="en-US" sz="2800" i="0">
                            <a:latin typeface="Cambria Math" panose="02040503050406030204" pitchFamily="18" charset="0"/>
                          </a:rPr>
                          <m:t>x</m:t>
                        </m:r>
                        <m:r>
                          <a:rPr lang="en-US" sz="2800" i="0">
                            <a:latin typeface="Cambria Math" panose="02040503050406030204" pitchFamily="18" charset="0"/>
                          </a:rPr>
                          <m:t>−2)</m:t>
                        </m:r>
                      </m:den>
                    </m:f>
                  </m:oMath>
                </a14:m>
                <a:r>
                  <a:rPr lang="en-US" sz="2800" dirty="0"/>
                  <a:t>, </a:t>
                </a:r>
                <a14:m>
                  <m:oMath xmlns:m="http://schemas.openxmlformats.org/officeDocument/2006/math">
                    <m:f>
                      <m:fPr>
                        <m:ctrlPr>
                          <a:rPr lang="en-US" sz="2800">
                            <a:latin typeface="Cambria Math" panose="02040503050406030204" pitchFamily="18" charset="0"/>
                          </a:rPr>
                        </m:ctrlPr>
                      </m:fPr>
                      <m:num>
                        <m:r>
                          <m:rPr>
                            <m:sty m:val="p"/>
                          </m:rPr>
                          <a:rPr lang="en-US" sz="2800" i="0">
                            <a:latin typeface="Cambria Math" panose="02040503050406030204" pitchFamily="18" charset="0"/>
                          </a:rPr>
                          <m:t>x</m:t>
                        </m:r>
                        <m:r>
                          <a:rPr lang="en-US" sz="2800" i="0">
                            <a:latin typeface="Cambria Math" panose="02040503050406030204" pitchFamily="18" charset="0"/>
                          </a:rPr>
                          <m:t>+1</m:t>
                        </m:r>
                      </m:num>
                      <m:den>
                        <m:r>
                          <m:rPr>
                            <m:sty m:val="p"/>
                          </m:rPr>
                          <a:rPr lang="en-US" sz="2800" i="0">
                            <a:latin typeface="Cambria Math" panose="02040503050406030204" pitchFamily="18" charset="0"/>
                          </a:rPr>
                          <m:t>x</m:t>
                        </m:r>
                        <m:r>
                          <a:rPr lang="en-US" sz="2800" i="0">
                            <a:latin typeface="Cambria Math" panose="02040503050406030204" pitchFamily="18" charset="0"/>
                          </a:rPr>
                          <m:t>+1</m:t>
                        </m:r>
                      </m:den>
                    </m:f>
                  </m:oMath>
                </a14:m>
                <a:r>
                  <a:rPr lang="en-US" sz="2800" dirty="0"/>
                  <a:t> and </a:t>
                </a:r>
                <a14:m>
                  <m:oMath xmlns:m="http://schemas.openxmlformats.org/officeDocument/2006/math">
                    <m:f>
                      <m:fPr>
                        <m:ctrlPr>
                          <a:rPr lang="en-US" sz="2800">
                            <a:latin typeface="Cambria Math" panose="02040503050406030204" pitchFamily="18" charset="0"/>
                          </a:rPr>
                        </m:ctrlPr>
                      </m:fPr>
                      <m:num>
                        <m:r>
                          <m:rPr>
                            <m:sty m:val="p"/>
                          </m:rPr>
                          <a:rPr lang="en-US" sz="2800" i="0">
                            <a:latin typeface="Cambria Math" panose="02040503050406030204" pitchFamily="18" charset="0"/>
                          </a:rPr>
                          <m:t>x</m:t>
                        </m:r>
                        <m:r>
                          <a:rPr lang="en-US" sz="2800" i="0">
                            <a:latin typeface="Cambria Math" panose="02040503050406030204" pitchFamily="18" charset="0"/>
                          </a:rPr>
                          <m:t>−2</m:t>
                        </m:r>
                      </m:num>
                      <m:den>
                        <m:r>
                          <m:rPr>
                            <m:sty m:val="p"/>
                          </m:rPr>
                          <a:rPr lang="en-US" sz="2800" i="0">
                            <a:latin typeface="Cambria Math" panose="02040503050406030204" pitchFamily="18" charset="0"/>
                          </a:rPr>
                          <m:t>x</m:t>
                        </m:r>
                        <m:r>
                          <a:rPr lang="en-US" sz="2800" i="0">
                            <a:latin typeface="Cambria Math" panose="02040503050406030204" pitchFamily="18" charset="0"/>
                          </a:rPr>
                          <m:t>−2</m:t>
                        </m:r>
                      </m:den>
                    </m:f>
                  </m:oMath>
                </a14:m>
                <a:endParaRPr lang="en-US" sz="2800" dirty="0"/>
              </a:p>
            </p:txBody>
          </p:sp>
        </mc:Choice>
        <mc:Fallback>
          <p:sp>
            <p:nvSpPr>
              <p:cNvPr id="4" name="TextBox 3">
                <a:extLst>
                  <a:ext uri="{FF2B5EF4-FFF2-40B4-BE49-F238E27FC236}">
                    <a16:creationId xmlns:a16="http://schemas.microsoft.com/office/drawing/2014/main" id="{DB8CBB0E-382C-494A-A11B-6E1888A216AA}"/>
                  </a:ext>
                </a:extLst>
              </p:cNvPr>
              <p:cNvSpPr txBox="1">
                <a:spLocks noRot="1" noChangeAspect="1" noMove="1" noResize="1" noEditPoints="1" noAdjustHandles="1" noChangeArrowheads="1" noChangeShapeType="1" noTextEdit="1"/>
              </p:cNvSpPr>
              <p:nvPr/>
            </p:nvSpPr>
            <p:spPr>
              <a:xfrm>
                <a:off x="6589099" y="4434051"/>
                <a:ext cx="3448380" cy="778675"/>
              </a:xfrm>
              <a:prstGeom prst="rect">
                <a:avLst/>
              </a:prstGeom>
              <a:blipFill>
                <a:blip r:embed="rId4"/>
                <a:stretch>
                  <a:fillRect l="-735" b="-8065"/>
                </a:stretch>
              </a:blipFill>
            </p:spPr>
            <p:txBody>
              <a:bodyPr/>
              <a:lstStyle/>
              <a:p>
                <a:r>
                  <a:rPr lang="en-US">
                    <a:noFill/>
                  </a:rPr>
                  <a:t> </a:t>
                </a:r>
              </a:p>
            </p:txBody>
          </p:sp>
        </mc:Fallback>
      </mc:AlternateContent>
    </p:spTree>
    <p:extLst>
      <p:ext uri="{BB962C8B-B14F-4D97-AF65-F5344CB8AC3E}">
        <p14:creationId xmlns:p14="http://schemas.microsoft.com/office/powerpoint/2010/main" val="486076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7" name="Content Placeholder 5">
                <a:extLst>
                  <a:ext uri="{FF2B5EF4-FFF2-40B4-BE49-F238E27FC236}">
                    <a16:creationId xmlns:a16="http://schemas.microsoft.com/office/drawing/2014/main" id="{3345666F-B263-A54E-A27B-CBD1DC74187B}"/>
                  </a:ext>
                </a:extLst>
              </p:cNvPr>
              <p:cNvSpPr>
                <a:spLocks noGrp="1"/>
              </p:cNvSpPr>
              <p:nvPr>
                <p:ph idx="1"/>
              </p:nvPr>
            </p:nvSpPr>
            <p:spPr>
              <a:xfrm>
                <a:off x="500142" y="1543203"/>
                <a:ext cx="11191715" cy="4665868"/>
              </a:xfrm>
            </p:spPr>
            <p:txBody>
              <a:bodyPr>
                <a:normAutofit lnSpcReduction="10000"/>
              </a:bodyPr>
              <a:lstStyle/>
              <a:p>
                <a:pPr marL="0" indent="0">
                  <a:lnSpc>
                    <a:spcPct val="150000"/>
                  </a:lnSpc>
                  <a:buNone/>
                </a:pPr>
                <a:r>
                  <a:rPr lang="en-PH" b="1" dirty="0"/>
                  <a:t>Solution:</a:t>
                </a:r>
                <a:br>
                  <a:rPr lang="en-PH" b="1" dirty="0"/>
                </a:br>
                <a14:m>
                  <m:oMath xmlns:m="http://schemas.openxmlformats.org/officeDocument/2006/math">
                    <m:r>
                      <a:rPr lang="en-US">
                        <a:latin typeface="Cambria Math" panose="02040503050406030204" pitchFamily="18" charset="0"/>
                      </a:rPr>
                      <m:t>=</m:t>
                    </m:r>
                    <m:f>
                      <m:fPr>
                        <m:ctrlPr>
                          <a:rPr lang="en-US">
                            <a:latin typeface="Cambria Math" panose="02040503050406030204" pitchFamily="18" charset="0"/>
                          </a:rPr>
                        </m:ctrlPr>
                      </m:fPr>
                      <m:num>
                        <m:sSup>
                          <m:sSupPr>
                            <m:ctrlPr>
                              <a:rPr lang="en-US" smtClean="0">
                                <a:latin typeface="Cambria Math" panose="02040503050406030204" pitchFamily="18" charset="0"/>
                              </a:rPr>
                            </m:ctrlPr>
                          </m:sSupPr>
                          <m:e>
                            <m:r>
                              <a:rPr lang="en-US" b="0" i="0" smtClean="0">
                                <a:latin typeface="Cambria Math" panose="02040503050406030204" pitchFamily="18" charset="0"/>
                              </a:rPr>
                              <m:t>3</m:t>
                            </m:r>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r>
                          <a:rPr lang="en-US" b="0" i="0" smtClean="0">
                            <a:latin typeface="Cambria Math" panose="02040503050406030204" pitchFamily="18" charset="0"/>
                          </a:rPr>
                          <m:t>−3</m:t>
                        </m:r>
                        <m:r>
                          <m:rPr>
                            <m:sty m:val="p"/>
                          </m:rPr>
                          <a:rPr lang="en-US" b="0" i="0" smtClean="0">
                            <a:latin typeface="Cambria Math" panose="02040503050406030204" pitchFamily="18" charset="0"/>
                          </a:rPr>
                          <m:t>x</m:t>
                        </m:r>
                        <m:r>
                          <a:rPr lang="en-US" b="0" i="0" smtClean="0">
                            <a:latin typeface="Cambria Math" panose="02040503050406030204" pitchFamily="18" charset="0"/>
                          </a:rPr>
                          <m:t>−6</m:t>
                        </m:r>
                      </m:num>
                      <m:den>
                        <m:r>
                          <a:rPr lang="en-US" i="0">
                            <a:latin typeface="Cambria Math" panose="02040503050406030204" pitchFamily="18" charset="0"/>
                          </a:rPr>
                          <m:t>(</m:t>
                        </m:r>
                        <m:r>
                          <m:rPr>
                            <m:sty m:val="p"/>
                          </m:rPr>
                          <a:rPr lang="en-US" i="0">
                            <a:latin typeface="Cambria Math" panose="02040503050406030204" pitchFamily="18" charset="0"/>
                          </a:rPr>
                          <m:t>x</m:t>
                        </m:r>
                        <m:r>
                          <a:rPr lang="en-US" i="0">
                            <a:latin typeface="Cambria Math" panose="02040503050406030204" pitchFamily="18" charset="0"/>
                          </a:rPr>
                          <m:t>+2)(</m:t>
                        </m:r>
                        <m:r>
                          <m:rPr>
                            <m:sty m:val="p"/>
                          </m:rPr>
                          <a:rPr lang="en-US" i="0">
                            <a:latin typeface="Cambria Math" panose="02040503050406030204" pitchFamily="18" charset="0"/>
                          </a:rPr>
                          <m:t>x</m:t>
                        </m:r>
                        <m:r>
                          <a:rPr lang="en-US" i="0">
                            <a:latin typeface="Cambria Math" panose="02040503050406030204" pitchFamily="18" charset="0"/>
                          </a:rPr>
                          <m:t>+1)(</m:t>
                        </m:r>
                        <m:r>
                          <m:rPr>
                            <m:sty m:val="p"/>
                          </m:rPr>
                          <a:rPr lang="en-US" i="0">
                            <a:latin typeface="Cambria Math" panose="02040503050406030204" pitchFamily="18" charset="0"/>
                          </a:rPr>
                          <m:t>x</m:t>
                        </m:r>
                        <m:r>
                          <a:rPr lang="en-US" i="0">
                            <a:latin typeface="Cambria Math" panose="02040503050406030204" pitchFamily="18" charset="0"/>
                          </a:rPr>
                          <m:t>−2)</m:t>
                        </m:r>
                      </m:den>
                    </m:f>
                    <m:r>
                      <a:rPr lang="en-US" i="0">
                        <a:latin typeface="Cambria Math" panose="02040503050406030204" pitchFamily="18" charset="0"/>
                      </a:rPr>
                      <m:t>+</m:t>
                    </m:r>
                    <m:f>
                      <m:fPr>
                        <m:ctrlPr>
                          <a:rPr lang="en-US">
                            <a:latin typeface="Cambria Math" panose="02040503050406030204" pitchFamily="18" charset="0"/>
                          </a:rPr>
                        </m:ctrlPr>
                      </m:fPr>
                      <m:num>
                        <m:sSup>
                          <m:sSupPr>
                            <m:ctrlPr>
                              <a:rPr lang="en-US">
                                <a:latin typeface="Cambria Math" panose="02040503050406030204" pitchFamily="18" charset="0"/>
                              </a:rPr>
                            </m:ctrlPr>
                          </m:sSupPr>
                          <m:e>
                            <m:r>
                              <m:rPr>
                                <m:sty m:val="p"/>
                              </m:rPr>
                              <a:rPr lang="en-US" i="0">
                                <a:latin typeface="Cambria Math" panose="02040503050406030204" pitchFamily="18" charset="0"/>
                              </a:rPr>
                              <m:t>x</m:t>
                            </m:r>
                          </m:e>
                          <m:sup>
                            <m:r>
                              <a:rPr lang="en-US" i="0">
                                <a:latin typeface="Cambria Math" panose="02040503050406030204" pitchFamily="18" charset="0"/>
                              </a:rPr>
                              <m:t>2</m:t>
                            </m:r>
                          </m:sup>
                        </m:sSup>
                        <m:r>
                          <a:rPr lang="en-US" b="0" i="0" smtClean="0">
                            <a:latin typeface="Cambria Math" panose="02040503050406030204" pitchFamily="18" charset="0"/>
                          </a:rPr>
                          <m:t>+</m:t>
                        </m:r>
                        <m:r>
                          <m:rPr>
                            <m:sty m:val="p"/>
                          </m:rPr>
                          <a:rPr lang="en-US" b="0" i="0" smtClean="0">
                            <a:latin typeface="Cambria Math" panose="02040503050406030204" pitchFamily="18" charset="0"/>
                          </a:rPr>
                          <m:t>x</m:t>
                        </m:r>
                      </m:num>
                      <m:den>
                        <m:r>
                          <a:rPr lang="en-US" i="0">
                            <a:latin typeface="Cambria Math" panose="02040503050406030204" pitchFamily="18" charset="0"/>
                          </a:rPr>
                          <m:t>(</m:t>
                        </m:r>
                        <m:r>
                          <m:rPr>
                            <m:sty m:val="p"/>
                          </m:rPr>
                          <a:rPr lang="en-US" i="0">
                            <a:latin typeface="Cambria Math" panose="02040503050406030204" pitchFamily="18" charset="0"/>
                          </a:rPr>
                          <m:t>x</m:t>
                        </m:r>
                        <m:r>
                          <a:rPr lang="en-US" i="0">
                            <a:latin typeface="Cambria Math" panose="02040503050406030204" pitchFamily="18" charset="0"/>
                          </a:rPr>
                          <m:t>+2)(</m:t>
                        </m:r>
                        <m:r>
                          <m:rPr>
                            <m:sty m:val="p"/>
                          </m:rPr>
                          <a:rPr lang="en-US" i="0">
                            <a:latin typeface="Cambria Math" panose="02040503050406030204" pitchFamily="18" charset="0"/>
                          </a:rPr>
                          <m:t>x</m:t>
                        </m:r>
                        <m:r>
                          <a:rPr lang="en-US" i="0">
                            <a:latin typeface="Cambria Math" panose="02040503050406030204" pitchFamily="18" charset="0"/>
                          </a:rPr>
                          <m:t>−2)(</m:t>
                        </m:r>
                        <m:r>
                          <m:rPr>
                            <m:sty m:val="p"/>
                          </m:rPr>
                          <a:rPr lang="en-US" i="0">
                            <a:latin typeface="Cambria Math" panose="02040503050406030204" pitchFamily="18" charset="0"/>
                          </a:rPr>
                          <m:t>x</m:t>
                        </m:r>
                        <m:r>
                          <a:rPr lang="en-US" b="0" i="0" smtClean="0">
                            <a:latin typeface="Cambria Math" panose="02040503050406030204" pitchFamily="18" charset="0"/>
                          </a:rPr>
                          <m:t>+1</m:t>
                        </m:r>
                        <m:r>
                          <a:rPr lang="en-US" i="0">
                            <a:latin typeface="Cambria Math" panose="02040503050406030204" pitchFamily="18" charset="0"/>
                          </a:rPr>
                          <m:t>)</m:t>
                        </m:r>
                      </m:den>
                    </m:f>
                  </m:oMath>
                </a14:m>
                <a:r>
                  <a:rPr lang="en-PH" b="1" dirty="0"/>
                  <a:t>	</a:t>
                </a:r>
                <a:r>
                  <a:rPr lang="en-PH" dirty="0"/>
                  <a:t>Simplify the numerator.</a:t>
                </a:r>
              </a:p>
              <a:p>
                <a:pPr marL="0" indent="0">
                  <a:buNone/>
                </a:pPr>
                <a14:m>
                  <m:oMath xmlns:m="http://schemas.openxmlformats.org/officeDocument/2006/math">
                    <m:r>
                      <a:rPr lang="en-US" b="0" i="1" smtClean="0">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4</m:t>
                        </m:r>
                      </m:num>
                      <m:den>
                        <m:r>
                          <a:rPr lang="en-US">
                            <a:latin typeface="Cambria Math" panose="02040503050406030204" pitchFamily="18" charset="0"/>
                          </a:rPr>
                          <m:t>(</m:t>
                        </m:r>
                        <m:r>
                          <m:rPr>
                            <m:sty m:val="p"/>
                          </m:rPr>
                          <a:rPr lang="en-US">
                            <a:latin typeface="Cambria Math" panose="02040503050406030204" pitchFamily="18" charset="0"/>
                          </a:rPr>
                          <m:t>x</m:t>
                        </m:r>
                        <m:r>
                          <a:rPr lang="en-US">
                            <a:latin typeface="Cambria Math" panose="02040503050406030204" pitchFamily="18" charset="0"/>
                          </a:rPr>
                          <m:t>+2)(</m:t>
                        </m:r>
                        <m:r>
                          <m:rPr>
                            <m:sty m:val="p"/>
                          </m:rPr>
                          <a:rPr lang="en-US">
                            <a:latin typeface="Cambria Math" panose="02040503050406030204" pitchFamily="18" charset="0"/>
                          </a:rPr>
                          <m:t>x</m:t>
                        </m:r>
                        <m:r>
                          <a:rPr lang="en-US">
                            <a:latin typeface="Cambria Math" panose="02040503050406030204" pitchFamily="18" charset="0"/>
                          </a:rPr>
                          <m:t>+1)</m:t>
                        </m:r>
                      </m:den>
                    </m:f>
                  </m:oMath>
                </a14:m>
                <a:r>
                  <a:rPr lang="en-PH" b="1" dirty="0"/>
                  <a:t>	</a:t>
                </a:r>
              </a:p>
              <a:p>
                <a:pPr marL="0" indent="0">
                  <a:buNone/>
                </a:pP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0" smtClean="0">
                                <a:latin typeface="Cambria Math" panose="02040503050406030204" pitchFamily="18" charset="0"/>
                              </a:rPr>
                              <m:t>4</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m:t>
                        </m:r>
                        <m:r>
                          <a:rPr lang="en-US" b="0" i="0" smtClean="0">
                            <a:latin typeface="Cambria Math" panose="02040503050406030204" pitchFamily="18" charset="0"/>
                          </a:rPr>
                          <m:t>6</m:t>
                        </m:r>
                        <m:r>
                          <m:rPr>
                            <m:sty m:val="p"/>
                          </m:rPr>
                          <a:rPr lang="en-US">
                            <a:latin typeface="Cambria Math" panose="02040503050406030204" pitchFamily="18" charset="0"/>
                          </a:rPr>
                          <m:t>x</m:t>
                        </m:r>
                        <m:r>
                          <a:rPr lang="en-US" b="0" i="1" smtClean="0">
                            <a:latin typeface="Cambria Math" panose="02040503050406030204" pitchFamily="18" charset="0"/>
                          </a:rPr>
                          <m:t>+2</m:t>
                        </m:r>
                      </m:num>
                      <m:den>
                        <m:r>
                          <a:rPr lang="en-US">
                            <a:latin typeface="Cambria Math" panose="02040503050406030204" pitchFamily="18" charset="0"/>
                          </a:rPr>
                          <m:t>(</m:t>
                        </m:r>
                        <m:r>
                          <m:rPr>
                            <m:sty m:val="p"/>
                          </m:rPr>
                          <a:rPr lang="en-US">
                            <a:latin typeface="Cambria Math" panose="02040503050406030204" pitchFamily="18" charset="0"/>
                          </a:rPr>
                          <m:t>x</m:t>
                        </m:r>
                        <m:r>
                          <a:rPr lang="en-US">
                            <a:latin typeface="Cambria Math" panose="02040503050406030204" pitchFamily="18" charset="0"/>
                          </a:rPr>
                          <m:t>+2)(</m:t>
                        </m:r>
                        <m:r>
                          <m:rPr>
                            <m:sty m:val="p"/>
                          </m:rPr>
                          <a:rPr lang="en-US">
                            <a:latin typeface="Cambria Math" panose="02040503050406030204" pitchFamily="18" charset="0"/>
                          </a:rPr>
                          <m:t>x</m:t>
                        </m:r>
                        <m:r>
                          <a:rPr lang="en-US">
                            <a:latin typeface="Cambria Math" panose="02040503050406030204" pitchFamily="18" charset="0"/>
                          </a:rPr>
                          <m:t>+1)(</m:t>
                        </m:r>
                        <m:r>
                          <m:rPr>
                            <m:sty m:val="p"/>
                          </m:rPr>
                          <a:rPr lang="en-US">
                            <a:latin typeface="Cambria Math" panose="02040503050406030204" pitchFamily="18" charset="0"/>
                          </a:rPr>
                          <m:t>x</m:t>
                        </m:r>
                        <m:r>
                          <a:rPr lang="en-US">
                            <a:latin typeface="Cambria Math" panose="02040503050406030204" pitchFamily="18" charset="0"/>
                          </a:rPr>
                          <m:t>−2)</m:t>
                        </m:r>
                      </m:den>
                    </m:f>
                  </m:oMath>
                </a14:m>
                <a:r>
                  <a:rPr lang="en-PH" b="1" dirty="0"/>
                  <a:t>				</a:t>
                </a:r>
                <a:r>
                  <a:rPr lang="en-PH" dirty="0"/>
                  <a:t>Add the numerators.</a:t>
                </a:r>
              </a:p>
              <a:p>
                <a:pPr marL="0" indent="0">
                  <a:buNone/>
                </a:pP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sSup>
                          <m:sSupPr>
                            <m:ctrlPr>
                              <a:rPr lang="en-US" i="1">
                                <a:latin typeface="Cambria Math" panose="02040503050406030204" pitchFamily="18" charset="0"/>
                              </a:rPr>
                            </m:ctrlPr>
                          </m:sSupPr>
                          <m:e>
                            <m:r>
                              <a:rPr lang="en-US" b="0" i="0" smtClean="0">
                                <a:latin typeface="Cambria Math" panose="02040503050406030204" pitchFamily="18" charset="0"/>
                              </a:rPr>
                              <m:t>2</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m:t>
                        </m:r>
                        <m:r>
                          <a:rPr lang="en-US" b="0" i="0" smtClean="0">
                            <a:latin typeface="Cambria Math" panose="02040503050406030204" pitchFamily="18" charset="0"/>
                          </a:rPr>
                          <m:t>3</m:t>
                        </m:r>
                        <m:r>
                          <m:rPr>
                            <m:sty m:val="p"/>
                          </m:rPr>
                          <a:rPr lang="en-US">
                            <a:latin typeface="Cambria Math" panose="02040503050406030204" pitchFamily="18" charset="0"/>
                          </a:rPr>
                          <m:t>x</m:t>
                        </m:r>
                        <m:r>
                          <a:rPr lang="en-US" i="1">
                            <a:latin typeface="Cambria Math" panose="02040503050406030204" pitchFamily="18" charset="0"/>
                          </a:rPr>
                          <m:t>+</m:t>
                        </m:r>
                        <m:r>
                          <a:rPr lang="en-US" b="0" i="1" smtClean="0">
                            <a:latin typeface="Cambria Math" panose="02040503050406030204" pitchFamily="18" charset="0"/>
                          </a:rPr>
                          <m:t>1)</m:t>
                        </m:r>
                      </m:num>
                      <m:den>
                        <m:r>
                          <a:rPr lang="en-US">
                            <a:latin typeface="Cambria Math" panose="02040503050406030204" pitchFamily="18" charset="0"/>
                          </a:rPr>
                          <m:t>(</m:t>
                        </m:r>
                        <m:r>
                          <m:rPr>
                            <m:sty m:val="p"/>
                          </m:rPr>
                          <a:rPr lang="en-US">
                            <a:latin typeface="Cambria Math" panose="02040503050406030204" pitchFamily="18" charset="0"/>
                          </a:rPr>
                          <m:t>x</m:t>
                        </m:r>
                        <m:r>
                          <a:rPr lang="en-US">
                            <a:latin typeface="Cambria Math" panose="02040503050406030204" pitchFamily="18" charset="0"/>
                          </a:rPr>
                          <m:t>+2)(</m:t>
                        </m:r>
                        <m:r>
                          <m:rPr>
                            <m:sty m:val="p"/>
                          </m:rPr>
                          <a:rPr lang="en-US">
                            <a:latin typeface="Cambria Math" panose="02040503050406030204" pitchFamily="18" charset="0"/>
                          </a:rPr>
                          <m:t>x</m:t>
                        </m:r>
                        <m:r>
                          <a:rPr lang="en-US">
                            <a:latin typeface="Cambria Math" panose="02040503050406030204" pitchFamily="18" charset="0"/>
                          </a:rPr>
                          <m:t>+1)(</m:t>
                        </m:r>
                        <m:r>
                          <m:rPr>
                            <m:sty m:val="p"/>
                          </m:rPr>
                          <a:rPr lang="en-US">
                            <a:latin typeface="Cambria Math" panose="02040503050406030204" pitchFamily="18" charset="0"/>
                          </a:rPr>
                          <m:t>x</m:t>
                        </m:r>
                        <m:r>
                          <a:rPr lang="en-US">
                            <a:latin typeface="Cambria Math" panose="02040503050406030204" pitchFamily="18" charset="0"/>
                          </a:rPr>
                          <m:t>−2)</m:t>
                        </m:r>
                      </m:den>
                    </m:f>
                  </m:oMath>
                </a14:m>
                <a:r>
                  <a:rPr lang="en-PH" b="1" dirty="0"/>
                  <a:t>				</a:t>
                </a:r>
                <a:r>
                  <a:rPr lang="en-PH" dirty="0"/>
                  <a:t>Factor numerators.</a:t>
                </a:r>
              </a:p>
              <a:p>
                <a:pPr marL="0" indent="0">
                  <a:buNone/>
                </a:pPr>
                <a14:m>
                  <m:oMath xmlns:m="http://schemas.openxmlformats.org/officeDocument/2006/math">
                    <m:r>
                      <a:rPr lang="en-US" b="0" i="1" smtClean="0">
                        <a:latin typeface="Cambria Math" panose="02040503050406030204" pitchFamily="18" charset="0"/>
                      </a:rPr>
                      <m:t>=</m:t>
                    </m:r>
                    <m:f>
                      <m:fPr>
                        <m:ctrlPr>
                          <a:rPr lang="en-US">
                            <a:latin typeface="Cambria Math" panose="02040503050406030204" pitchFamily="18" charset="0"/>
                          </a:rPr>
                        </m:ctrlPr>
                      </m:fPr>
                      <m:num>
                        <m:r>
                          <a:rPr lang="en-US" i="0">
                            <a:latin typeface="Cambria Math" panose="02040503050406030204" pitchFamily="18" charset="0"/>
                          </a:rPr>
                          <m:t>2(</m:t>
                        </m:r>
                        <m:r>
                          <a:rPr lang="en-US" b="0" i="0" smtClean="0">
                            <a:latin typeface="Cambria Math" panose="02040503050406030204" pitchFamily="18" charset="0"/>
                          </a:rPr>
                          <m:t>2</m:t>
                        </m:r>
                        <m:r>
                          <m:rPr>
                            <m:sty m:val="p"/>
                          </m:rPr>
                          <a:rPr lang="en-US" b="0" i="0" smtClean="0">
                            <a:latin typeface="Cambria Math" panose="02040503050406030204" pitchFamily="18" charset="0"/>
                          </a:rPr>
                          <m:t>x</m:t>
                        </m:r>
                        <m:r>
                          <a:rPr lang="en-US" b="0" i="0" smtClean="0">
                            <a:latin typeface="Cambria Math" panose="02040503050406030204" pitchFamily="18" charset="0"/>
                          </a:rPr>
                          <m:t>−1)(</m:t>
                        </m:r>
                        <m:r>
                          <m:rPr>
                            <m:sty m:val="p"/>
                          </m:rPr>
                          <a:rPr lang="en-US" b="0" i="0" smtClean="0">
                            <a:latin typeface="Cambria Math" panose="02040503050406030204" pitchFamily="18" charset="0"/>
                          </a:rPr>
                          <m:t>x</m:t>
                        </m:r>
                        <m:r>
                          <a:rPr lang="en-US" b="0" i="0" smtClean="0">
                            <a:latin typeface="Cambria Math" panose="02040503050406030204" pitchFamily="18" charset="0"/>
                          </a:rPr>
                          <m:t>−1)</m:t>
                        </m:r>
                      </m:num>
                      <m:den>
                        <m:r>
                          <a:rPr lang="en-US" i="0">
                            <a:latin typeface="Cambria Math" panose="02040503050406030204" pitchFamily="18" charset="0"/>
                          </a:rPr>
                          <m:t>(</m:t>
                        </m:r>
                        <m:r>
                          <m:rPr>
                            <m:sty m:val="p"/>
                          </m:rPr>
                          <a:rPr lang="en-US" i="0">
                            <a:latin typeface="Cambria Math" panose="02040503050406030204" pitchFamily="18" charset="0"/>
                          </a:rPr>
                          <m:t>x</m:t>
                        </m:r>
                        <m:r>
                          <a:rPr lang="en-US" i="0">
                            <a:latin typeface="Cambria Math" panose="02040503050406030204" pitchFamily="18" charset="0"/>
                          </a:rPr>
                          <m:t>+2)(</m:t>
                        </m:r>
                        <m:r>
                          <m:rPr>
                            <m:sty m:val="p"/>
                          </m:rPr>
                          <a:rPr lang="en-US" i="0">
                            <a:latin typeface="Cambria Math" panose="02040503050406030204" pitchFamily="18" charset="0"/>
                          </a:rPr>
                          <m:t>x</m:t>
                        </m:r>
                        <m:r>
                          <a:rPr lang="en-US" i="0">
                            <a:latin typeface="Cambria Math" panose="02040503050406030204" pitchFamily="18" charset="0"/>
                          </a:rPr>
                          <m:t>+1)(</m:t>
                        </m:r>
                        <m:r>
                          <m:rPr>
                            <m:sty m:val="p"/>
                          </m:rPr>
                          <a:rPr lang="en-US" i="0">
                            <a:latin typeface="Cambria Math" panose="02040503050406030204" pitchFamily="18" charset="0"/>
                          </a:rPr>
                          <m:t>x</m:t>
                        </m:r>
                        <m:r>
                          <a:rPr lang="en-US" i="0">
                            <a:latin typeface="Cambria Math" panose="02040503050406030204" pitchFamily="18" charset="0"/>
                          </a:rPr>
                          <m:t>−2)</m:t>
                        </m:r>
                      </m:den>
                    </m:f>
                  </m:oMath>
                </a14:m>
                <a:r>
                  <a:rPr lang="en-PH" b="1" dirty="0"/>
                  <a:t>				</a:t>
                </a:r>
                <a:r>
                  <a:rPr lang="en-PH" dirty="0"/>
                  <a:t>Factor the quadratic trinomial.</a:t>
                </a:r>
                <a:endParaRPr lang="en-PH" b="1" dirty="0"/>
              </a:p>
            </p:txBody>
          </p:sp>
        </mc:Choice>
        <mc:Fallback>
          <p:sp>
            <p:nvSpPr>
              <p:cNvPr id="7" name="Content Placeholder 5">
                <a:extLst>
                  <a:ext uri="{FF2B5EF4-FFF2-40B4-BE49-F238E27FC236}">
                    <a16:creationId xmlns:a16="http://schemas.microsoft.com/office/drawing/2014/main" id="{3345666F-B263-A54E-A27B-CBD1DC74187B}"/>
                  </a:ext>
                </a:extLst>
              </p:cNvPr>
              <p:cNvSpPr>
                <a:spLocks noGrp="1" noRot="1" noChangeAspect="1" noMove="1" noResize="1" noEditPoints="1" noAdjustHandles="1" noChangeArrowheads="1" noChangeShapeType="1" noTextEdit="1"/>
              </p:cNvSpPr>
              <p:nvPr>
                <p:ph idx="1"/>
              </p:nvPr>
            </p:nvSpPr>
            <p:spPr>
              <a:xfrm>
                <a:off x="500142" y="1543203"/>
                <a:ext cx="11191715" cy="4665868"/>
              </a:xfrm>
              <a:blipFill>
                <a:blip r:embed="rId3"/>
                <a:stretch>
                  <a:fillRect l="-1019"/>
                </a:stretch>
              </a:blipFill>
            </p:spPr>
            <p:txBody>
              <a:bodyPr/>
              <a:lstStyle/>
              <a:p>
                <a:r>
                  <a:rPr lang="en-US">
                    <a:noFill/>
                  </a:rPr>
                  <a:t> </a:t>
                </a:r>
              </a:p>
            </p:txBody>
          </p:sp>
        </mc:Fallback>
      </mc:AlternateContent>
    </p:spTree>
    <p:extLst>
      <p:ext uri="{BB962C8B-B14F-4D97-AF65-F5344CB8AC3E}">
        <p14:creationId xmlns:p14="http://schemas.microsoft.com/office/powerpoint/2010/main" val="779206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776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AB4EB26-3491-1743-A413-7068F278BA4E}"/>
                  </a:ext>
                </a:extLst>
              </p:cNvPr>
              <p:cNvSpPr>
                <a:spLocks noGrp="1"/>
              </p:cNvSpPr>
              <p:nvPr>
                <p:ph idx="1"/>
              </p:nvPr>
            </p:nvSpPr>
            <p:spPr>
              <a:xfrm>
                <a:off x="488843" y="1825625"/>
                <a:ext cx="11274372" cy="4351338"/>
              </a:xfrm>
            </p:spPr>
            <p:txBody>
              <a:bodyPr/>
              <a:lstStyle/>
              <a:p>
                <a:pPr marL="0" indent="0" algn="just">
                  <a:buNone/>
                </a:pPr>
                <a:r>
                  <a:rPr lang="en-PH" dirty="0"/>
                  <a:t>You add or subtract rational expressions in the same way you do with fractions; thus:</a:t>
                </a:r>
              </a:p>
              <a:p>
                <a:pPr marL="0" indent="0" algn="just">
                  <a:buNone/>
                </a:pPr>
                <a:endParaRPr lang="en-PH" dirty="0"/>
              </a:p>
              <a:p>
                <a:pPr marL="0" indent="0" algn="just">
                  <a:buNone/>
                </a:pPr>
                <a14:m>
                  <m:oMath xmlns:m="http://schemas.openxmlformats.org/officeDocument/2006/math">
                    <m:f>
                      <m:fPr>
                        <m:ctrlPr>
                          <a:rPr lang="en-US" sz="2400" i="1">
                            <a:latin typeface="Cambria Math" panose="02040503050406030204" pitchFamily="18" charset="0"/>
                          </a:rPr>
                        </m:ctrlPr>
                      </m:fPr>
                      <m:num>
                        <m:r>
                          <m:rPr>
                            <m:sty m:val="p"/>
                          </m:rPr>
                          <a:rPr lang="en-US" sz="2400" i="0">
                            <a:latin typeface="Cambria Math" panose="02040503050406030204" pitchFamily="18" charset="0"/>
                          </a:rPr>
                          <m:t>x</m:t>
                        </m:r>
                      </m:num>
                      <m:den>
                        <m:sSup>
                          <m:sSupPr>
                            <m:ctrlPr>
                              <a:rPr lang="en-US" sz="2400" i="1" smtClean="0">
                                <a:latin typeface="Cambria Math" panose="02040503050406030204" pitchFamily="18" charset="0"/>
                              </a:rPr>
                            </m:ctrlPr>
                          </m:sSupPr>
                          <m:e>
                            <m:r>
                              <a:rPr lang="en-US" sz="2400" b="0" i="0"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e>
                          <m:sup>
                            <m:r>
                              <a:rPr lang="en-US" sz="2400" b="0" i="0" smtClean="0">
                                <a:latin typeface="Cambria Math" panose="02040503050406030204" pitchFamily="18" charset="0"/>
                              </a:rPr>
                              <m:t>2</m:t>
                            </m:r>
                          </m:sup>
                        </m:sSup>
                      </m:den>
                    </m:f>
                    <m:r>
                      <a:rPr lang="en-US" sz="2400" b="0" i="0" smtClean="0">
                        <a:latin typeface="Cambria Math" panose="02040503050406030204" pitchFamily="18" charset="0"/>
                      </a:rPr>
                      <m:t>−</m:t>
                    </m:r>
                  </m:oMath>
                </a14:m>
                <a:r>
                  <a:rPr lang="en-US" sz="3200" dirty="0"/>
                  <a:t> </a:t>
                </a:r>
                <a14:m>
                  <m:oMath xmlns:m="http://schemas.openxmlformats.org/officeDocument/2006/math">
                    <m:f>
                      <m:fPr>
                        <m:ctrlPr>
                          <a:rPr lang="en-US" sz="2400" i="1">
                            <a:latin typeface="Cambria Math" panose="02040503050406030204" pitchFamily="18" charset="0"/>
                          </a:rPr>
                        </m:ctrlPr>
                      </m:fPr>
                      <m:num>
                        <m:r>
                          <m:rPr>
                            <m:sty m:val="p"/>
                          </m:rPr>
                          <a:rPr lang="en-US" sz="2400" i="0">
                            <a:latin typeface="Cambria Math" panose="02040503050406030204" pitchFamily="18" charset="0"/>
                          </a:rPr>
                          <m:t>x</m:t>
                        </m:r>
                      </m:num>
                      <m:den>
                        <m:sSup>
                          <m:sSupPr>
                            <m:ctrlPr>
                              <a:rPr lang="en-US" sz="2400" i="1">
                                <a:latin typeface="Cambria Math" panose="02040503050406030204" pitchFamily="18" charset="0"/>
                              </a:rPr>
                            </m:ctrlPr>
                          </m:sSupPr>
                          <m:e>
                            <m:r>
                              <a:rPr lang="en-US" sz="2400" i="0">
                                <a:latin typeface="Cambria Math" panose="02040503050406030204" pitchFamily="18" charset="0"/>
                              </a:rPr>
                              <m:t>(</m:t>
                            </m:r>
                            <m:r>
                              <m:rPr>
                                <m:sty m:val="p"/>
                              </m:rPr>
                              <a:rPr lang="en-US" sz="2400" i="0">
                                <a:latin typeface="Cambria Math" panose="02040503050406030204" pitchFamily="18" charset="0"/>
                              </a:rPr>
                              <m:t>x</m:t>
                            </m:r>
                            <m:r>
                              <a:rPr lang="en-US" sz="2400" i="0">
                                <a:latin typeface="Cambria Math" panose="02040503050406030204" pitchFamily="18" charset="0"/>
                              </a:rPr>
                              <m:t>+1)</m:t>
                            </m:r>
                          </m:e>
                          <m:sup>
                            <m:r>
                              <a:rPr lang="en-US" sz="2400" i="0">
                                <a:latin typeface="Cambria Math" panose="02040503050406030204" pitchFamily="18" charset="0"/>
                              </a:rPr>
                              <m:t>2</m:t>
                            </m:r>
                          </m:sup>
                        </m:sSup>
                      </m:den>
                    </m:f>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x</m:t>
                        </m:r>
                      </m:num>
                      <m:den>
                        <m:r>
                          <a:rPr lang="en-US" sz="2400" b="0" i="0"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den>
                    </m:f>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4</m:t>
                        </m:r>
                        <m:r>
                          <m:rPr>
                            <m:sty m:val="p"/>
                          </m:rPr>
                          <a:rPr lang="en-US" sz="2400" b="0" i="0" smtClean="0">
                            <a:latin typeface="Cambria Math" panose="02040503050406030204" pitchFamily="18" charset="0"/>
                          </a:rPr>
                          <m:t>x</m:t>
                        </m:r>
                      </m:num>
                      <m:den>
                        <m:d>
                          <m:dPr>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e>
                        </m:d>
                        <m:d>
                          <m:dPr>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x</m:t>
                            </m:r>
                            <m:r>
                              <a:rPr lang="en-US" sz="2400" b="0" i="0" smtClean="0">
                                <a:latin typeface="Cambria Math" panose="02040503050406030204" pitchFamily="18" charset="0"/>
                              </a:rPr>
                              <m:t>+2</m:t>
                            </m:r>
                          </m:e>
                        </m:d>
                      </m:den>
                    </m:f>
                  </m:oMath>
                </a14:m>
                <a:r>
                  <a:rPr lang="en-US" sz="2000" b="0" dirty="0"/>
                  <a:t>		</a:t>
                </a:r>
                <a:r>
                  <a:rPr lang="en-US" b="0" dirty="0"/>
                  <a:t>Factor the denominators.</a:t>
                </a:r>
                <a:br>
                  <a:rPr lang="en-US" b="0" dirty="0"/>
                </a:br>
                <a:r>
                  <a:rPr lang="en-US" b="0" dirty="0"/>
                  <a:t>			</a:t>
                </a:r>
              </a:p>
              <a:p>
                <a:pPr marL="0" indent="0" algn="just">
                  <a:buNone/>
                </a:pPr>
                <a:endParaRPr lang="en-US" b="0" dirty="0"/>
              </a:p>
              <a:p>
                <a:pPr marL="0" indent="0" algn="just">
                  <a:buNone/>
                </a:pPr>
                <a:r>
                  <a:rPr lang="en-US" sz="2000" b="0" dirty="0"/>
                  <a:t>		  </a:t>
                </a:r>
                <a14:m>
                  <m:oMath xmlns:m="http://schemas.openxmlformats.org/officeDocument/2006/math">
                    <m:r>
                      <a:rPr lang="en-US" sz="2400">
                        <a:latin typeface="Cambria Math" panose="02040503050406030204" pitchFamily="18" charset="0"/>
                      </a:rPr>
                      <m:t>=</m:t>
                    </m:r>
                    <m:f>
                      <m:fPr>
                        <m:ctrlPr>
                          <a:rPr lang="en-US" sz="2400" i="1">
                            <a:latin typeface="Cambria Math" panose="02040503050406030204" pitchFamily="18" charset="0"/>
                          </a:rPr>
                        </m:ctrlPr>
                      </m:fPr>
                      <m:num>
                        <m:r>
                          <m:rPr>
                            <m:sty m:val="p"/>
                          </m:rPr>
                          <a:rPr lang="en-US" sz="2400" i="0">
                            <a:latin typeface="Cambria Math" panose="02040503050406030204" pitchFamily="18" charset="0"/>
                          </a:rPr>
                          <m:t>x</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+2)</m:t>
                        </m:r>
                      </m:num>
                      <m:den>
                        <m:r>
                          <a:rPr lang="en-US" sz="2400" i="0">
                            <a:latin typeface="Cambria Math" panose="02040503050406030204" pitchFamily="18" charset="0"/>
                          </a:rPr>
                          <m:t>(</m:t>
                        </m:r>
                        <m:r>
                          <m:rPr>
                            <m:sty m:val="p"/>
                          </m:rPr>
                          <a:rPr lang="en-US" sz="2400" i="0">
                            <a:latin typeface="Cambria Math" panose="02040503050406030204" pitchFamily="18" charset="0"/>
                          </a:rPr>
                          <m:t>x</m:t>
                        </m:r>
                        <m:r>
                          <a:rPr lang="en-US" sz="2400" i="0">
                            <a:latin typeface="Cambria Math" panose="02040503050406030204" pitchFamily="18" charset="0"/>
                          </a:rPr>
                          <m:t>+1)(</m:t>
                        </m:r>
                        <m:r>
                          <m:rPr>
                            <m:sty m:val="p"/>
                          </m:rPr>
                          <a:rPr lang="en-US" sz="2400" i="0">
                            <a:latin typeface="Cambria Math" panose="02040503050406030204" pitchFamily="18" charset="0"/>
                          </a:rPr>
                          <m:t>x</m:t>
                        </m:r>
                        <m:r>
                          <a:rPr lang="en-US" sz="2400" i="0">
                            <a:latin typeface="Cambria Math" panose="02040503050406030204" pitchFamily="18" charset="0"/>
                          </a:rPr>
                          <m:t>+1)(</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+2)</m:t>
                        </m:r>
                      </m:den>
                    </m:f>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4</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num>
                      <m:den>
                        <m:r>
                          <a:rPr lang="en-US" sz="2400" b="0" i="0"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+2)</m:t>
                        </m:r>
                      </m:den>
                    </m:f>
                  </m:oMath>
                </a14:m>
                <a:r>
                  <a:rPr lang="en-PH" dirty="0"/>
                  <a:t>		</a:t>
                </a:r>
              </a:p>
            </p:txBody>
          </p:sp>
        </mc:Choice>
        <mc:Fallback xmlns="">
          <p:sp>
            <p:nvSpPr>
              <p:cNvPr id="6" name="Content Placeholder 5">
                <a:extLst>
                  <a:ext uri="{FF2B5EF4-FFF2-40B4-BE49-F238E27FC236}">
                    <a16:creationId xmlns:a16="http://schemas.microsoft.com/office/drawing/2014/main" id="{2AB4EB26-3491-1743-A413-7068F278BA4E}"/>
                  </a:ext>
                </a:extLst>
              </p:cNvPr>
              <p:cNvSpPr>
                <a:spLocks noGrp="1" noRot="1" noChangeAspect="1" noMove="1" noResize="1" noEditPoints="1" noAdjustHandles="1" noChangeArrowheads="1" noChangeShapeType="1" noTextEdit="1"/>
              </p:cNvSpPr>
              <p:nvPr>
                <p:ph idx="1"/>
              </p:nvPr>
            </p:nvSpPr>
            <p:spPr>
              <a:xfrm>
                <a:off x="488843" y="1825625"/>
                <a:ext cx="11274372" cy="4351338"/>
              </a:xfrm>
              <a:blipFill>
                <a:blip r:embed="rId3"/>
                <a:stretch>
                  <a:fillRect l="-1012" t="-2632" r="-1125"/>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C1EC6C7-6EBB-664C-A726-99FD2DE24706}"/>
              </a:ext>
            </a:extLst>
          </p:cNvPr>
          <p:cNvSpPr txBox="1"/>
          <p:nvPr/>
        </p:nvSpPr>
        <p:spPr>
          <a:xfrm>
            <a:off x="7454685" y="4311259"/>
            <a:ext cx="4308529" cy="1384995"/>
          </a:xfrm>
          <a:prstGeom prst="rect">
            <a:avLst/>
          </a:prstGeom>
          <a:noFill/>
        </p:spPr>
        <p:txBody>
          <a:bodyPr wrap="square" rtlCol="0">
            <a:spAutoFit/>
          </a:bodyPr>
          <a:lstStyle/>
          <a:p>
            <a:pPr algn="just"/>
            <a:r>
              <a:rPr lang="en-US" sz="2800" dirty="0"/>
              <a:t>Transform into equivalent expressions with the same LCD.</a:t>
            </a:r>
          </a:p>
        </p:txBody>
      </p:sp>
    </p:spTree>
    <p:extLst>
      <p:ext uri="{BB962C8B-B14F-4D97-AF65-F5344CB8AC3E}">
        <p14:creationId xmlns:p14="http://schemas.microsoft.com/office/powerpoint/2010/main" val="420711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AB4EB26-3491-1743-A413-7068F278BA4E}"/>
                  </a:ext>
                </a:extLst>
              </p:cNvPr>
              <p:cNvSpPr>
                <a:spLocks noGrp="1"/>
              </p:cNvSpPr>
              <p:nvPr>
                <p:ph idx="1"/>
              </p:nvPr>
            </p:nvSpPr>
            <p:spPr>
              <a:xfrm>
                <a:off x="488843" y="1825625"/>
                <a:ext cx="11274372" cy="4351338"/>
              </a:xfrm>
            </p:spPr>
            <p:txBody>
              <a:bodyPr/>
              <a:lstStyle/>
              <a:p>
                <a:pPr marL="0" indent="0" algn="just">
                  <a:buNone/>
                </a:pPr>
                <a:r>
                  <a:rPr lang="en-US" sz="2000" b="0" dirty="0"/>
                  <a:t>	</a:t>
                </a:r>
                <a:endParaRPr lang="en-US" b="0" dirty="0"/>
              </a:p>
              <a:p>
                <a:pPr marL="0" indent="0" algn="just">
                  <a:lnSpc>
                    <a:spcPct val="150000"/>
                  </a:lnSpc>
                  <a:buNone/>
                </a:pPr>
                <a:r>
                  <a:rPr lang="en-US" sz="2000" dirty="0"/>
                  <a:t>	</a:t>
                </a:r>
                <a:r>
                  <a:rPr lang="en-US" sz="2000" b="0" dirty="0"/>
                  <a:t>	  </a:t>
                </a:r>
                <a14:m>
                  <m:oMath xmlns:m="http://schemas.openxmlformats.org/officeDocument/2006/math">
                    <m:r>
                      <a:rPr lang="en-US" sz="2400">
                        <a:latin typeface="Cambria Math" panose="02040503050406030204" pitchFamily="18" charset="0"/>
                      </a:rPr>
                      <m:t>=</m:t>
                    </m:r>
                    <m:f>
                      <m:fPr>
                        <m:ctrlPr>
                          <a:rPr lang="en-US" sz="2400" i="1">
                            <a:latin typeface="Cambria Math" panose="02040503050406030204" pitchFamily="18" charset="0"/>
                          </a:rPr>
                        </m:ctrlPr>
                      </m:fPr>
                      <m:num>
                        <m:r>
                          <m:rPr>
                            <m:sty m:val="p"/>
                          </m:rPr>
                          <a:rPr lang="en-US" sz="2400" i="0">
                            <a:latin typeface="Cambria Math" panose="02040503050406030204" pitchFamily="18" charset="0"/>
                          </a:rPr>
                          <m:t>x</m:t>
                        </m:r>
                        <m:d>
                          <m:dPr>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x</m:t>
                            </m:r>
                            <m:r>
                              <a:rPr lang="en-US" sz="2400" b="0" i="0" smtClean="0">
                                <a:latin typeface="Cambria Math" panose="02040503050406030204" pitchFamily="18" charset="0"/>
                              </a:rPr>
                              <m:t>+2</m:t>
                            </m:r>
                          </m:e>
                        </m:d>
                        <m:r>
                          <a:rPr lang="en-US" sz="2400" b="0" i="0" smtClean="0">
                            <a:latin typeface="Cambria Math" panose="02040503050406030204" pitchFamily="18" charset="0"/>
                          </a:rPr>
                          <m:t>−4</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num>
                      <m:den>
                        <m:r>
                          <a:rPr lang="en-US" sz="2400" i="0">
                            <a:latin typeface="Cambria Math" panose="02040503050406030204" pitchFamily="18" charset="0"/>
                          </a:rPr>
                          <m:t>(</m:t>
                        </m:r>
                        <m:r>
                          <m:rPr>
                            <m:sty m:val="p"/>
                          </m:rPr>
                          <a:rPr lang="en-US" sz="2400" i="0">
                            <a:latin typeface="Cambria Math" panose="02040503050406030204" pitchFamily="18" charset="0"/>
                          </a:rPr>
                          <m:t>x</m:t>
                        </m:r>
                        <m:r>
                          <a:rPr lang="en-US" sz="2400" i="0">
                            <a:latin typeface="Cambria Math" panose="02040503050406030204" pitchFamily="18" charset="0"/>
                          </a:rPr>
                          <m:t>+1)(</m:t>
                        </m:r>
                        <m:r>
                          <m:rPr>
                            <m:sty m:val="p"/>
                          </m:rPr>
                          <a:rPr lang="en-US" sz="2400" i="0">
                            <a:latin typeface="Cambria Math" panose="02040503050406030204" pitchFamily="18" charset="0"/>
                          </a:rPr>
                          <m:t>x</m:t>
                        </m:r>
                        <m:r>
                          <a:rPr lang="en-US" sz="2400" i="0">
                            <a:latin typeface="Cambria Math" panose="02040503050406030204" pitchFamily="18" charset="0"/>
                          </a:rPr>
                          <m:t>+1)(</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+2)</m:t>
                        </m:r>
                      </m:den>
                    </m:f>
                  </m:oMath>
                </a14:m>
                <a:r>
                  <a:rPr lang="en-PH" dirty="0"/>
                  <a:t>			Subtract the numerators.	</a:t>
                </a:r>
              </a:p>
              <a:p>
                <a:pPr marL="0" indent="0" algn="just">
                  <a:lnSpc>
                    <a:spcPct val="150000"/>
                  </a:lnSpc>
                  <a:buNone/>
                </a:pPr>
                <a:r>
                  <a:rPr lang="en-PH" dirty="0"/>
                  <a:t>		</a:t>
                </a:r>
                <a:r>
                  <a:rPr lang="en-US" dirty="0"/>
                  <a:t> </a:t>
                </a:r>
                <a14:m>
                  <m:oMath xmlns:m="http://schemas.openxmlformats.org/officeDocument/2006/math">
                    <m:r>
                      <a:rPr lang="en-US" sz="2400">
                        <a:latin typeface="Cambria Math" panose="02040503050406030204" pitchFamily="18" charset="0"/>
                      </a:rPr>
                      <m:t>=</m:t>
                    </m:r>
                    <m:f>
                      <m:fPr>
                        <m:ctrlPr>
                          <a:rPr lang="en-US" sz="2400" i="1">
                            <a:latin typeface="Cambria Math" panose="02040503050406030204" pitchFamily="18" charset="0"/>
                          </a:rPr>
                        </m:ctrlPr>
                      </m:fPr>
                      <m:num>
                        <m:sSup>
                          <m:sSupPr>
                            <m:ctrlPr>
                              <a:rPr lang="en-US" sz="2400" i="1" smtClean="0">
                                <a:latin typeface="Cambria Math" panose="02040503050406030204" pitchFamily="18" charset="0"/>
                              </a:rPr>
                            </m:ctrlPr>
                          </m:sSupPr>
                          <m:e>
                            <m:r>
                              <a:rPr lang="en-US" sz="2400" b="0" i="0" smtClean="0">
                                <a:latin typeface="Cambria Math" panose="02040503050406030204" pitchFamily="18" charset="0"/>
                              </a:rPr>
                              <m:t>(</m:t>
                            </m:r>
                            <m:r>
                              <m:rPr>
                                <m:sty m:val="p"/>
                              </m:rPr>
                              <a:rPr lang="en-US" sz="2400" b="0" i="0" smtClean="0">
                                <a:latin typeface="Cambria Math" panose="02040503050406030204" pitchFamily="18" charset="0"/>
                              </a:rPr>
                              <m:t>x</m:t>
                            </m:r>
                          </m:e>
                          <m:sup>
                            <m:r>
                              <a:rPr lang="en-US" sz="2400" b="0" i="0" smtClean="0">
                                <a:latin typeface="Cambria Math" panose="02040503050406030204" pitchFamily="18" charset="0"/>
                              </a:rPr>
                              <m:t>2</m:t>
                            </m:r>
                          </m:sup>
                        </m:sSup>
                        <m:r>
                          <a:rPr lang="en-US" sz="2400" b="0" i="0" smtClean="0">
                            <a:latin typeface="Cambria Math" panose="02040503050406030204" pitchFamily="18" charset="0"/>
                          </a:rPr>
                          <m:t>+2</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0" smtClean="0">
                                <a:latin typeface="Cambria Math" panose="02040503050406030204" pitchFamily="18" charset="0"/>
                              </a:rPr>
                              <m:t>4</m:t>
                            </m:r>
                            <m:r>
                              <m:rPr>
                                <m:sty m:val="p"/>
                              </m:rPr>
                              <a:rPr lang="en-US" sz="2400" b="0" i="0" smtClean="0">
                                <a:latin typeface="Cambria Math" panose="02040503050406030204" pitchFamily="18" charset="0"/>
                              </a:rPr>
                              <m:t>x</m:t>
                            </m:r>
                          </m:e>
                          <m:sup>
                            <m:r>
                              <a:rPr lang="en-US" sz="2400" b="0" i="0" smtClean="0">
                                <a:latin typeface="Cambria Math" panose="02040503050406030204" pitchFamily="18" charset="0"/>
                              </a:rPr>
                              <m:t>2</m:t>
                            </m:r>
                          </m:sup>
                        </m:sSup>
                        <m:r>
                          <a:rPr lang="en-US" sz="2400" b="0" i="0" smtClean="0">
                            <a:latin typeface="Cambria Math" panose="02040503050406030204" pitchFamily="18" charset="0"/>
                          </a:rPr>
                          <m:t>+4</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m:t>
                        </m:r>
                      </m:num>
                      <m:den>
                        <m:r>
                          <a:rPr lang="en-US" sz="2400" i="0">
                            <a:latin typeface="Cambria Math" panose="02040503050406030204" pitchFamily="18" charset="0"/>
                          </a:rPr>
                          <m:t>(</m:t>
                        </m:r>
                        <m:r>
                          <m:rPr>
                            <m:sty m:val="p"/>
                          </m:rPr>
                          <a:rPr lang="en-US" sz="2400" i="0">
                            <a:latin typeface="Cambria Math" panose="02040503050406030204" pitchFamily="18" charset="0"/>
                          </a:rPr>
                          <m:t>x</m:t>
                        </m:r>
                        <m:r>
                          <a:rPr lang="en-US" sz="2400" i="0">
                            <a:latin typeface="Cambria Math" panose="02040503050406030204" pitchFamily="18" charset="0"/>
                          </a:rPr>
                          <m:t>+1)(</m:t>
                        </m:r>
                        <m:r>
                          <m:rPr>
                            <m:sty m:val="p"/>
                          </m:rPr>
                          <a:rPr lang="en-US" sz="2400" i="0">
                            <a:latin typeface="Cambria Math" panose="02040503050406030204" pitchFamily="18" charset="0"/>
                          </a:rPr>
                          <m:t>x</m:t>
                        </m:r>
                        <m:r>
                          <a:rPr lang="en-US" sz="2400" i="0">
                            <a:latin typeface="Cambria Math" panose="02040503050406030204" pitchFamily="18" charset="0"/>
                          </a:rPr>
                          <m:t>+1)(</m:t>
                        </m:r>
                        <m:r>
                          <m:rPr>
                            <m:sty m:val="p"/>
                          </m:rPr>
                          <a:rPr lang="en-US" sz="2400" i="0">
                            <a:latin typeface="Cambria Math" panose="02040503050406030204" pitchFamily="18" charset="0"/>
                          </a:rPr>
                          <m:t>x</m:t>
                        </m:r>
                        <m:r>
                          <a:rPr lang="en-US" sz="2400" i="0">
                            <a:latin typeface="Cambria Math" panose="02040503050406030204" pitchFamily="18" charset="0"/>
                          </a:rPr>
                          <m:t>+2)</m:t>
                        </m:r>
                      </m:den>
                    </m:f>
                  </m:oMath>
                </a14:m>
                <a:r>
                  <a:rPr lang="en-PH" dirty="0"/>
                  <a:t>			Use Distributive Property.</a:t>
                </a:r>
              </a:p>
              <a:p>
                <a:pPr marL="0" indent="0" algn="just">
                  <a:lnSpc>
                    <a:spcPct val="150000"/>
                  </a:lnSpc>
                  <a:buNone/>
                </a:pPr>
                <a:r>
                  <a:rPr lang="en-PH" dirty="0"/>
                  <a:t>		</a:t>
                </a:r>
                <a:r>
                  <a:rPr lang="en-US" sz="2400" dirty="0"/>
                  <a:t> </a:t>
                </a:r>
                <a14:m>
                  <m:oMath xmlns:m="http://schemas.openxmlformats.org/officeDocument/2006/math">
                    <m:r>
                      <a:rPr lang="en-US" sz="2400">
                        <a:latin typeface="Cambria Math" panose="02040503050406030204" pitchFamily="18" charset="0"/>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b="0" i="0" smtClean="0">
                                <a:latin typeface="Cambria Math" panose="02040503050406030204" pitchFamily="18" charset="0"/>
                              </a:rPr>
                              <m:t>−3</m:t>
                            </m:r>
                            <m:r>
                              <m:rPr>
                                <m:sty m:val="p"/>
                              </m:rPr>
                              <a:rPr lang="en-US" sz="2400" i="0">
                                <a:latin typeface="Cambria Math" panose="02040503050406030204" pitchFamily="18" charset="0"/>
                              </a:rPr>
                              <m:t>x</m:t>
                            </m:r>
                          </m:e>
                          <m:sup>
                            <m:r>
                              <a:rPr lang="en-US" sz="2400" i="0">
                                <a:latin typeface="Cambria Math" panose="02040503050406030204" pitchFamily="18" charset="0"/>
                              </a:rPr>
                              <m:t>2</m:t>
                            </m:r>
                          </m:sup>
                        </m:sSup>
                        <m:r>
                          <a:rPr lang="en-US" sz="2400" b="0" i="0" smtClean="0">
                            <a:latin typeface="Cambria Math" panose="02040503050406030204" pitchFamily="18" charset="0"/>
                          </a:rPr>
                          <m:t>−2</m:t>
                        </m:r>
                        <m:r>
                          <m:rPr>
                            <m:sty m:val="p"/>
                          </m:rPr>
                          <a:rPr lang="en-US" sz="2400" b="0" i="0" smtClean="0">
                            <a:latin typeface="Cambria Math" panose="02040503050406030204" pitchFamily="18" charset="0"/>
                          </a:rPr>
                          <m:t>x</m:t>
                        </m:r>
                      </m:num>
                      <m:den>
                        <m:r>
                          <a:rPr lang="en-US" sz="2400" i="0">
                            <a:latin typeface="Cambria Math" panose="02040503050406030204" pitchFamily="18" charset="0"/>
                          </a:rPr>
                          <m:t>(</m:t>
                        </m:r>
                        <m:r>
                          <m:rPr>
                            <m:sty m:val="p"/>
                          </m:rPr>
                          <a:rPr lang="en-US" sz="2400" i="0">
                            <a:latin typeface="Cambria Math" panose="02040503050406030204" pitchFamily="18" charset="0"/>
                          </a:rPr>
                          <m:t>x</m:t>
                        </m:r>
                        <m:r>
                          <a:rPr lang="en-US" sz="2400" i="0">
                            <a:latin typeface="Cambria Math" panose="02040503050406030204" pitchFamily="18" charset="0"/>
                          </a:rPr>
                          <m:t>+1)(</m:t>
                        </m:r>
                        <m:r>
                          <m:rPr>
                            <m:sty m:val="p"/>
                          </m:rPr>
                          <a:rPr lang="en-US" sz="2400" i="0">
                            <a:latin typeface="Cambria Math" panose="02040503050406030204" pitchFamily="18" charset="0"/>
                          </a:rPr>
                          <m:t>x</m:t>
                        </m:r>
                        <m:r>
                          <a:rPr lang="en-US" sz="2400" i="0">
                            <a:latin typeface="Cambria Math" panose="02040503050406030204" pitchFamily="18" charset="0"/>
                          </a:rPr>
                          <m:t>+1)(</m:t>
                        </m:r>
                        <m:r>
                          <m:rPr>
                            <m:sty m:val="p"/>
                          </m:rPr>
                          <a:rPr lang="en-US" sz="2400" i="0">
                            <a:latin typeface="Cambria Math" panose="02040503050406030204" pitchFamily="18" charset="0"/>
                          </a:rPr>
                          <m:t>x</m:t>
                        </m:r>
                        <m:r>
                          <a:rPr lang="en-US" sz="2400" i="0">
                            <a:latin typeface="Cambria Math" panose="02040503050406030204" pitchFamily="18" charset="0"/>
                          </a:rPr>
                          <m:t>+2)</m:t>
                        </m:r>
                      </m:den>
                    </m:f>
                  </m:oMath>
                </a14:m>
                <a:r>
                  <a:rPr lang="en-PH" dirty="0"/>
                  <a:t>			Combine similar terms.</a:t>
                </a:r>
              </a:p>
            </p:txBody>
          </p:sp>
        </mc:Choice>
        <mc:Fallback xmlns="">
          <p:sp>
            <p:nvSpPr>
              <p:cNvPr id="6" name="Content Placeholder 5">
                <a:extLst>
                  <a:ext uri="{FF2B5EF4-FFF2-40B4-BE49-F238E27FC236}">
                    <a16:creationId xmlns:a16="http://schemas.microsoft.com/office/drawing/2014/main" id="{2AB4EB26-3491-1743-A413-7068F278BA4E}"/>
                  </a:ext>
                </a:extLst>
              </p:cNvPr>
              <p:cNvSpPr>
                <a:spLocks noGrp="1" noRot="1" noChangeAspect="1" noMove="1" noResize="1" noEditPoints="1" noAdjustHandles="1" noChangeArrowheads="1" noChangeShapeType="1" noTextEdit="1"/>
              </p:cNvSpPr>
              <p:nvPr>
                <p:ph idx="1"/>
              </p:nvPr>
            </p:nvSpPr>
            <p:spPr>
              <a:xfrm>
                <a:off x="488843" y="1825625"/>
                <a:ext cx="11274372" cy="4351338"/>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8304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p:sp>
        <p:nvSpPr>
          <p:cNvPr id="6" name="Content Placeholder 5">
            <a:extLst>
              <a:ext uri="{FF2B5EF4-FFF2-40B4-BE49-F238E27FC236}">
                <a16:creationId xmlns:a16="http://schemas.microsoft.com/office/drawing/2014/main" id="{2AB4EB26-3491-1743-A413-7068F278BA4E}"/>
              </a:ext>
            </a:extLst>
          </p:cNvPr>
          <p:cNvSpPr>
            <a:spLocks noGrp="1"/>
          </p:cNvSpPr>
          <p:nvPr>
            <p:ph idx="1"/>
          </p:nvPr>
        </p:nvSpPr>
        <p:spPr>
          <a:xfrm>
            <a:off x="525004" y="1825625"/>
            <a:ext cx="11191715" cy="4351338"/>
          </a:xfrm>
        </p:spPr>
        <p:txBody>
          <a:bodyPr/>
          <a:lstStyle/>
          <a:p>
            <a:pPr marL="0" indent="0" algn="just">
              <a:buNone/>
            </a:pPr>
            <a:r>
              <a:rPr lang="en-US" b="1" dirty="0"/>
              <a:t>Adding or Subtracting Rational Expressions with Like Denominators</a:t>
            </a:r>
          </a:p>
          <a:p>
            <a:pPr marL="0" indent="0" algn="just">
              <a:buNone/>
            </a:pPr>
            <a:endParaRPr lang="en-US" b="1" dirty="0"/>
          </a:p>
          <a:p>
            <a:pPr algn="just"/>
            <a:r>
              <a:rPr lang="en-US" dirty="0"/>
              <a:t>Add (or subtract) the numerators.</a:t>
            </a:r>
          </a:p>
          <a:p>
            <a:pPr algn="just"/>
            <a:r>
              <a:rPr lang="en-US" dirty="0"/>
              <a:t>Copy the common denominator.</a:t>
            </a:r>
          </a:p>
          <a:p>
            <a:pPr algn="just"/>
            <a:r>
              <a:rPr lang="en-US" dirty="0"/>
              <a:t>Simplify the result.</a:t>
            </a:r>
          </a:p>
        </p:txBody>
      </p:sp>
    </p:spTree>
    <p:extLst>
      <p:ext uri="{BB962C8B-B14F-4D97-AF65-F5344CB8AC3E}">
        <p14:creationId xmlns:p14="http://schemas.microsoft.com/office/powerpoint/2010/main" val="8848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AB4EB26-3491-1743-A413-7068F278BA4E}"/>
                  </a:ext>
                </a:extLst>
              </p:cNvPr>
              <p:cNvSpPr>
                <a:spLocks noGrp="1"/>
              </p:cNvSpPr>
              <p:nvPr>
                <p:ph idx="1"/>
              </p:nvPr>
            </p:nvSpPr>
            <p:spPr>
              <a:xfrm>
                <a:off x="525004" y="1825625"/>
                <a:ext cx="11191715" cy="4351338"/>
              </a:xfrm>
            </p:spPr>
            <p:txBody>
              <a:bodyPr/>
              <a:lstStyle/>
              <a:p>
                <a:pPr marL="0" indent="0" algn="just">
                  <a:buNone/>
                </a:pPr>
                <a:r>
                  <a:rPr lang="en-US" dirty="0"/>
                  <a:t>Add the rational expressions.</a:t>
                </a:r>
              </a:p>
              <a:p>
                <a:pPr marL="0" indent="0" algn="just">
                  <a:buNone/>
                </a:pPr>
                <a:endParaRPr lang="en-US" dirty="0"/>
              </a:p>
              <a:p>
                <a:pPr marL="0" indent="0" algn="just">
                  <a:buNone/>
                </a:pPr>
                <a:endParaRPr lang="en-US" dirty="0"/>
              </a:p>
              <a:p>
                <a:pPr marL="0" indent="0" algn="just">
                  <a:buNone/>
                </a:pPr>
                <a:endParaRPr lang="en-US" dirty="0"/>
              </a:p>
              <a:p>
                <a:pPr marL="1428750" lvl="2" indent="-514350" algn="just">
                  <a:buFont typeface="+mj-lt"/>
                  <a:buAutoNum type="arabicPeriod"/>
                </a:pPr>
                <a14:m>
                  <m:oMath xmlns:m="http://schemas.openxmlformats.org/officeDocument/2006/math">
                    <m:f>
                      <m:fPr>
                        <m:ctrlPr>
                          <a:rPr lang="en-US" b="0" i="1" smtClean="0">
                            <a:latin typeface="Cambria Math" panose="02040503050406030204" pitchFamily="18" charset="0"/>
                          </a:rPr>
                        </m:ctrlPr>
                      </m:fPr>
                      <m:num>
                        <m:r>
                          <a:rPr lang="en-US" b="0" i="0" smtClean="0">
                            <a:latin typeface="Cambria Math" panose="02040503050406030204" pitchFamily="18" charset="0"/>
                          </a:rPr>
                          <m:t>2</m:t>
                        </m:r>
                        <m:r>
                          <m:rPr>
                            <m:sty m:val="p"/>
                          </m:rPr>
                          <a:rPr lang="en-US" b="0" i="0" smtClean="0">
                            <a:latin typeface="Cambria Math" panose="02040503050406030204" pitchFamily="18" charset="0"/>
                          </a:rPr>
                          <m:t>a</m:t>
                        </m:r>
                      </m:num>
                      <m:den>
                        <m:r>
                          <a:rPr lang="en-US" b="0" i="0" smtClean="0">
                            <a:latin typeface="Cambria Math" panose="02040503050406030204" pitchFamily="18" charset="0"/>
                          </a:rPr>
                          <m:t>4</m:t>
                        </m:r>
                        <m:r>
                          <m:rPr>
                            <m:sty m:val="p"/>
                          </m:rPr>
                          <a:rPr lang="en-US" b="0" i="0" smtClean="0">
                            <a:latin typeface="Cambria Math" panose="02040503050406030204" pitchFamily="18" charset="0"/>
                          </a:rPr>
                          <m:t>b</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3</m:t>
                        </m:r>
                      </m:num>
                      <m:den>
                        <m:r>
                          <a:rPr lang="en-US" b="0" i="0" smtClean="0">
                            <a:latin typeface="Cambria Math" panose="02040503050406030204" pitchFamily="18" charset="0"/>
                          </a:rPr>
                          <m:t>4</m:t>
                        </m:r>
                        <m:r>
                          <m:rPr>
                            <m:sty m:val="p"/>
                          </m:rPr>
                          <a:rPr lang="en-US" b="0" i="0" smtClean="0">
                            <a:latin typeface="Cambria Math" panose="02040503050406030204" pitchFamily="18" charset="0"/>
                          </a:rPr>
                          <m:t>b</m:t>
                        </m:r>
                      </m:den>
                    </m:f>
                  </m:oMath>
                </a14:m>
                <a:r>
                  <a:rPr lang="en-US" dirty="0"/>
                  <a:t>					2.    </a:t>
                </a:r>
                <a14:m>
                  <m:oMath xmlns:m="http://schemas.openxmlformats.org/officeDocument/2006/math">
                    <m:f>
                      <m:fPr>
                        <m:ctrlPr>
                          <a:rPr lang="en-US" b="0" i="1" smtClean="0">
                            <a:latin typeface="Cambria Math" panose="02040503050406030204" pitchFamily="18" charset="0"/>
                          </a:rPr>
                        </m:ctrlPr>
                      </m:fPr>
                      <m:num>
                        <m:r>
                          <a:rPr lang="en-US" b="0" i="0" smtClean="0">
                            <a:latin typeface="Cambria Math" panose="02040503050406030204" pitchFamily="18" charset="0"/>
                          </a:rPr>
                          <m:t>10</m:t>
                        </m:r>
                        <m:r>
                          <m:rPr>
                            <m:sty m:val="p"/>
                          </m:rPr>
                          <a:rPr lang="en-US" b="0" i="0" smtClean="0">
                            <a:latin typeface="Cambria Math" panose="02040503050406030204" pitchFamily="18" charset="0"/>
                          </a:rPr>
                          <m:t>x</m:t>
                        </m:r>
                      </m:num>
                      <m:den>
                        <m:r>
                          <a:rPr lang="en-US" b="0" i="0" smtClean="0">
                            <a:latin typeface="Cambria Math" panose="02040503050406030204" pitchFamily="18" charset="0"/>
                          </a:rPr>
                          <m:t>13</m:t>
                        </m:r>
                        <m:r>
                          <m:rPr>
                            <m:sty m:val="p"/>
                          </m:rPr>
                          <a:rPr lang="en-US" b="0" i="0" smtClean="0">
                            <a:latin typeface="Cambria Math" panose="02040503050406030204" pitchFamily="18" charset="0"/>
                          </a:rPr>
                          <m:t>x</m:t>
                        </m:r>
                        <m:r>
                          <a:rPr lang="en-US" b="0" i="0" smtClean="0">
                            <a:latin typeface="Cambria Math" panose="02040503050406030204" pitchFamily="18" charset="0"/>
                          </a:rPr>
                          <m:t>+26</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16</m:t>
                        </m:r>
                        <m:r>
                          <m:rPr>
                            <m:sty m:val="p"/>
                          </m:rPr>
                          <a:rPr lang="en-US" b="0" i="0" smtClean="0">
                            <a:latin typeface="Cambria Math" panose="02040503050406030204" pitchFamily="18" charset="0"/>
                          </a:rPr>
                          <m:t>x</m:t>
                        </m:r>
                      </m:num>
                      <m:den>
                        <m:r>
                          <a:rPr lang="en-US" b="0" i="0" smtClean="0">
                            <a:latin typeface="Cambria Math" panose="02040503050406030204" pitchFamily="18" charset="0"/>
                          </a:rPr>
                          <m:t>13</m:t>
                        </m:r>
                        <m:r>
                          <m:rPr>
                            <m:sty m:val="p"/>
                          </m:rPr>
                          <a:rPr lang="en-US" b="0" i="0" smtClean="0">
                            <a:latin typeface="Cambria Math" panose="02040503050406030204" pitchFamily="18" charset="0"/>
                          </a:rPr>
                          <m:t>x</m:t>
                        </m:r>
                        <m:r>
                          <a:rPr lang="en-US" b="0" i="0" smtClean="0">
                            <a:latin typeface="Cambria Math" panose="02040503050406030204" pitchFamily="18" charset="0"/>
                          </a:rPr>
                          <m:t>+26</m:t>
                        </m:r>
                      </m:den>
                    </m:f>
                  </m:oMath>
                </a14:m>
                <a:r>
                  <a:rPr lang="en-US" dirty="0"/>
                  <a:t> </a:t>
                </a:r>
              </a:p>
            </p:txBody>
          </p:sp>
        </mc:Choice>
        <mc:Fallback xmlns="">
          <p:sp>
            <p:nvSpPr>
              <p:cNvPr id="6" name="Content Placeholder 5">
                <a:extLst>
                  <a:ext uri="{FF2B5EF4-FFF2-40B4-BE49-F238E27FC236}">
                    <a16:creationId xmlns:a16="http://schemas.microsoft.com/office/drawing/2014/main" id="{2AB4EB26-3491-1743-A413-7068F278BA4E}"/>
                  </a:ext>
                </a:extLst>
              </p:cNvPr>
              <p:cNvSpPr>
                <a:spLocks noGrp="1" noRot="1" noChangeAspect="1" noMove="1" noResize="1" noEditPoints="1" noAdjustHandles="1" noChangeArrowheads="1" noChangeShapeType="1" noTextEdit="1"/>
              </p:cNvSpPr>
              <p:nvPr>
                <p:ph idx="1"/>
              </p:nvPr>
            </p:nvSpPr>
            <p:spPr>
              <a:xfrm>
                <a:off x="525004" y="1825625"/>
                <a:ext cx="11191715" cy="4351338"/>
              </a:xfrm>
              <a:blipFill>
                <a:blip r:embed="rId3"/>
                <a:stretch>
                  <a:fillRect l="-1019" t="-2632"/>
                </a:stretch>
              </a:blipFill>
            </p:spPr>
            <p:txBody>
              <a:bodyPr/>
              <a:lstStyle/>
              <a:p>
                <a:r>
                  <a:rPr lang="en-US">
                    <a:noFill/>
                  </a:rPr>
                  <a:t> </a:t>
                </a:r>
              </a:p>
            </p:txBody>
          </p:sp>
        </mc:Fallback>
      </mc:AlternateContent>
    </p:spTree>
    <p:extLst>
      <p:ext uri="{BB962C8B-B14F-4D97-AF65-F5344CB8AC3E}">
        <p14:creationId xmlns:p14="http://schemas.microsoft.com/office/powerpoint/2010/main" val="81689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AB4EB26-3491-1743-A413-7068F278BA4E}"/>
                  </a:ext>
                </a:extLst>
              </p:cNvPr>
              <p:cNvSpPr>
                <a:spLocks noGrp="1"/>
              </p:cNvSpPr>
              <p:nvPr>
                <p:ph idx="1"/>
              </p:nvPr>
            </p:nvSpPr>
            <p:spPr>
              <a:xfrm>
                <a:off x="525004" y="1825625"/>
                <a:ext cx="11191715" cy="4351338"/>
              </a:xfrm>
            </p:spPr>
            <p:txBody>
              <a:bodyPr/>
              <a:lstStyle/>
              <a:p>
                <a:pPr marL="0" indent="0" algn="just">
                  <a:buNone/>
                </a:pPr>
                <a:r>
                  <a:rPr lang="en-US" dirty="0"/>
                  <a:t>Add the rational expressions.</a:t>
                </a:r>
              </a:p>
              <a:p>
                <a:pPr marL="0" indent="0" algn="just">
                  <a:buNone/>
                </a:pPr>
                <a:r>
                  <a:rPr lang="en-US" b="1" dirty="0"/>
                  <a:t>Solution:</a:t>
                </a:r>
              </a:p>
              <a:p>
                <a:pPr marL="0" indent="0" algn="just">
                  <a:buNone/>
                </a:pPr>
                <a:endParaRPr lang="en-US" b="1" dirty="0"/>
              </a:p>
              <a:p>
                <a:pPr marL="1428750" lvl="2" indent="-514350" algn="just">
                  <a:buFont typeface="+mj-lt"/>
                  <a:buAutoNum type="arabicPeriod"/>
                </a:pPr>
                <a14:m>
                  <m:oMath xmlns:m="http://schemas.openxmlformats.org/officeDocument/2006/math">
                    <m:f>
                      <m:fPr>
                        <m:ctrlPr>
                          <a:rPr lang="en-US" b="0" i="1" smtClean="0">
                            <a:latin typeface="Cambria Math" panose="02040503050406030204" pitchFamily="18" charset="0"/>
                          </a:rPr>
                        </m:ctrlPr>
                      </m:fPr>
                      <m:num>
                        <m:r>
                          <a:rPr lang="en-US" b="0" i="0" smtClean="0">
                            <a:latin typeface="Cambria Math" panose="02040503050406030204" pitchFamily="18" charset="0"/>
                          </a:rPr>
                          <m:t>2</m:t>
                        </m:r>
                        <m:r>
                          <m:rPr>
                            <m:sty m:val="p"/>
                          </m:rPr>
                          <a:rPr lang="en-US" b="0" i="0" smtClean="0">
                            <a:latin typeface="Cambria Math" panose="02040503050406030204" pitchFamily="18" charset="0"/>
                          </a:rPr>
                          <m:t>a</m:t>
                        </m:r>
                      </m:num>
                      <m:den>
                        <m:r>
                          <a:rPr lang="en-US" b="0" i="0" smtClean="0">
                            <a:latin typeface="Cambria Math" panose="02040503050406030204" pitchFamily="18" charset="0"/>
                          </a:rPr>
                          <m:t>4</m:t>
                        </m:r>
                        <m:r>
                          <m:rPr>
                            <m:sty m:val="p"/>
                          </m:rPr>
                          <a:rPr lang="en-US" b="0" i="0" smtClean="0">
                            <a:latin typeface="Cambria Math" panose="02040503050406030204" pitchFamily="18" charset="0"/>
                          </a:rPr>
                          <m:t>b</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3</m:t>
                        </m:r>
                      </m:num>
                      <m:den>
                        <m:r>
                          <a:rPr lang="en-US" b="0" i="0" smtClean="0">
                            <a:latin typeface="Cambria Math" panose="02040503050406030204" pitchFamily="18" charset="0"/>
                          </a:rPr>
                          <m:t>4</m:t>
                        </m:r>
                        <m:r>
                          <m:rPr>
                            <m:sty m:val="p"/>
                          </m:rPr>
                          <a:rPr lang="en-US" b="0" i="0" smtClean="0">
                            <a:latin typeface="Cambria Math" panose="02040503050406030204" pitchFamily="18" charset="0"/>
                          </a:rPr>
                          <m:t>b</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2</m:t>
                        </m:r>
                        <m:r>
                          <m:rPr>
                            <m:sty m:val="p"/>
                          </m:rPr>
                          <a:rPr lang="en-US" b="0" i="0" smtClean="0">
                            <a:latin typeface="Cambria Math" panose="02040503050406030204" pitchFamily="18" charset="0"/>
                          </a:rPr>
                          <m:t>a</m:t>
                        </m:r>
                        <m:r>
                          <a:rPr lang="en-US" b="0" i="0" smtClean="0">
                            <a:latin typeface="Cambria Math" panose="02040503050406030204" pitchFamily="18" charset="0"/>
                          </a:rPr>
                          <m:t>+</m:t>
                        </m:r>
                        <m:r>
                          <m:rPr>
                            <m:sty m:val="p"/>
                          </m:rPr>
                          <a:rPr lang="en-US" b="0" i="0" smtClean="0">
                            <a:latin typeface="Cambria Math" panose="02040503050406030204" pitchFamily="18" charset="0"/>
                          </a:rPr>
                          <m:t>b</m:t>
                        </m:r>
                      </m:num>
                      <m:den>
                        <m:r>
                          <a:rPr lang="en-US" b="0" i="0" smtClean="0">
                            <a:latin typeface="Cambria Math" panose="02040503050406030204" pitchFamily="18" charset="0"/>
                          </a:rPr>
                          <m:t>4</m:t>
                        </m:r>
                        <m:r>
                          <m:rPr>
                            <m:sty m:val="p"/>
                          </m:rPr>
                          <a:rPr lang="en-US" b="0" i="0" smtClean="0">
                            <a:latin typeface="Cambria Math" panose="02040503050406030204" pitchFamily="18" charset="0"/>
                          </a:rPr>
                          <m:t>b</m:t>
                        </m:r>
                      </m:den>
                    </m:f>
                  </m:oMath>
                </a14:m>
                <a:r>
                  <a:rPr lang="en-US" dirty="0"/>
                  <a:t>			Add the numerators and keep the 						same denominator.			</a:t>
                </a:r>
              </a:p>
            </p:txBody>
          </p:sp>
        </mc:Choice>
        <mc:Fallback xmlns="">
          <p:sp>
            <p:nvSpPr>
              <p:cNvPr id="6" name="Content Placeholder 5">
                <a:extLst>
                  <a:ext uri="{FF2B5EF4-FFF2-40B4-BE49-F238E27FC236}">
                    <a16:creationId xmlns:a16="http://schemas.microsoft.com/office/drawing/2014/main" id="{2AB4EB26-3491-1743-A413-7068F278BA4E}"/>
                  </a:ext>
                </a:extLst>
              </p:cNvPr>
              <p:cNvSpPr>
                <a:spLocks noGrp="1" noRot="1" noChangeAspect="1" noMove="1" noResize="1" noEditPoints="1" noAdjustHandles="1" noChangeArrowheads="1" noChangeShapeType="1" noTextEdit="1"/>
              </p:cNvSpPr>
              <p:nvPr>
                <p:ph idx="1"/>
              </p:nvPr>
            </p:nvSpPr>
            <p:spPr>
              <a:xfrm>
                <a:off x="525004" y="1825625"/>
                <a:ext cx="11191715" cy="4351338"/>
              </a:xfrm>
              <a:blipFill>
                <a:blip r:embed="rId3"/>
                <a:stretch>
                  <a:fillRect l="-1019" t="-2632"/>
                </a:stretch>
              </a:blipFill>
            </p:spPr>
            <p:txBody>
              <a:bodyPr/>
              <a:lstStyle/>
              <a:p>
                <a:r>
                  <a:rPr lang="en-US">
                    <a:noFill/>
                  </a:rPr>
                  <a:t> </a:t>
                </a:r>
              </a:p>
            </p:txBody>
          </p:sp>
        </mc:Fallback>
      </mc:AlternateContent>
    </p:spTree>
    <p:extLst>
      <p:ext uri="{BB962C8B-B14F-4D97-AF65-F5344CB8AC3E}">
        <p14:creationId xmlns:p14="http://schemas.microsoft.com/office/powerpoint/2010/main" val="214683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AB4EB26-3491-1743-A413-7068F278BA4E}"/>
                  </a:ext>
                </a:extLst>
              </p:cNvPr>
              <p:cNvSpPr>
                <a:spLocks noGrp="1"/>
              </p:cNvSpPr>
              <p:nvPr>
                <p:ph idx="1"/>
              </p:nvPr>
            </p:nvSpPr>
            <p:spPr>
              <a:xfrm>
                <a:off x="500142" y="1583573"/>
                <a:ext cx="11191715" cy="5288098"/>
              </a:xfrm>
            </p:spPr>
            <p:txBody>
              <a:bodyPr>
                <a:normAutofit/>
              </a:bodyPr>
              <a:lstStyle/>
              <a:p>
                <a:pPr marL="0" indent="0" algn="just">
                  <a:buNone/>
                </a:pPr>
                <a:r>
                  <a:rPr lang="en-US" dirty="0"/>
                  <a:t>Add the rational expressions.</a:t>
                </a:r>
              </a:p>
              <a:p>
                <a:pPr marL="0" indent="0" algn="just">
                  <a:buNone/>
                </a:pPr>
                <a:r>
                  <a:rPr lang="en-US" b="1" dirty="0"/>
                  <a:t>Solution:</a:t>
                </a:r>
              </a:p>
              <a:p>
                <a:pPr marL="1371600" lvl="2" indent="-457200" algn="just">
                  <a:lnSpc>
                    <a:spcPct val="100000"/>
                  </a:lnSpc>
                  <a:buAutoNum type="arabicPeriod" startAt="2"/>
                </a:pPr>
                <a14:m>
                  <m:oMath xmlns:m="http://schemas.openxmlformats.org/officeDocument/2006/math">
                    <m:f>
                      <m:fPr>
                        <m:ctrlPr>
                          <a:rPr lang="en-US" sz="2400" i="1">
                            <a:latin typeface="Cambria Math" panose="02040503050406030204" pitchFamily="18" charset="0"/>
                          </a:rPr>
                        </m:ctrlPr>
                      </m:fPr>
                      <m:num>
                        <m:r>
                          <a:rPr lang="en-US" sz="2400" i="0">
                            <a:latin typeface="Cambria Math" panose="02040503050406030204" pitchFamily="18" charset="0"/>
                          </a:rPr>
                          <m:t>10</m:t>
                        </m:r>
                        <m:r>
                          <m:rPr>
                            <m:sty m:val="p"/>
                          </m:rPr>
                          <a:rPr lang="en-US" sz="2400" i="0">
                            <a:latin typeface="Cambria Math" panose="02040503050406030204" pitchFamily="18" charset="0"/>
                          </a:rPr>
                          <m:t>x</m:t>
                        </m:r>
                      </m:num>
                      <m:den>
                        <m:r>
                          <a:rPr lang="en-US" sz="2400" i="0">
                            <a:latin typeface="Cambria Math" panose="02040503050406030204" pitchFamily="18" charset="0"/>
                          </a:rPr>
                          <m:t>13</m:t>
                        </m:r>
                        <m:r>
                          <m:rPr>
                            <m:sty m:val="p"/>
                          </m:rPr>
                          <a:rPr lang="en-US" sz="2400" i="0">
                            <a:latin typeface="Cambria Math" panose="02040503050406030204" pitchFamily="18" charset="0"/>
                          </a:rPr>
                          <m:t>x</m:t>
                        </m:r>
                        <m:r>
                          <a:rPr lang="en-US" sz="2400" i="0">
                            <a:latin typeface="Cambria Math" panose="02040503050406030204" pitchFamily="18" charset="0"/>
                          </a:rPr>
                          <m:t>+26</m:t>
                        </m:r>
                      </m:den>
                    </m:f>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16</m:t>
                        </m:r>
                        <m:r>
                          <m:rPr>
                            <m:sty m:val="p"/>
                          </m:rPr>
                          <a:rPr lang="en-US" sz="2400" i="0">
                            <a:latin typeface="Cambria Math" panose="02040503050406030204" pitchFamily="18" charset="0"/>
                          </a:rPr>
                          <m:t>x</m:t>
                        </m:r>
                      </m:num>
                      <m:den>
                        <m:r>
                          <a:rPr lang="en-US" sz="2400" i="0">
                            <a:latin typeface="Cambria Math" panose="02040503050406030204" pitchFamily="18" charset="0"/>
                          </a:rPr>
                          <m:t>13</m:t>
                        </m:r>
                        <m:r>
                          <m:rPr>
                            <m:sty m:val="p"/>
                          </m:rPr>
                          <a:rPr lang="en-US" sz="2400" i="0">
                            <a:latin typeface="Cambria Math" panose="02040503050406030204" pitchFamily="18" charset="0"/>
                          </a:rPr>
                          <m:t>x</m:t>
                        </m:r>
                        <m:r>
                          <a:rPr lang="en-US" sz="2400" i="0">
                            <a:latin typeface="Cambria Math" panose="02040503050406030204" pitchFamily="18" charset="0"/>
                          </a:rPr>
                          <m:t>+26</m:t>
                        </m:r>
                      </m:den>
                    </m:f>
                    <m:r>
                      <a:rPr lang="en-US" sz="2400" b="0" i="1" smtClean="0">
                        <a:latin typeface="Cambria Math" panose="02040503050406030204" pitchFamily="18" charset="0"/>
                      </a:rPr>
                      <m:t> =</m:t>
                    </m:r>
                  </m:oMath>
                </a14:m>
                <a:r>
                  <a:rPr lang="en-US" sz="2400" dirty="0"/>
                  <a:t> </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16</m:t>
                        </m:r>
                        <m:r>
                          <m:rPr>
                            <m:sty m:val="p"/>
                          </m:rPr>
                          <a:rPr lang="en-US" sz="2400">
                            <a:latin typeface="Cambria Math" panose="02040503050406030204" pitchFamily="18" charset="0"/>
                          </a:rPr>
                          <m:t>x</m:t>
                        </m:r>
                      </m:num>
                      <m:den>
                        <m:r>
                          <a:rPr lang="en-US" sz="2400">
                            <a:latin typeface="Cambria Math" panose="02040503050406030204" pitchFamily="18" charset="0"/>
                          </a:rPr>
                          <m:t>13</m:t>
                        </m:r>
                        <m:r>
                          <m:rPr>
                            <m:sty m:val="p"/>
                          </m:rPr>
                          <a:rPr lang="en-US" sz="2400">
                            <a:latin typeface="Cambria Math" panose="02040503050406030204" pitchFamily="18" charset="0"/>
                          </a:rPr>
                          <m:t>x</m:t>
                        </m:r>
                        <m:r>
                          <a:rPr lang="en-US" sz="2400">
                            <a:latin typeface="Cambria Math" panose="02040503050406030204" pitchFamily="18" charset="0"/>
                          </a:rPr>
                          <m:t>+26</m:t>
                        </m:r>
                      </m:den>
                    </m:f>
                    <m:r>
                      <a:rPr lang="en-US" sz="2400" i="1">
                        <a:latin typeface="Cambria Math" panose="02040503050406030204" pitchFamily="18" charset="0"/>
                      </a:rPr>
                      <m:t> </m:t>
                    </m:r>
                  </m:oMath>
                </a14:m>
                <a:r>
                  <a:rPr lang="en-US" dirty="0"/>
                  <a:t>		</a:t>
                </a:r>
                <a:endParaRPr lang="en-US" sz="2400" dirty="0"/>
              </a:p>
              <a:p>
                <a:pPr marL="914400" lvl="2" indent="0" algn="just">
                  <a:lnSpc>
                    <a:spcPct val="150000"/>
                  </a:lnSpc>
                  <a:buNone/>
                </a:pPr>
                <a:r>
                  <a:rPr lang="en-US" dirty="0"/>
                  <a:t>	</a:t>
                </a:r>
                <a14:m>
                  <m:oMath xmlns:m="http://schemas.openxmlformats.org/officeDocument/2006/math">
                    <m:r>
                      <a:rPr lang="en-US" sz="2400" i="1">
                        <a:latin typeface="Cambria Math" panose="02040503050406030204" pitchFamily="18" charset="0"/>
                      </a:rPr>
                      <m:t>=</m:t>
                    </m:r>
                  </m:oMath>
                </a14:m>
                <a:r>
                  <a:rPr lang="en-US" sz="2400" dirty="0"/>
                  <a:t> </a:t>
                </a:r>
                <a14:m>
                  <m:oMath xmlns:m="http://schemas.openxmlformats.org/officeDocument/2006/math">
                    <m:f>
                      <m:fPr>
                        <m:ctrlPr>
                          <a:rPr lang="en-US" sz="2400" i="1">
                            <a:latin typeface="Cambria Math" panose="02040503050406030204" pitchFamily="18" charset="0"/>
                          </a:rPr>
                        </m:ctrlPr>
                      </m:fPr>
                      <m:num>
                        <m:r>
                          <a:rPr lang="en-US" sz="2400" b="0" i="0" smtClean="0">
                            <a:latin typeface="Cambria Math" panose="02040503050406030204" pitchFamily="18" charset="0"/>
                          </a:rPr>
                          <m:t>(13)(2</m:t>
                        </m:r>
                        <m:r>
                          <m:rPr>
                            <m:sty m:val="p"/>
                          </m:rPr>
                          <a:rPr lang="en-US" sz="2400">
                            <a:latin typeface="Cambria Math" panose="02040503050406030204" pitchFamily="18" charset="0"/>
                          </a:rPr>
                          <m:t>x</m:t>
                        </m:r>
                        <m:r>
                          <a:rPr lang="en-US" sz="2400" b="0" i="1" smtClean="0">
                            <a:latin typeface="Cambria Math" panose="02040503050406030204" pitchFamily="18" charset="0"/>
                          </a:rPr>
                          <m:t>)</m:t>
                        </m:r>
                      </m:num>
                      <m:den>
                        <m:r>
                          <a:rPr lang="en-US" sz="2400">
                            <a:latin typeface="Cambria Math" panose="02040503050406030204" pitchFamily="18" charset="0"/>
                          </a:rPr>
                          <m:t>13</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x</m:t>
                        </m:r>
                        <m:r>
                          <a:rPr lang="en-US" sz="2400">
                            <a:latin typeface="Cambria Math" panose="02040503050406030204" pitchFamily="18" charset="0"/>
                          </a:rPr>
                          <m:t>+2</m:t>
                        </m:r>
                        <m:r>
                          <a:rPr lang="en-US" sz="2400" b="0" i="1" smtClean="0">
                            <a:latin typeface="Cambria Math" panose="02040503050406030204" pitchFamily="18" charset="0"/>
                          </a:rPr>
                          <m:t>)</m:t>
                        </m:r>
                      </m:den>
                    </m:f>
                  </m:oMath>
                </a14:m>
                <a:endParaRPr lang="en-US" dirty="0"/>
              </a:p>
              <a:p>
                <a:pPr marL="914400" lvl="2" indent="0" algn="just">
                  <a:lnSpc>
                    <a:spcPct val="150000"/>
                  </a:lnSpc>
                  <a:buNone/>
                </a:pPr>
                <a:r>
                  <a:rPr lang="en-US" dirty="0"/>
                  <a:t>	</a:t>
                </a:r>
                <a14:m>
                  <m:oMath xmlns:m="http://schemas.openxmlformats.org/officeDocument/2006/math">
                    <m:r>
                      <a:rPr lang="en-US" sz="2400" i="1">
                        <a:latin typeface="Cambria Math" panose="02040503050406030204" pitchFamily="18" charset="0"/>
                      </a:rPr>
                      <m:t>=</m:t>
                    </m:r>
                  </m:oMath>
                </a14:m>
                <a:r>
                  <a:rPr lang="en-US" sz="2400" dirty="0"/>
                  <a:t> </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(13)(2</m:t>
                        </m:r>
                        <m:r>
                          <m:rPr>
                            <m:sty m:val="p"/>
                          </m:rPr>
                          <a:rPr lang="en-US" sz="2400">
                            <a:latin typeface="Cambria Math" panose="02040503050406030204" pitchFamily="18" charset="0"/>
                          </a:rPr>
                          <m:t>x</m:t>
                        </m:r>
                        <m:r>
                          <a:rPr lang="en-US" sz="2400" i="1">
                            <a:latin typeface="Cambria Math" panose="02040503050406030204" pitchFamily="18" charset="0"/>
                          </a:rPr>
                          <m:t>)</m:t>
                        </m:r>
                      </m:num>
                      <m:den>
                        <m:r>
                          <a:rPr lang="en-US" sz="2400">
                            <a:latin typeface="Cambria Math" panose="02040503050406030204" pitchFamily="18" charset="0"/>
                          </a:rPr>
                          <m:t>13(</m:t>
                        </m:r>
                        <m:r>
                          <m:rPr>
                            <m:sty m:val="p"/>
                          </m:rPr>
                          <a:rPr lang="en-US" sz="2400">
                            <a:latin typeface="Cambria Math" panose="02040503050406030204" pitchFamily="18" charset="0"/>
                          </a:rPr>
                          <m:t>x</m:t>
                        </m:r>
                        <m:r>
                          <a:rPr lang="en-US" sz="2400">
                            <a:latin typeface="Cambria Math" panose="02040503050406030204" pitchFamily="18" charset="0"/>
                          </a:rPr>
                          <m:t>+2</m:t>
                        </m:r>
                        <m:r>
                          <a:rPr lang="en-US" sz="2400" i="1">
                            <a:latin typeface="Cambria Math" panose="02040503050406030204" pitchFamily="18" charset="0"/>
                          </a:rPr>
                          <m:t>)</m:t>
                        </m:r>
                      </m:den>
                    </m:f>
                  </m:oMath>
                </a14:m>
                <a:endParaRPr lang="en-US" dirty="0"/>
              </a:p>
              <a:p>
                <a:pPr marL="914400" lvl="2" indent="0" algn="just">
                  <a:lnSpc>
                    <a:spcPct val="150000"/>
                  </a:lnSpc>
                  <a:buNone/>
                </a:pPr>
                <a:r>
                  <a:rPr lang="en-US" dirty="0"/>
                  <a:t>	</a:t>
                </a:r>
                <a:r>
                  <a:rPr lang="en-US" sz="2400" dirty="0"/>
                  <a:t> </a:t>
                </a:r>
                <a14:m>
                  <m:oMath xmlns:m="http://schemas.openxmlformats.org/officeDocument/2006/math">
                    <m:r>
                      <a:rPr lang="en-US" sz="2400" i="1">
                        <a:latin typeface="Cambria Math" panose="02040503050406030204" pitchFamily="18" charset="0"/>
                      </a:rPr>
                      <m:t>=</m:t>
                    </m:r>
                  </m:oMath>
                </a14:m>
                <a:r>
                  <a:rPr lang="en-US" sz="2400" dirty="0"/>
                  <a:t> </a:t>
                </a:r>
                <a14:m>
                  <m:oMath xmlns:m="http://schemas.openxmlformats.org/officeDocument/2006/math">
                    <m:f>
                      <m:fPr>
                        <m:ctrlPr>
                          <a:rPr lang="en-US" sz="2400" i="1">
                            <a:latin typeface="Cambria Math" panose="02040503050406030204" pitchFamily="18" charset="0"/>
                          </a:rPr>
                        </m:ctrlPr>
                      </m:fPr>
                      <m:num>
                        <m:r>
                          <a:rPr lang="en-US" sz="2400" b="0" i="0" smtClean="0">
                            <a:latin typeface="Cambria Math" panose="02040503050406030204" pitchFamily="18" charset="0"/>
                          </a:rPr>
                          <m:t>2</m:t>
                        </m:r>
                        <m:r>
                          <m:rPr>
                            <m:sty m:val="p"/>
                          </m:rPr>
                          <a:rPr lang="en-US" sz="2400" b="0" i="0" smtClean="0">
                            <a:latin typeface="Cambria Math" panose="02040503050406030204" pitchFamily="18" charset="0"/>
                          </a:rPr>
                          <m:t>x</m:t>
                        </m:r>
                      </m:num>
                      <m:den>
                        <m:r>
                          <m:rPr>
                            <m:sty m:val="p"/>
                          </m:rPr>
                          <a:rPr lang="en-US" sz="2400">
                            <a:latin typeface="Cambria Math" panose="02040503050406030204" pitchFamily="18" charset="0"/>
                          </a:rPr>
                          <m:t>x</m:t>
                        </m:r>
                        <m:r>
                          <a:rPr lang="en-US" sz="2400">
                            <a:latin typeface="Cambria Math" panose="02040503050406030204" pitchFamily="18" charset="0"/>
                          </a:rPr>
                          <m:t>+2</m:t>
                        </m:r>
                      </m:den>
                    </m:f>
                  </m:oMath>
                </a14:m>
                <a:endParaRPr lang="en-US" dirty="0"/>
              </a:p>
            </p:txBody>
          </p:sp>
        </mc:Choice>
        <mc:Fallback xmlns="">
          <p:sp>
            <p:nvSpPr>
              <p:cNvPr id="6" name="Content Placeholder 5">
                <a:extLst>
                  <a:ext uri="{FF2B5EF4-FFF2-40B4-BE49-F238E27FC236}">
                    <a16:creationId xmlns:a16="http://schemas.microsoft.com/office/drawing/2014/main" id="{2AB4EB26-3491-1743-A413-7068F278BA4E}"/>
                  </a:ext>
                </a:extLst>
              </p:cNvPr>
              <p:cNvSpPr>
                <a:spLocks noGrp="1" noRot="1" noChangeAspect="1" noMove="1" noResize="1" noEditPoints="1" noAdjustHandles="1" noChangeArrowheads="1" noChangeShapeType="1" noTextEdit="1"/>
              </p:cNvSpPr>
              <p:nvPr>
                <p:ph idx="1"/>
              </p:nvPr>
            </p:nvSpPr>
            <p:spPr>
              <a:xfrm>
                <a:off x="500142" y="1583573"/>
                <a:ext cx="11191715" cy="5288098"/>
              </a:xfrm>
              <a:blipFill>
                <a:blip r:embed="rId3"/>
                <a:stretch>
                  <a:fillRect l="-1019" t="-191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C8E10572-2764-F144-94DD-958A48952A98}"/>
              </a:ext>
            </a:extLst>
          </p:cNvPr>
          <p:cNvSpPr txBox="1"/>
          <p:nvPr/>
        </p:nvSpPr>
        <p:spPr>
          <a:xfrm>
            <a:off x="5466220" y="2320543"/>
            <a:ext cx="6416298" cy="954107"/>
          </a:xfrm>
          <a:prstGeom prst="rect">
            <a:avLst/>
          </a:prstGeom>
          <a:noFill/>
        </p:spPr>
        <p:txBody>
          <a:bodyPr wrap="square" rtlCol="0">
            <a:spAutoFit/>
          </a:bodyPr>
          <a:lstStyle/>
          <a:p>
            <a:r>
              <a:rPr lang="en-US" sz="2800" dirty="0"/>
              <a:t>Add the numerators and keep the same denominator.</a:t>
            </a:r>
          </a:p>
        </p:txBody>
      </p:sp>
      <p:sp>
        <p:nvSpPr>
          <p:cNvPr id="5" name="TextBox 4">
            <a:extLst>
              <a:ext uri="{FF2B5EF4-FFF2-40B4-BE49-F238E27FC236}">
                <a16:creationId xmlns:a16="http://schemas.microsoft.com/office/drawing/2014/main" id="{DD0C4C83-A196-4B4C-BD5B-E7E916570468}"/>
              </a:ext>
            </a:extLst>
          </p:cNvPr>
          <p:cNvSpPr txBox="1"/>
          <p:nvPr/>
        </p:nvSpPr>
        <p:spPr>
          <a:xfrm>
            <a:off x="5466220" y="3387784"/>
            <a:ext cx="6416298" cy="523220"/>
          </a:xfrm>
          <a:prstGeom prst="rect">
            <a:avLst/>
          </a:prstGeom>
          <a:noFill/>
        </p:spPr>
        <p:txBody>
          <a:bodyPr wrap="square" rtlCol="0">
            <a:spAutoFit/>
          </a:bodyPr>
          <a:lstStyle/>
          <a:p>
            <a:r>
              <a:rPr lang="en-US" sz="2800" dirty="0"/>
              <a:t>Factor both numerator and denominator.</a:t>
            </a:r>
          </a:p>
        </p:txBody>
      </p:sp>
      <p:sp>
        <p:nvSpPr>
          <p:cNvPr id="9" name="TextBox 8">
            <a:extLst>
              <a:ext uri="{FF2B5EF4-FFF2-40B4-BE49-F238E27FC236}">
                <a16:creationId xmlns:a16="http://schemas.microsoft.com/office/drawing/2014/main" id="{498C1EFA-37AD-8E4F-9886-8AE180C65E9F}"/>
              </a:ext>
            </a:extLst>
          </p:cNvPr>
          <p:cNvSpPr txBox="1"/>
          <p:nvPr/>
        </p:nvSpPr>
        <p:spPr>
          <a:xfrm>
            <a:off x="5466220" y="4320610"/>
            <a:ext cx="6416298" cy="523220"/>
          </a:xfrm>
          <a:prstGeom prst="rect">
            <a:avLst/>
          </a:prstGeom>
          <a:noFill/>
        </p:spPr>
        <p:txBody>
          <a:bodyPr wrap="square" rtlCol="0">
            <a:spAutoFit/>
          </a:bodyPr>
          <a:lstStyle/>
          <a:p>
            <a:r>
              <a:rPr lang="en-US" sz="2800" dirty="0"/>
              <a:t>Cancel out the common factor 13 since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20B9466-7481-8442-A32E-E0CFCF853F12}"/>
                  </a:ext>
                </a:extLst>
              </p:cNvPr>
              <p:cNvSpPr txBox="1"/>
              <p:nvPr/>
            </p:nvSpPr>
            <p:spPr>
              <a:xfrm>
                <a:off x="11230031" y="4275854"/>
                <a:ext cx="923651"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13</m:t>
                          </m:r>
                        </m:num>
                        <m:den>
                          <m:r>
                            <a:rPr lang="en-US" b="0" i="1" smtClean="0">
                              <a:latin typeface="Cambria Math" panose="02040503050406030204" pitchFamily="18" charset="0"/>
                            </a:rPr>
                            <m:t>13</m:t>
                          </m:r>
                        </m:den>
                      </m:f>
                      <m:r>
                        <a:rPr lang="en-US" b="0" i="1" smtClean="0">
                          <a:latin typeface="Cambria Math" panose="02040503050406030204" pitchFamily="18" charset="0"/>
                        </a:rPr>
                        <m:t>=1</m:t>
                      </m:r>
                    </m:oMath>
                  </m:oMathPara>
                </a14:m>
                <a:endParaRPr lang="en-US" dirty="0"/>
              </a:p>
            </p:txBody>
          </p:sp>
        </mc:Choice>
        <mc:Fallback xmlns="">
          <p:sp>
            <p:nvSpPr>
              <p:cNvPr id="4" name="TextBox 3">
                <a:extLst>
                  <a:ext uri="{FF2B5EF4-FFF2-40B4-BE49-F238E27FC236}">
                    <a16:creationId xmlns:a16="http://schemas.microsoft.com/office/drawing/2014/main" id="{920B9466-7481-8442-A32E-E0CFCF853F12}"/>
                  </a:ext>
                </a:extLst>
              </p:cNvPr>
              <p:cNvSpPr txBox="1">
                <a:spLocks noRot="1" noChangeAspect="1" noMove="1" noResize="1" noEditPoints="1" noAdjustHandles="1" noChangeArrowheads="1" noChangeShapeType="1" noTextEdit="1"/>
              </p:cNvSpPr>
              <p:nvPr/>
            </p:nvSpPr>
            <p:spPr>
              <a:xfrm>
                <a:off x="11230031" y="4275854"/>
                <a:ext cx="923651" cy="612732"/>
              </a:xfrm>
              <a:prstGeom prst="rect">
                <a:avLst/>
              </a:prstGeom>
              <a:blipFill>
                <a:blip r:embed="rId4"/>
                <a:stretch>
                  <a:fillRect b="-204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C7B0EDC-4D0C-1041-A3A2-CF46EBB4B01C}"/>
              </a:ext>
            </a:extLst>
          </p:cNvPr>
          <p:cNvSpPr txBox="1"/>
          <p:nvPr/>
        </p:nvSpPr>
        <p:spPr>
          <a:xfrm>
            <a:off x="5466220" y="5274427"/>
            <a:ext cx="6416298" cy="523220"/>
          </a:xfrm>
          <a:prstGeom prst="rect">
            <a:avLst/>
          </a:prstGeom>
          <a:noFill/>
        </p:spPr>
        <p:txBody>
          <a:bodyPr wrap="square" rtlCol="0">
            <a:spAutoFit/>
          </a:bodyPr>
          <a:lstStyle/>
          <a:p>
            <a:r>
              <a:rPr lang="en-US" sz="2800" dirty="0"/>
              <a:t>Simplify.</a:t>
            </a:r>
          </a:p>
        </p:txBody>
      </p:sp>
      <p:cxnSp>
        <p:nvCxnSpPr>
          <p:cNvPr id="12" name="Straight Connector 11">
            <a:extLst>
              <a:ext uri="{FF2B5EF4-FFF2-40B4-BE49-F238E27FC236}">
                <a16:creationId xmlns:a16="http://schemas.microsoft.com/office/drawing/2014/main" id="{0FB17F00-153A-A042-873C-1F340305A7F1}"/>
              </a:ext>
            </a:extLst>
          </p:cNvPr>
          <p:cNvCxnSpPr>
            <a:cxnSpLocks/>
          </p:cNvCxnSpPr>
          <p:nvPr/>
        </p:nvCxnSpPr>
        <p:spPr>
          <a:xfrm flipV="1">
            <a:off x="2804951" y="4382023"/>
            <a:ext cx="356461" cy="2001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23147B-CD9F-8646-BB3E-B6A0C06D780A}"/>
              </a:ext>
            </a:extLst>
          </p:cNvPr>
          <p:cNvCxnSpPr>
            <a:cxnSpLocks/>
          </p:cNvCxnSpPr>
          <p:nvPr/>
        </p:nvCxnSpPr>
        <p:spPr>
          <a:xfrm flipV="1">
            <a:off x="2632665" y="4688389"/>
            <a:ext cx="356461" cy="2001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55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Addition and Subtraction of Rationa</a:t>
            </a:r>
            <a:r>
              <a:rPr lang="en-US" b="1" dirty="0"/>
              <a:t>l Algebraic Expressions</a:t>
            </a:r>
            <a:endParaRPr lang="en-PH" b="1" dirty="0">
              <a:solidFill>
                <a:schemeClr val="tx1"/>
              </a:solidFill>
            </a:endParaRP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AB4EB26-3491-1743-A413-7068F278BA4E}"/>
                  </a:ext>
                </a:extLst>
              </p:cNvPr>
              <p:cNvSpPr>
                <a:spLocks noGrp="1"/>
              </p:cNvSpPr>
              <p:nvPr>
                <p:ph idx="1"/>
              </p:nvPr>
            </p:nvSpPr>
            <p:spPr>
              <a:xfrm>
                <a:off x="525004" y="1825625"/>
                <a:ext cx="11191715" cy="4351338"/>
              </a:xfrm>
            </p:spPr>
            <p:txBody>
              <a:bodyPr/>
              <a:lstStyle/>
              <a:p>
                <a:pPr marL="0" indent="0" algn="just">
                  <a:buNone/>
                </a:pPr>
                <a:r>
                  <a:rPr lang="en-US" dirty="0"/>
                  <a:t>Subrac</a:t>
                </a:r>
                <a:r>
                  <a:rPr lang="en-US" dirty="0" err="1"/>
                  <a:t>t</a:t>
                </a:r>
                <a:r>
                  <a:rPr lang="en-US" dirty="0"/>
                  <a:t> the rational expressions.</a:t>
                </a:r>
              </a:p>
              <a:p>
                <a:pPr marL="0" indent="0" algn="just">
                  <a:buNone/>
                </a:pPr>
                <a:r>
                  <a:rPr lang="en-US" b="1" dirty="0"/>
                  <a:t>Solution:</a:t>
                </a:r>
              </a:p>
              <a:p>
                <a:pPr marL="0" indent="0" algn="just">
                  <a:buNone/>
                </a:pPr>
                <a:endParaRPr lang="en-US" b="1" dirty="0"/>
              </a:p>
              <a:p>
                <a:pPr marL="1885950" lvl="3" indent="-514350" algn="just">
                  <a:buFont typeface="+mj-lt"/>
                  <a:buAutoNum type="arabicPeriod"/>
                </a:pPr>
                <a14:m>
                  <m:oMath xmlns:m="http://schemas.openxmlformats.org/officeDocument/2006/math">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a</m:t>
                        </m:r>
                      </m:num>
                      <m:den>
                        <m:r>
                          <m:rPr>
                            <m:sty m:val="p"/>
                          </m:rPr>
                          <a:rPr lang="en-US" b="0" i="0" smtClean="0">
                            <a:latin typeface="Cambria Math" panose="02040503050406030204" pitchFamily="18" charset="0"/>
                          </a:rPr>
                          <m:t>a</m:t>
                        </m:r>
                        <m:r>
                          <a:rPr lang="en-US" b="0" i="0" smtClean="0">
                            <a:latin typeface="Cambria Math" panose="02040503050406030204" pitchFamily="18" charset="0"/>
                          </a:rPr>
                          <m:t>+3</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3</m:t>
                        </m:r>
                      </m:num>
                      <m:den>
                        <m:r>
                          <m:rPr>
                            <m:sty m:val="p"/>
                          </m:rPr>
                          <a:rPr lang="en-US" b="0" i="0" smtClean="0">
                            <a:latin typeface="Cambria Math" panose="02040503050406030204" pitchFamily="18" charset="0"/>
                          </a:rPr>
                          <m:t>a</m:t>
                        </m:r>
                        <m:r>
                          <a:rPr lang="en-US" b="0" i="0" smtClean="0">
                            <a:latin typeface="Cambria Math" panose="02040503050406030204" pitchFamily="18" charset="0"/>
                          </a:rPr>
                          <m:t>+3</m:t>
                        </m:r>
                      </m:den>
                    </m:f>
                  </m:oMath>
                </a14:m>
                <a:endParaRPr lang="en-US" dirty="0"/>
              </a:p>
              <a:p>
                <a:pPr marL="1885950" lvl="3" indent="-514350" algn="just">
                  <a:buFont typeface="+mj-lt"/>
                  <a:buAutoNum type="arabicPeriod"/>
                </a:pPr>
                <a:endParaRPr lang="en-US" dirty="0"/>
              </a:p>
              <a:p>
                <a:pPr marL="1828800" lvl="4" indent="0" algn="just">
                  <a:buNone/>
                </a:pPr>
                <a:r>
                  <a:rPr lang="en-US" dirty="0"/>
                  <a: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a</m:t>
                        </m:r>
                        <m:r>
                          <a:rPr lang="en-US" b="0" i="0" smtClean="0">
                            <a:latin typeface="Cambria Math" panose="02040503050406030204" pitchFamily="18" charset="0"/>
                          </a:rPr>
                          <m:t>−3</m:t>
                        </m:r>
                      </m:num>
                      <m:den>
                        <m:r>
                          <m:rPr>
                            <m:sty m:val="p"/>
                          </m:rPr>
                          <a:rPr lang="en-US" b="0" i="0" smtClean="0">
                            <a:latin typeface="Cambria Math" panose="02040503050406030204" pitchFamily="18" charset="0"/>
                          </a:rPr>
                          <m:t>a</m:t>
                        </m:r>
                        <m:r>
                          <a:rPr lang="en-US" b="0" i="0" smtClean="0">
                            <a:latin typeface="Cambria Math" panose="02040503050406030204" pitchFamily="18" charset="0"/>
                          </a:rPr>
                          <m:t>+3</m:t>
                        </m:r>
                      </m:den>
                    </m:f>
                  </m:oMath>
                </a14:m>
                <a:r>
                  <a:rPr lang="en-US" dirty="0"/>
                  <a:t>		Subtract the numerators and keep the 				denominator.</a:t>
                </a:r>
              </a:p>
            </p:txBody>
          </p:sp>
        </mc:Choice>
        <mc:Fallback xmlns="">
          <p:sp>
            <p:nvSpPr>
              <p:cNvPr id="6" name="Content Placeholder 5">
                <a:extLst>
                  <a:ext uri="{FF2B5EF4-FFF2-40B4-BE49-F238E27FC236}">
                    <a16:creationId xmlns:a16="http://schemas.microsoft.com/office/drawing/2014/main" id="{2AB4EB26-3491-1743-A413-7068F278BA4E}"/>
                  </a:ext>
                </a:extLst>
              </p:cNvPr>
              <p:cNvSpPr>
                <a:spLocks noGrp="1" noRot="1" noChangeAspect="1" noMove="1" noResize="1" noEditPoints="1" noAdjustHandles="1" noChangeArrowheads="1" noChangeShapeType="1" noTextEdit="1"/>
              </p:cNvSpPr>
              <p:nvPr>
                <p:ph idx="1"/>
              </p:nvPr>
            </p:nvSpPr>
            <p:spPr>
              <a:xfrm>
                <a:off x="525004" y="1825625"/>
                <a:ext cx="11191715" cy="4351338"/>
              </a:xfrm>
              <a:blipFill>
                <a:blip r:embed="rId3"/>
                <a:stretch>
                  <a:fillRect l="-1019" t="-2632"/>
                </a:stretch>
              </a:blipFill>
            </p:spPr>
            <p:txBody>
              <a:bodyPr/>
              <a:lstStyle/>
              <a:p>
                <a:r>
                  <a:rPr lang="en-US">
                    <a:noFill/>
                  </a:rPr>
                  <a:t> </a:t>
                </a:r>
              </a:p>
            </p:txBody>
          </p:sp>
        </mc:Fallback>
      </mc:AlternateContent>
    </p:spTree>
    <p:extLst>
      <p:ext uri="{BB962C8B-B14F-4D97-AF65-F5344CB8AC3E}">
        <p14:creationId xmlns:p14="http://schemas.microsoft.com/office/powerpoint/2010/main" val="1609397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6522</TotalTime>
  <Words>780</Words>
  <Application>Microsoft Macintosh PowerPoint</Application>
  <PresentationFormat>Widescreen</PresentationFormat>
  <Paragraphs>208</Paragraphs>
  <Slides>29</Slides>
  <Notes>27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Calibri Light</vt:lpstr>
      <vt:lpstr>Cambria Math</vt:lpstr>
      <vt:lpstr>Lato</vt:lpstr>
      <vt:lpstr>Montserrat Medium</vt:lpstr>
      <vt:lpstr>Office Theme</vt:lpstr>
      <vt:lpstr>Custom Design</vt:lpstr>
      <vt:lpstr>1_Custom Design</vt:lpstr>
      <vt:lpstr>PowerPoint Presentation</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Addition and Subtraction of Rational Algebraic Expressions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671</cp:revision>
  <cp:lastPrinted>2023-03-16T03:23:03Z</cp:lastPrinted>
  <dcterms:created xsi:type="dcterms:W3CDTF">2019-04-16T02:10:14Z</dcterms:created>
  <dcterms:modified xsi:type="dcterms:W3CDTF">2023-05-03T01:13:58Z</dcterms:modified>
</cp:coreProperties>
</file>