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36.png" ContentType="image/png"/>
  <Override PartName="/ppt/media/image2.png" ContentType="image/png"/>
  <Override PartName="/ppt/media/image37.png" ContentType="image/png"/>
  <Override PartName="/ppt/media/image3.png" ContentType="image/png"/>
  <Override PartName="/ppt/media/image38.png" ContentType="image/png"/>
  <Override PartName="/ppt/media/image4.png" ContentType="image/png"/>
  <Override PartName="/ppt/media/image39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5.png" ContentType="image/png"/>
  <Override PartName="/ppt/media/image20.png" ContentType="image/png"/>
  <Override PartName="/ppt/media/image15.png" ContentType="image/png"/>
  <Override PartName="/ppt/media/image30.png" ContentType="image/png"/>
  <Override PartName="/ppt/media/image25.png" ContentType="image/png"/>
  <Override PartName="/ppt/media/image16.png" ContentType="image/png"/>
  <Override PartName="/ppt/media/image31.png" ContentType="image/png"/>
  <Override PartName="/ppt/media/image26.png" ContentType="image/png"/>
  <Override PartName="/ppt/media/image17.png" ContentType="image/png"/>
  <Override PartName="/ppt/media/image32.png" ContentType="image/png"/>
  <Override PartName="/ppt/media/image27.png" ContentType="image/png"/>
  <Override PartName="/ppt/media/image18.png" ContentType="image/png"/>
  <Override PartName="/ppt/media/image33.png" ContentType="image/png"/>
  <Override PartName="/ppt/media/image28.png" ContentType="image/png"/>
  <Override PartName="/ppt/media/image19.png" ContentType="image/png"/>
  <Override PartName="/ppt/media/image34.png" ContentType="image/png"/>
  <Override PartName="/ppt/media/image10.png" ContentType="image/png"/>
  <Override PartName="/ppt/media/image29.png" ContentType="image/png"/>
  <Override PartName="/ppt/media/image35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5840" cy="10284840"/>
          </a:xfrm>
          <a:prstGeom prst="rect">
            <a:avLst/>
          </a:prstGeom>
          <a:ln w="0">
            <a:noFill/>
          </a:ln>
        </p:spPr>
      </p:pic>
      <p:grpSp>
        <p:nvGrpSpPr>
          <p:cNvPr id="39" name="Group 3"/>
          <p:cNvGrpSpPr/>
          <p:nvPr/>
        </p:nvGrpSpPr>
        <p:grpSpPr>
          <a:xfrm>
            <a:off x="0" y="0"/>
            <a:ext cx="18273960" cy="10272960"/>
            <a:chOff x="0" y="0"/>
            <a:chExt cx="18273960" cy="10272960"/>
          </a:xfrm>
        </p:grpSpPr>
        <p:sp>
          <p:nvSpPr>
            <p:cNvPr id="40" name="Freeform 4"/>
            <p:cNvSpPr/>
            <p:nvPr/>
          </p:nvSpPr>
          <p:spPr>
            <a:xfrm>
              <a:off x="0" y="0"/>
              <a:ext cx="18273960" cy="1027296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" name="Freeform 5"/>
          <p:cNvSpPr/>
          <p:nvPr/>
        </p:nvSpPr>
        <p:spPr>
          <a:xfrm>
            <a:off x="499680" y="2701800"/>
            <a:ext cx="4184640" cy="418464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roup 6"/>
          <p:cNvGrpSpPr/>
          <p:nvPr/>
        </p:nvGrpSpPr>
        <p:grpSpPr>
          <a:xfrm>
            <a:off x="5231160" y="2212920"/>
            <a:ext cx="13042440" cy="5779440"/>
            <a:chOff x="5231160" y="2212920"/>
            <a:chExt cx="13042440" cy="5779440"/>
          </a:xfrm>
        </p:grpSpPr>
        <p:sp>
          <p:nvSpPr>
            <p:cNvPr id="43" name="Freeform 7"/>
            <p:cNvSpPr/>
            <p:nvPr/>
          </p:nvSpPr>
          <p:spPr>
            <a:xfrm>
              <a:off x="5231160" y="2212920"/>
              <a:ext cx="13042440" cy="577944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" name="Freeform 8"/>
          <p:cNvSpPr/>
          <p:nvPr/>
        </p:nvSpPr>
        <p:spPr>
          <a:xfrm>
            <a:off x="5231160" y="8006760"/>
            <a:ext cx="13042800" cy="56232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TextBox 9"/>
          <p:cNvSpPr/>
          <p:nvPr/>
        </p:nvSpPr>
        <p:spPr>
          <a:xfrm>
            <a:off x="6068160" y="4361040"/>
            <a:ext cx="1104876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48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Construction – Angle Bisector</a:t>
            </a:r>
            <a:endParaRPr b="1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7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48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TextBox 6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1" name="TextBox 7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2" name="TextBox 8"/>
          <p:cNvSpPr/>
          <p:nvPr/>
        </p:nvSpPr>
        <p:spPr>
          <a:xfrm>
            <a:off x="5905800" y="982800"/>
            <a:ext cx="64764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 Angle Congruent to Another Angle (To Copy an Angle)</a:t>
            </a:r>
            <a:endParaRPr b="1" lang="en-PH" sz="2000" spc="-1" strike="noStrike">
              <a:latin typeface="Arial"/>
            </a:endParaRPr>
          </a:p>
        </p:txBody>
      </p:sp>
      <p:sp>
        <p:nvSpPr>
          <p:cNvPr id="53" name="Freeform 9"/>
          <p:cNvSpPr/>
          <p:nvPr/>
        </p:nvSpPr>
        <p:spPr>
          <a:xfrm>
            <a:off x="13680" y="-2520"/>
            <a:ext cx="64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TextBox 1"/>
          <p:cNvSpPr/>
          <p:nvPr/>
        </p:nvSpPr>
        <p:spPr>
          <a:xfrm>
            <a:off x="540000" y="262800"/>
            <a:ext cx="59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Construction – Angle Bisector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4"/>
          <a:stretch/>
        </p:blipFill>
        <p:spPr>
          <a:xfrm>
            <a:off x="4141080" y="1527480"/>
            <a:ext cx="10006200" cy="77842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10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7" name="Group 2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58" name="Freeform 11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9" name="Freeform 12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TextBox 11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1" name="TextBox 12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2" name="Freeform 13"/>
          <p:cNvSpPr/>
          <p:nvPr/>
        </p:nvSpPr>
        <p:spPr>
          <a:xfrm>
            <a:off x="13680" y="-2520"/>
            <a:ext cx="64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TextBox 14"/>
          <p:cNvSpPr/>
          <p:nvPr/>
        </p:nvSpPr>
        <p:spPr>
          <a:xfrm>
            <a:off x="540000" y="262800"/>
            <a:ext cx="59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Construction – Angle Bisector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TextBox 15"/>
          <p:cNvSpPr/>
          <p:nvPr/>
        </p:nvSpPr>
        <p:spPr>
          <a:xfrm>
            <a:off x="360000" y="1328760"/>
            <a:ext cx="882000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: Congruent Angles</a:t>
            </a: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Construct an angle whose measure is twice the measure of ∠ABC.</a:t>
            </a:r>
            <a:endParaRPr b="1" lang="en-PH" sz="2000" spc="-1" strike="noStrike"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4"/>
          <a:stretch/>
        </p:blipFill>
        <p:spPr>
          <a:xfrm>
            <a:off x="536760" y="2520000"/>
            <a:ext cx="6663240" cy="4298760"/>
          </a:xfrm>
          <a:prstGeom prst="rect">
            <a:avLst/>
          </a:prstGeom>
          <a:ln w="0">
            <a:noFill/>
          </a:ln>
        </p:spPr>
      </p:pic>
      <p:sp>
        <p:nvSpPr>
          <p:cNvPr id="66" name="TextBox 13"/>
          <p:cNvSpPr/>
          <p:nvPr/>
        </p:nvSpPr>
        <p:spPr>
          <a:xfrm>
            <a:off x="8280000" y="900000"/>
            <a:ext cx="8820000" cy="822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Copy ∠ABC by following the steps in copying an angle.</a:t>
            </a: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Now, consider ray ED to be the leg for constructing another angle with the same angle measure of ∠ABC.</a:t>
            </a: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1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m∠GEF = 2m∠ABC</a:t>
            </a:r>
            <a:endParaRPr b="1" lang="en-PH" sz="2000" spc="-1" strike="noStrike"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5"/>
          <a:stretch/>
        </p:blipFill>
        <p:spPr>
          <a:xfrm>
            <a:off x="9360000" y="2124000"/>
            <a:ext cx="3060000" cy="2472840"/>
          </a:xfrm>
          <a:prstGeom prst="rect">
            <a:avLst/>
          </a:prstGeom>
          <a:ln w="0">
            <a:noFill/>
          </a:ln>
        </p:spPr>
      </p:pic>
      <p:pic>
        <p:nvPicPr>
          <p:cNvPr id="68" name="" descr=""/>
          <p:cNvPicPr/>
          <p:nvPr/>
        </p:nvPicPr>
        <p:blipFill>
          <a:blip r:embed="rId6"/>
          <a:stretch/>
        </p:blipFill>
        <p:spPr>
          <a:xfrm>
            <a:off x="13461120" y="2124000"/>
            <a:ext cx="3098880" cy="2492280"/>
          </a:xfrm>
          <a:prstGeom prst="rect">
            <a:avLst/>
          </a:prstGeom>
          <a:ln w="0">
            <a:noFill/>
          </a:ln>
        </p:spPr>
      </p:pic>
      <p:pic>
        <p:nvPicPr>
          <p:cNvPr id="69" name="" descr=""/>
          <p:cNvPicPr/>
          <p:nvPr/>
        </p:nvPicPr>
        <p:blipFill>
          <a:blip r:embed="rId7"/>
          <a:stretch/>
        </p:blipFill>
        <p:spPr>
          <a:xfrm>
            <a:off x="11160000" y="5262120"/>
            <a:ext cx="3604320" cy="35218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1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1" name="Group 1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72" name="Freeform 3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3" name="Freeform 6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TextBox 3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5" name="TextBox 4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6" name="Freeform 14"/>
          <p:cNvSpPr/>
          <p:nvPr/>
        </p:nvSpPr>
        <p:spPr>
          <a:xfrm>
            <a:off x="13680" y="-2520"/>
            <a:ext cx="64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TextBox 5"/>
          <p:cNvSpPr/>
          <p:nvPr/>
        </p:nvSpPr>
        <p:spPr>
          <a:xfrm>
            <a:off x="540000" y="262800"/>
            <a:ext cx="59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Construction – Angle Bisector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TextBox 10"/>
          <p:cNvSpPr/>
          <p:nvPr/>
        </p:nvSpPr>
        <p:spPr>
          <a:xfrm>
            <a:off x="414000" y="1328760"/>
            <a:ext cx="17460000" cy="13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Definition</a:t>
            </a:r>
            <a:endParaRPr b="1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Bisector of an angle:</a:t>
            </a:r>
            <a:endParaRPr b="1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If D is in the interior of ∠ABC and ∠ABD ≅ ∠DBC, then BD  is an angle bisector of ∠ABC.</a:t>
            </a:r>
            <a:endParaRPr b="1" lang="en-PH" sz="2000" spc="-1" strike="noStrike"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4"/>
          <a:stretch/>
        </p:blipFill>
        <p:spPr>
          <a:xfrm>
            <a:off x="4140000" y="3060000"/>
            <a:ext cx="4500000" cy="4449960"/>
          </a:xfrm>
          <a:prstGeom prst="rect">
            <a:avLst/>
          </a:prstGeom>
          <a:ln w="0">
            <a:noFill/>
          </a:ln>
        </p:spPr>
      </p:pic>
      <p:sp>
        <p:nvSpPr>
          <p:cNvPr id="80" name="TextBox 16"/>
          <p:cNvSpPr/>
          <p:nvPr/>
        </p:nvSpPr>
        <p:spPr>
          <a:xfrm>
            <a:off x="9360000" y="3833640"/>
            <a:ext cx="8100000" cy="22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DejaVu Sans"/>
              </a:rPr>
              <a:t>Note: If BD is an angle bisector of ∠ABC, then</a:t>
            </a:r>
            <a:endParaRPr b="0" lang="en-PH" sz="24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Lato"/>
                <a:ea typeface="DejaVu Sans"/>
              </a:rPr>
              <a:t>• ∠</a:t>
            </a:r>
            <a:r>
              <a:rPr b="0" lang="en-US" sz="2400" spc="-1" strike="noStrike">
                <a:solidFill>
                  <a:srgbClr val="000000"/>
                </a:solidFill>
                <a:latin typeface="Lato"/>
                <a:ea typeface="DejaVu Sans"/>
              </a:rPr>
              <a:t>ABC ≅ ∠DBC.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US" sz="2400" spc="-1" strike="noStrike">
                <a:solidFill>
                  <a:srgbClr val="000000"/>
                </a:solidFill>
                <a:latin typeface="Lato"/>
                <a:ea typeface="DejaVu Sans"/>
              </a:rPr>
              <a:t>m∠ABC = 2m∠ABD or m∠ABC = 2m∠DBC.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US" sz="2400" spc="-1" strike="noStrike">
                <a:solidFill>
                  <a:srgbClr val="000000"/>
                </a:solidFill>
                <a:latin typeface="Lato"/>
                <a:ea typeface="DejaVu Sans"/>
              </a:rPr>
              <a:t>m∠ABD = ½ m∠ABC or m∠DBC = ½ m∠ABC.</a:t>
            </a:r>
            <a:endParaRPr b="0" lang="en-PH" sz="2400" spc="-1" strike="noStrike"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15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2" name="Group 4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83" name="Freeform 16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4" name="Freeform 17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TextBox 17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6" name="TextBox 18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7" name="Freeform 18"/>
          <p:cNvSpPr/>
          <p:nvPr/>
        </p:nvSpPr>
        <p:spPr>
          <a:xfrm>
            <a:off x="13680" y="-2520"/>
            <a:ext cx="64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TextBox 19"/>
          <p:cNvSpPr/>
          <p:nvPr/>
        </p:nvSpPr>
        <p:spPr>
          <a:xfrm>
            <a:off x="540000" y="262800"/>
            <a:ext cx="59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Construction – Angle Bisector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TextBox 20"/>
          <p:cNvSpPr/>
          <p:nvPr/>
        </p:nvSpPr>
        <p:spPr>
          <a:xfrm>
            <a:off x="414000" y="1328760"/>
            <a:ext cx="1746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Bisector of an Angle</a:t>
            </a:r>
            <a:endParaRPr b="1" lang="en-PH" sz="2000" spc="-1" strike="noStrike">
              <a:latin typeface="Arial"/>
            </a:endParaRPr>
          </a:p>
        </p:txBody>
      </p:sp>
      <p:graphicFrame>
        <p:nvGraphicFramePr>
          <p:cNvPr id="90" name=""/>
          <p:cNvGraphicFramePr/>
          <p:nvPr/>
        </p:nvGraphicFramePr>
        <p:xfrm>
          <a:off x="660960" y="2057040"/>
          <a:ext cx="16979040" cy="6762960"/>
        </p:xfrm>
        <a:graphic>
          <a:graphicData uri="http://schemas.openxmlformats.org/drawingml/2006/table">
            <a:tbl>
              <a:tblPr/>
              <a:tblGrid>
                <a:gridCol w="4243680"/>
                <a:gridCol w="4243680"/>
                <a:gridCol w="4243680"/>
                <a:gridCol w="4248000"/>
              </a:tblGrid>
              <a:tr h="67629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1. Given: ∠A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2. Place the point of the compass at A and draw an arc intersecting its sides at B and C.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3. Without changing the opening of the compass from Step 2, place the point of the compass at B and draw an arc. After that, place the point of the compass at C and draw an arc which intersects the other arc. Label the intersection of the arcs as P.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4. Using your compass, we can verify that the distance between C and P is equal to the distance of B to P by tracing their lengths.</a:t>
                      </a:r>
                      <a:endParaRPr b="0" lang="en-PH" sz="2400" spc="-1" strike="noStrike">
                        <a:latin typeface="Arial"/>
                      </a:endParaRPr>
                    </a:p>
                    <a:p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Connect points A and P. </a:t>
                      </a:r>
                      <a:endParaRPr b="0" lang="en-PH" sz="2400" spc="-1" strike="noStrike">
                        <a:latin typeface="Arial"/>
                      </a:endParaRPr>
                    </a:p>
                    <a:p>
                      <a:endParaRPr b="0" lang="en-PH" sz="2400" spc="-1" strike="noStrike">
                        <a:latin typeface="Arial"/>
                      </a:endParaRPr>
                    </a:p>
                    <a:p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AP bisects angle A.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pic>
        <p:nvPicPr>
          <p:cNvPr id="91" name="" descr=""/>
          <p:cNvPicPr/>
          <p:nvPr/>
        </p:nvPicPr>
        <p:blipFill>
          <a:blip r:embed="rId4"/>
          <a:stretch/>
        </p:blipFill>
        <p:spPr>
          <a:xfrm>
            <a:off x="843840" y="2700000"/>
            <a:ext cx="3872160" cy="1997280"/>
          </a:xfrm>
          <a:prstGeom prst="rect">
            <a:avLst/>
          </a:prstGeom>
          <a:ln w="0">
            <a:noFill/>
          </a:ln>
        </p:spPr>
      </p:pic>
      <p:pic>
        <p:nvPicPr>
          <p:cNvPr id="92" name="" descr=""/>
          <p:cNvPicPr/>
          <p:nvPr/>
        </p:nvPicPr>
        <p:blipFill>
          <a:blip r:embed="rId5"/>
          <a:stretch/>
        </p:blipFill>
        <p:spPr>
          <a:xfrm>
            <a:off x="5040000" y="3780000"/>
            <a:ext cx="3825000" cy="2700000"/>
          </a:xfrm>
          <a:prstGeom prst="rect">
            <a:avLst/>
          </a:prstGeom>
          <a:ln w="0">
            <a:noFill/>
          </a:ln>
        </p:spPr>
      </p:pic>
      <p:pic>
        <p:nvPicPr>
          <p:cNvPr id="93" name="" descr=""/>
          <p:cNvPicPr/>
          <p:nvPr/>
        </p:nvPicPr>
        <p:blipFill>
          <a:blip r:embed="rId6"/>
          <a:stretch/>
        </p:blipFill>
        <p:spPr>
          <a:xfrm>
            <a:off x="9252000" y="5508000"/>
            <a:ext cx="4080960" cy="3144240"/>
          </a:xfrm>
          <a:prstGeom prst="rect">
            <a:avLst/>
          </a:prstGeom>
          <a:ln w="0">
            <a:noFill/>
          </a:ln>
        </p:spPr>
      </p:pic>
      <p:pic>
        <p:nvPicPr>
          <p:cNvPr id="94" name="" descr=""/>
          <p:cNvPicPr/>
          <p:nvPr/>
        </p:nvPicPr>
        <p:blipFill>
          <a:blip r:embed="rId7"/>
          <a:stretch/>
        </p:blipFill>
        <p:spPr>
          <a:xfrm>
            <a:off x="13536000" y="5328000"/>
            <a:ext cx="3960000" cy="2578680"/>
          </a:xfrm>
          <a:prstGeom prst="rect">
            <a:avLst/>
          </a:prstGeom>
          <a:ln w="0">
            <a:noFill/>
          </a:ln>
        </p:spPr>
      </p:pic>
      <p:sp>
        <p:nvSpPr>
          <p:cNvPr id="95" name=""/>
          <p:cNvSpPr/>
          <p:nvPr/>
        </p:nvSpPr>
        <p:spPr>
          <a:xfrm>
            <a:off x="13536000" y="4644000"/>
            <a:ext cx="360000" cy="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12456000" y="5751720"/>
            <a:ext cx="4393080" cy="3356280"/>
          </a:xfrm>
          <a:prstGeom prst="rect">
            <a:avLst/>
          </a:prstGeom>
          <a:ln w="0">
            <a:noFill/>
          </a:ln>
        </p:spPr>
      </p:pic>
      <p:sp>
        <p:nvSpPr>
          <p:cNvPr id="97" name="Freeform 19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8" name="Group 5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99" name="Freeform 20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0" name="Freeform 21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TextBox 21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2" name="TextBox 22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3" name="Freeform 22"/>
          <p:cNvSpPr/>
          <p:nvPr/>
        </p:nvSpPr>
        <p:spPr>
          <a:xfrm>
            <a:off x="13680" y="-2520"/>
            <a:ext cx="64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TextBox 23"/>
          <p:cNvSpPr/>
          <p:nvPr/>
        </p:nvSpPr>
        <p:spPr>
          <a:xfrm>
            <a:off x="540000" y="262800"/>
            <a:ext cx="59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Construction – Angle Bisector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TextBox 24"/>
          <p:cNvSpPr/>
          <p:nvPr/>
        </p:nvSpPr>
        <p:spPr>
          <a:xfrm>
            <a:off x="360000" y="849960"/>
            <a:ext cx="1746000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: Dividing into Four</a:t>
            </a:r>
            <a:endParaRPr b="1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1" lang="en-PH" sz="2000" spc="-1" strike="noStrike">
                <a:latin typeface="Arial"/>
              </a:rPr>
              <a:t>Divide ∠T with four angles of equal measure.</a:t>
            </a:r>
            <a:endParaRPr b="1" lang="en-PH" sz="2000" spc="-1" strike="noStrike">
              <a:latin typeface="Arial"/>
            </a:endParaRPr>
          </a:p>
        </p:txBody>
      </p:sp>
      <p:sp>
        <p:nvSpPr>
          <p:cNvPr id="106" name="TextBox 25"/>
          <p:cNvSpPr/>
          <p:nvPr/>
        </p:nvSpPr>
        <p:spPr>
          <a:xfrm>
            <a:off x="414000" y="3852000"/>
            <a:ext cx="17460000" cy="548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To divide ∠T into four congruent angles, first, divide ∠T into two congruent angles. Then, divide each of the two congruent angles into two other congruent angles as shown below.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Bisect ∠T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Bisect ∠RTQ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Bisect ∠QTP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Lato"/>
                <a:ea typeface="DejaVu Sans"/>
              </a:rPr>
              <a:t>m∠RTS = m∠STQ = m∠QTY = m∠YTP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5"/>
          <a:stretch/>
        </p:blipFill>
        <p:spPr>
          <a:xfrm>
            <a:off x="7365240" y="1846080"/>
            <a:ext cx="3557880" cy="2509920"/>
          </a:xfrm>
          <a:prstGeom prst="rect">
            <a:avLst/>
          </a:prstGeom>
          <a:ln w="0">
            <a:noFill/>
          </a:ln>
        </p:spPr>
      </p:pic>
      <p:pic>
        <p:nvPicPr>
          <p:cNvPr id="108" name="" descr=""/>
          <p:cNvPicPr/>
          <p:nvPr/>
        </p:nvPicPr>
        <p:blipFill>
          <a:blip r:embed="rId6"/>
          <a:stretch/>
        </p:blipFill>
        <p:spPr>
          <a:xfrm>
            <a:off x="1591560" y="5760000"/>
            <a:ext cx="4348440" cy="2999160"/>
          </a:xfrm>
          <a:prstGeom prst="rect">
            <a:avLst/>
          </a:prstGeom>
          <a:ln w="0">
            <a:noFill/>
          </a:ln>
        </p:spPr>
      </p:pic>
      <p:pic>
        <p:nvPicPr>
          <p:cNvPr id="109" name="" descr=""/>
          <p:cNvPicPr/>
          <p:nvPr/>
        </p:nvPicPr>
        <p:blipFill>
          <a:blip r:embed="rId7"/>
          <a:stretch/>
        </p:blipFill>
        <p:spPr>
          <a:xfrm>
            <a:off x="7059240" y="5724000"/>
            <a:ext cx="4169880" cy="314604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1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12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3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TextBox 7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15" name="TextBox 8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6" name="TextBox 9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7" name="TextBox 2"/>
          <p:cNvSpPr/>
          <p:nvPr/>
        </p:nvSpPr>
        <p:spPr>
          <a:xfrm>
            <a:off x="618480" y="9824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Divide ∠Q into eight congruent angles. Name your congruent angles as ∠AQB, ∠BQC, ∠CQD, ∠DQE, ∠EQF, ∠GQH, and ∠HQS.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4775760" y="1852560"/>
            <a:ext cx="8736480" cy="408744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 23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0" name="Group 7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21" name="Freeform 2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2" name="Freeform 2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TextBox 26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24" name="TextBox 27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5" name="TextBox 28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6" name="TextBox 29"/>
          <p:cNvSpPr/>
          <p:nvPr/>
        </p:nvSpPr>
        <p:spPr>
          <a:xfrm>
            <a:off x="618480" y="9824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Divide ∠Q into eight congruent angles. Name your congruent angles as ∠AQB, ∠BQC, ∠CQD, ∠DQE, ∠EQF, ∠GQH, and ∠HQS.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3"/>
          <a:stretch/>
        </p:blipFill>
        <p:spPr>
          <a:xfrm>
            <a:off x="4775760" y="1780560"/>
            <a:ext cx="8736480" cy="4087440"/>
          </a:xfrm>
          <a:prstGeom prst="rect">
            <a:avLst/>
          </a:prstGeom>
          <a:ln w="0">
            <a:noFill/>
          </a:ln>
        </p:spPr>
      </p:pic>
      <p:sp>
        <p:nvSpPr>
          <p:cNvPr id="128" name="TextBox 30"/>
          <p:cNvSpPr/>
          <p:nvPr/>
        </p:nvSpPr>
        <p:spPr>
          <a:xfrm>
            <a:off x="8640000" y="6465960"/>
            <a:ext cx="9461160" cy="182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ANSWER KEY</a:t>
            </a:r>
            <a:br/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student should be able to show correct arc markings used to construct seven lines in the interior of angle Q, which divide it into eight congruent angles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2"/>
          <p:cNvSpPr/>
          <p:nvPr/>
        </p:nvSpPr>
        <p:spPr>
          <a:xfrm>
            <a:off x="4133880" y="2263320"/>
            <a:ext cx="9910800" cy="506304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2023-07-27T13:34:15Z</dcterms:created>
  <dc:creator/>
  <dc:description/>
  <dc:identifier>DAFl9Zu4QXU</dc:identifier>
  <dc:language>en-PH</dc:language>
  <cp:lastModifiedBy/>
  <dcterms:modified xsi:type="dcterms:W3CDTF">2023-07-27T14:59:05Z</dcterms:modified>
  <cp:revision>2</cp:revision>
  <dc:subject/>
  <dc:title>PPT TEMPLATE FOR LRB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