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_rels/presentation.xml.rels" ContentType="application/vnd.openxmlformats-package.relationships+xml"/>
  <Override PartName="/ppt/media/image1.png" ContentType="image/png"/>
  <Override PartName="/ppt/media/image36.png" ContentType="image/png"/>
  <Override PartName="/ppt/media/image2.png" ContentType="image/png"/>
  <Override PartName="/ppt/media/image37.png" ContentType="image/png"/>
  <Override PartName="/ppt/media/image3.png" ContentType="image/png"/>
  <Override PartName="/ppt/media/image38.png" ContentType="image/png"/>
  <Override PartName="/ppt/media/image4.png" ContentType="image/png"/>
  <Override PartName="/ppt/media/image39.png" ContentType="image/png"/>
  <Override PartName="/ppt/media/image6.png" ContentType="image/png"/>
  <Override PartName="/ppt/media/image21.png" ContentType="image/png"/>
  <Override PartName="/ppt/media/image11.png" ContentType="image/png"/>
  <Override PartName="/ppt/media/image7.png" ContentType="image/png"/>
  <Override PartName="/ppt/media/image22.png" ContentType="image/png"/>
  <Override PartName="/ppt/media/image8.png" ContentType="image/png"/>
  <Override PartName="/ppt/media/image23.png" ContentType="image/png"/>
  <Override PartName="/ppt/media/image9.png" ContentType="image/png"/>
  <Override PartName="/ppt/media/image24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5.png" ContentType="image/png"/>
  <Override PartName="/ppt/media/image20.png" ContentType="image/png"/>
  <Override PartName="/ppt/media/image15.png" ContentType="image/png"/>
  <Override PartName="/ppt/media/image30.png" ContentType="image/png"/>
  <Override PartName="/ppt/media/image25.png" ContentType="image/png"/>
  <Override PartName="/ppt/media/image16.png" ContentType="image/png"/>
  <Override PartName="/ppt/media/image31.png" ContentType="image/png"/>
  <Override PartName="/ppt/media/image26.png" ContentType="image/png"/>
  <Override PartName="/ppt/media/image17.png" ContentType="image/png"/>
  <Override PartName="/ppt/media/image32.png" ContentType="image/png"/>
  <Override PartName="/ppt/media/image27.png" ContentType="image/png"/>
  <Override PartName="/ppt/media/image18.png" ContentType="image/png"/>
  <Override PartName="/ppt/media/image33.png" ContentType="image/png"/>
  <Override PartName="/ppt/media/image28.png" ContentType="image/png"/>
  <Override PartName="/ppt/media/image19.png" ContentType="image/png"/>
  <Override PartName="/ppt/media/image34.png" ContentType="image/png"/>
  <Override PartName="/ppt/media/image10.png" ContentType="image/png"/>
  <Override PartName="/ppt/media/image29.png" ContentType="image/png"/>
  <Override PartName="/ppt/media/image35.png" ContentType="image/png"/>
  <Override PartName="/ppt/presProps.xml" ContentType="application/vnd.openxmlformats-officedocument.presentationml.presPro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8288000" cy="10287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647928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1204416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91440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647928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1204416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914400" y="410400"/>
            <a:ext cx="16458840" cy="7962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8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image" Target="../media/image20.png"/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6" Type="http://schemas.openxmlformats.org/officeDocument/2006/relationships/image" Target="../media/image24.png"/><Relationship Id="rId7" Type="http://schemas.openxmlformats.org/officeDocument/2006/relationships/image" Target="../media/image25.png"/><Relationship Id="rId8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image" Target="../media/image27.png"/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5" Type="http://schemas.openxmlformats.org/officeDocument/2006/relationships/image" Target="../media/image30.png"/><Relationship Id="rId6" Type="http://schemas.openxmlformats.org/officeDocument/2006/relationships/image" Target="../media/image31.png"/><Relationship Id="rId7" Type="http://schemas.openxmlformats.org/officeDocument/2006/relationships/image" Target="../media/image32.png"/><Relationship Id="rId8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33.png"/><Relationship Id="rId2" Type="http://schemas.openxmlformats.org/officeDocument/2006/relationships/image" Target="../media/image34.png"/><Relationship Id="rId3" Type="http://schemas.openxmlformats.org/officeDocument/2006/relationships/image" Target="../media/image35.png"/><Relationship Id="rId4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36.png"/><Relationship Id="rId2" Type="http://schemas.openxmlformats.org/officeDocument/2006/relationships/image" Target="../media/image37.png"/><Relationship Id="rId3" Type="http://schemas.openxmlformats.org/officeDocument/2006/relationships/image" Target="../media/image38.png"/><Relationship Id="rId4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39.png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2" descr=""/>
          <p:cNvPicPr/>
          <p:nvPr/>
        </p:nvPicPr>
        <p:blipFill>
          <a:blip r:embed="rId1"/>
          <a:stretch/>
        </p:blipFill>
        <p:spPr>
          <a:xfrm>
            <a:off x="0" y="0"/>
            <a:ext cx="18285840" cy="10284840"/>
          </a:xfrm>
          <a:prstGeom prst="rect">
            <a:avLst/>
          </a:prstGeom>
          <a:ln w="0">
            <a:noFill/>
          </a:ln>
        </p:spPr>
      </p:pic>
      <p:grpSp>
        <p:nvGrpSpPr>
          <p:cNvPr id="39" name="Group 3"/>
          <p:cNvGrpSpPr/>
          <p:nvPr/>
        </p:nvGrpSpPr>
        <p:grpSpPr>
          <a:xfrm>
            <a:off x="0" y="0"/>
            <a:ext cx="18273960" cy="10272960"/>
            <a:chOff x="0" y="0"/>
            <a:chExt cx="18273960" cy="10272960"/>
          </a:xfrm>
        </p:grpSpPr>
        <p:sp>
          <p:nvSpPr>
            <p:cNvPr id="40" name="Freeform 4"/>
            <p:cNvSpPr/>
            <p:nvPr/>
          </p:nvSpPr>
          <p:spPr>
            <a:xfrm>
              <a:off x="0" y="0"/>
              <a:ext cx="18273960" cy="10272960"/>
            </a:xfrm>
            <a:custGeom>
              <a:avLst/>
              <a:gdLst/>
              <a:ahLst/>
              <a:rect l="l" t="t" r="r" b="b"/>
              <a:pathLst>
                <a:path w="24368379" h="13700125">
                  <a:moveTo>
                    <a:pt x="0" y="0"/>
                  </a:moveTo>
                  <a:lnTo>
                    <a:pt x="24368379" y="0"/>
                  </a:lnTo>
                  <a:lnTo>
                    <a:pt x="24368379" y="13700125"/>
                  </a:lnTo>
                  <a:lnTo>
                    <a:pt x="0" y="13700125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41" name="Freeform 5"/>
          <p:cNvSpPr/>
          <p:nvPr/>
        </p:nvSpPr>
        <p:spPr>
          <a:xfrm>
            <a:off x="499680" y="2701800"/>
            <a:ext cx="4184640" cy="4184640"/>
          </a:xfrm>
          <a:custGeom>
            <a:avLst/>
            <a:gdLst/>
            <a:ahLst/>
            <a:rect l="l" t="t" r="r" b="b"/>
            <a:pathLst>
              <a:path w="4186620" h="4186620">
                <a:moveTo>
                  <a:pt x="0" y="0"/>
                </a:moveTo>
                <a:lnTo>
                  <a:pt x="4186620" y="0"/>
                </a:lnTo>
                <a:lnTo>
                  <a:pt x="4186620" y="4186620"/>
                </a:lnTo>
                <a:lnTo>
                  <a:pt x="0" y="418662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42" name="Group 6"/>
          <p:cNvGrpSpPr/>
          <p:nvPr/>
        </p:nvGrpSpPr>
        <p:grpSpPr>
          <a:xfrm>
            <a:off x="5231160" y="2212920"/>
            <a:ext cx="13042440" cy="5779440"/>
            <a:chOff x="5231160" y="2212920"/>
            <a:chExt cx="13042440" cy="5779440"/>
          </a:xfrm>
        </p:grpSpPr>
        <p:sp>
          <p:nvSpPr>
            <p:cNvPr id="43" name="Freeform 7"/>
            <p:cNvSpPr/>
            <p:nvPr/>
          </p:nvSpPr>
          <p:spPr>
            <a:xfrm>
              <a:off x="5231160" y="2212920"/>
              <a:ext cx="13042440" cy="5779440"/>
            </a:xfrm>
            <a:custGeom>
              <a:avLst/>
              <a:gdLst/>
              <a:ahLst/>
              <a:rect l="l" t="t" r="r" b="b"/>
              <a:pathLst>
                <a:path w="17393031" h="7709027">
                  <a:moveTo>
                    <a:pt x="0" y="0"/>
                  </a:moveTo>
                  <a:lnTo>
                    <a:pt x="17393031" y="0"/>
                  </a:lnTo>
                  <a:lnTo>
                    <a:pt x="17393031" y="7709027"/>
                  </a:lnTo>
                  <a:lnTo>
                    <a:pt x="0" y="7709027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44" name="Freeform 8"/>
          <p:cNvSpPr/>
          <p:nvPr/>
        </p:nvSpPr>
        <p:spPr>
          <a:xfrm>
            <a:off x="5231160" y="8006760"/>
            <a:ext cx="13042800" cy="562320"/>
          </a:xfrm>
          <a:custGeom>
            <a:avLst/>
            <a:gdLst/>
            <a:ahLst/>
            <a:rect l="l" t="t" r="r" b="b"/>
            <a:pathLst>
              <a:path w="13044780" h="564300">
                <a:moveTo>
                  <a:pt x="0" y="0"/>
                </a:moveTo>
                <a:lnTo>
                  <a:pt x="13044780" y="0"/>
                </a:lnTo>
                <a:lnTo>
                  <a:pt x="13044780" y="564300"/>
                </a:lnTo>
                <a:lnTo>
                  <a:pt x="0" y="5643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5" name="TextBox 9"/>
          <p:cNvSpPr/>
          <p:nvPr/>
        </p:nvSpPr>
        <p:spPr>
          <a:xfrm>
            <a:off x="6068160" y="4361040"/>
            <a:ext cx="11048760" cy="82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ts val="6480"/>
              </a:lnSpc>
              <a:buNone/>
            </a:pPr>
            <a:r>
              <a:rPr b="1" lang="en-US" sz="5400" spc="-1" strike="noStrike">
                <a:solidFill>
                  <a:srgbClr val="ffffff"/>
                </a:solidFill>
                <a:latin typeface="Lato Bold"/>
                <a:ea typeface="DejaVu Sans"/>
              </a:rPr>
              <a:t>Construction – Angle Bisector</a:t>
            </a:r>
            <a:endParaRPr b="1" lang="en-PH" sz="5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Freeform 2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47" name="Group 3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48" name="Freeform 4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49" name="Freeform 5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0" name="TextBox 6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51" name="TextBox 7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52" name="TextBox 8"/>
          <p:cNvSpPr/>
          <p:nvPr/>
        </p:nvSpPr>
        <p:spPr>
          <a:xfrm>
            <a:off x="5905800" y="982800"/>
            <a:ext cx="64764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An Angle Congruent to Another Angle (To Copy an Angle)</a:t>
            </a:r>
            <a:endParaRPr b="1" lang="en-PH" sz="2000" spc="-1" strike="noStrike">
              <a:latin typeface="Arial"/>
            </a:endParaRPr>
          </a:p>
        </p:txBody>
      </p:sp>
      <p:sp>
        <p:nvSpPr>
          <p:cNvPr id="53" name="Freeform 9"/>
          <p:cNvSpPr/>
          <p:nvPr/>
        </p:nvSpPr>
        <p:spPr>
          <a:xfrm>
            <a:off x="13680" y="-2520"/>
            <a:ext cx="6466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4" name="TextBox 1"/>
          <p:cNvSpPr/>
          <p:nvPr/>
        </p:nvSpPr>
        <p:spPr>
          <a:xfrm>
            <a:off x="540000" y="262800"/>
            <a:ext cx="594000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ffffff"/>
                </a:solidFill>
                <a:latin typeface="Lato Bold Italics"/>
                <a:ea typeface="DejaVu Sans"/>
              </a:rPr>
              <a:t>Construction – Angle Bisector</a:t>
            </a:r>
            <a:endParaRPr b="0" lang="en-PH" sz="30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55" name="" descr=""/>
          <p:cNvPicPr/>
          <p:nvPr/>
        </p:nvPicPr>
        <p:blipFill>
          <a:blip r:embed="rId4"/>
          <a:stretch/>
        </p:blipFill>
        <p:spPr>
          <a:xfrm>
            <a:off x="4141080" y="1527480"/>
            <a:ext cx="10006200" cy="7784280"/>
          </a:xfrm>
          <a:prstGeom prst="rect">
            <a:avLst/>
          </a:prstGeom>
          <a:ln w="0">
            <a:noFill/>
          </a:ln>
        </p:spPr>
      </p:pic>
    </p:spTree>
  </p:cSld>
  <p:transition>
    <p:fade/>
  </p:transition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Freeform 10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57" name="Group 2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58" name="Freeform 11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59" name="Freeform 12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0" name="TextBox 11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61" name="TextBox 12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62" name="Freeform 13"/>
          <p:cNvSpPr/>
          <p:nvPr/>
        </p:nvSpPr>
        <p:spPr>
          <a:xfrm>
            <a:off x="13680" y="-2520"/>
            <a:ext cx="6466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3" name="TextBox 14"/>
          <p:cNvSpPr/>
          <p:nvPr/>
        </p:nvSpPr>
        <p:spPr>
          <a:xfrm>
            <a:off x="540000" y="262800"/>
            <a:ext cx="594000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ffffff"/>
                </a:solidFill>
                <a:latin typeface="Lato Bold Italics"/>
                <a:ea typeface="DejaVu Sans"/>
              </a:rPr>
              <a:t>Construction – Angle Bisector</a:t>
            </a:r>
            <a:endParaRPr b="0" lang="en-PH" sz="3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4" name="TextBox 15"/>
          <p:cNvSpPr/>
          <p:nvPr/>
        </p:nvSpPr>
        <p:spPr>
          <a:xfrm>
            <a:off x="360000" y="1328760"/>
            <a:ext cx="8820000" cy="91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Example : Congruent Angles</a:t>
            </a:r>
            <a:endParaRPr b="1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Construct an angle whose measure is twice the measure of ∠ABC.</a:t>
            </a:r>
            <a:endParaRPr b="1" lang="en-PH" sz="2000" spc="-1" strike="noStrike">
              <a:latin typeface="Arial"/>
            </a:endParaRPr>
          </a:p>
        </p:txBody>
      </p:sp>
      <p:pic>
        <p:nvPicPr>
          <p:cNvPr id="65" name="" descr=""/>
          <p:cNvPicPr/>
          <p:nvPr/>
        </p:nvPicPr>
        <p:blipFill>
          <a:blip r:embed="rId4"/>
          <a:stretch/>
        </p:blipFill>
        <p:spPr>
          <a:xfrm>
            <a:off x="536760" y="2520000"/>
            <a:ext cx="6663240" cy="4298760"/>
          </a:xfrm>
          <a:prstGeom prst="rect">
            <a:avLst/>
          </a:prstGeom>
          <a:ln w="0">
            <a:noFill/>
          </a:ln>
        </p:spPr>
      </p:pic>
      <p:sp>
        <p:nvSpPr>
          <p:cNvPr id="66" name="TextBox 13"/>
          <p:cNvSpPr/>
          <p:nvPr/>
        </p:nvSpPr>
        <p:spPr>
          <a:xfrm>
            <a:off x="8280000" y="900000"/>
            <a:ext cx="8820000" cy="8229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Solution:</a:t>
            </a:r>
            <a:endParaRPr b="1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Copy ∠ABC by following the steps in copying an angle.</a:t>
            </a:r>
            <a:endParaRPr b="1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1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1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1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1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1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1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Now, consider ray ED to be the leg for constructing another angle with the same angle measure of ∠ABC.</a:t>
            </a:r>
            <a:endParaRPr b="1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1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1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1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1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1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1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1" lang="en-PH" sz="2000" spc="-1" strike="noStrike">
              <a:latin typeface="Arial"/>
            </a:endParaRPr>
          </a:p>
          <a:p>
            <a:pPr algn="ctr"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m∠GEF = 2m∠ABC</a:t>
            </a:r>
            <a:endParaRPr b="1" lang="en-PH" sz="2000" spc="-1" strike="noStrike">
              <a:latin typeface="Arial"/>
            </a:endParaRPr>
          </a:p>
        </p:txBody>
      </p:sp>
      <p:pic>
        <p:nvPicPr>
          <p:cNvPr id="67" name="" descr=""/>
          <p:cNvPicPr/>
          <p:nvPr/>
        </p:nvPicPr>
        <p:blipFill>
          <a:blip r:embed="rId5"/>
          <a:stretch/>
        </p:blipFill>
        <p:spPr>
          <a:xfrm>
            <a:off x="9360000" y="2124000"/>
            <a:ext cx="3060000" cy="2472840"/>
          </a:xfrm>
          <a:prstGeom prst="rect">
            <a:avLst/>
          </a:prstGeom>
          <a:ln w="0">
            <a:noFill/>
          </a:ln>
        </p:spPr>
      </p:pic>
      <p:pic>
        <p:nvPicPr>
          <p:cNvPr id="68" name="" descr=""/>
          <p:cNvPicPr/>
          <p:nvPr/>
        </p:nvPicPr>
        <p:blipFill>
          <a:blip r:embed="rId6"/>
          <a:stretch/>
        </p:blipFill>
        <p:spPr>
          <a:xfrm>
            <a:off x="13461120" y="2124000"/>
            <a:ext cx="3098880" cy="2492280"/>
          </a:xfrm>
          <a:prstGeom prst="rect">
            <a:avLst/>
          </a:prstGeom>
          <a:ln w="0">
            <a:noFill/>
          </a:ln>
        </p:spPr>
      </p:pic>
      <p:pic>
        <p:nvPicPr>
          <p:cNvPr id="69" name="" descr=""/>
          <p:cNvPicPr/>
          <p:nvPr/>
        </p:nvPicPr>
        <p:blipFill>
          <a:blip r:embed="rId7"/>
          <a:stretch/>
        </p:blipFill>
        <p:spPr>
          <a:xfrm>
            <a:off x="11160000" y="5262120"/>
            <a:ext cx="3604320" cy="3521880"/>
          </a:xfrm>
          <a:prstGeom prst="rect">
            <a:avLst/>
          </a:prstGeom>
          <a:ln w="0">
            <a:noFill/>
          </a:ln>
        </p:spPr>
      </p:pic>
    </p:spTree>
  </p:cSld>
  <p:transition>
    <p:fade/>
  </p:transition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Freeform 1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71" name="Group 1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72" name="Freeform 3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73" name="Freeform 6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4" name="TextBox 3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75" name="TextBox 4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76" name="Freeform 14"/>
          <p:cNvSpPr/>
          <p:nvPr/>
        </p:nvSpPr>
        <p:spPr>
          <a:xfrm>
            <a:off x="13680" y="-2520"/>
            <a:ext cx="6466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7" name="TextBox 5"/>
          <p:cNvSpPr/>
          <p:nvPr/>
        </p:nvSpPr>
        <p:spPr>
          <a:xfrm>
            <a:off x="540000" y="262800"/>
            <a:ext cx="594000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ffffff"/>
                </a:solidFill>
                <a:latin typeface="Lato Bold Italics"/>
                <a:ea typeface="DejaVu Sans"/>
              </a:rPr>
              <a:t>Construction – Angle Bisector</a:t>
            </a:r>
            <a:endParaRPr b="0" lang="en-PH" sz="3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8" name="TextBox 10"/>
          <p:cNvSpPr/>
          <p:nvPr/>
        </p:nvSpPr>
        <p:spPr>
          <a:xfrm>
            <a:off x="414000" y="1328760"/>
            <a:ext cx="17460000" cy="1371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ts val="36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Definition</a:t>
            </a:r>
            <a:endParaRPr b="1" lang="en-PH" sz="2000" spc="-1" strike="noStrike">
              <a:latin typeface="Arial"/>
            </a:endParaRPr>
          </a:p>
          <a:p>
            <a:pPr algn="ctr"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Bisector of an angle:</a:t>
            </a:r>
            <a:endParaRPr b="1" lang="en-PH" sz="2000" spc="-1" strike="noStrike">
              <a:latin typeface="Arial"/>
            </a:endParaRPr>
          </a:p>
          <a:p>
            <a:pPr algn="ctr"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If D is in the interior of ∠ABC and ∠ABD ≅ ∠DBC, then BD  is an angle bisector of ∠ABC.</a:t>
            </a:r>
            <a:endParaRPr b="1" lang="en-PH" sz="2000" spc="-1" strike="noStrike">
              <a:latin typeface="Arial"/>
            </a:endParaRPr>
          </a:p>
        </p:txBody>
      </p:sp>
      <p:pic>
        <p:nvPicPr>
          <p:cNvPr id="79" name="" descr=""/>
          <p:cNvPicPr/>
          <p:nvPr/>
        </p:nvPicPr>
        <p:blipFill>
          <a:blip r:embed="rId4"/>
          <a:stretch/>
        </p:blipFill>
        <p:spPr>
          <a:xfrm>
            <a:off x="4140000" y="3060000"/>
            <a:ext cx="4500000" cy="4449960"/>
          </a:xfrm>
          <a:prstGeom prst="rect">
            <a:avLst/>
          </a:prstGeom>
          <a:ln w="0">
            <a:noFill/>
          </a:ln>
        </p:spPr>
      </p:pic>
      <p:sp>
        <p:nvSpPr>
          <p:cNvPr id="80" name="TextBox 16"/>
          <p:cNvSpPr/>
          <p:nvPr/>
        </p:nvSpPr>
        <p:spPr>
          <a:xfrm>
            <a:off x="9360000" y="3833640"/>
            <a:ext cx="8100000" cy="2286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Lato"/>
                <a:ea typeface="DejaVu Sans"/>
              </a:rPr>
              <a:t>Note: If BD is an angle bisector of ∠ABC, then</a:t>
            </a:r>
            <a:endParaRPr b="0" lang="en-PH" sz="24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400" spc="-1" strike="noStrike">
                <a:solidFill>
                  <a:srgbClr val="000000"/>
                </a:solidFill>
                <a:latin typeface="Lato"/>
                <a:ea typeface="DejaVu Sans"/>
              </a:rPr>
              <a:t>• ∠</a:t>
            </a:r>
            <a:r>
              <a:rPr b="0" lang="en-US" sz="2400" spc="-1" strike="noStrike">
                <a:solidFill>
                  <a:srgbClr val="000000"/>
                </a:solidFill>
                <a:latin typeface="Lato"/>
                <a:ea typeface="DejaVu Sans"/>
              </a:rPr>
              <a:t>ABC ≅ ∠DBC.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4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US" sz="2400" spc="-1" strike="noStrike">
                <a:solidFill>
                  <a:srgbClr val="000000"/>
                </a:solidFill>
                <a:latin typeface="Lato"/>
                <a:ea typeface="DejaVu Sans"/>
              </a:rPr>
              <a:t>m∠ABC = 2m∠ABD or m∠ABC = 2m∠DBC.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4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US" sz="2400" spc="-1" strike="noStrike">
                <a:solidFill>
                  <a:srgbClr val="000000"/>
                </a:solidFill>
                <a:latin typeface="Lato"/>
                <a:ea typeface="DejaVu Sans"/>
              </a:rPr>
              <a:t>m∠ABD = ½ m∠ABC or m∠DBC = ½ m∠ABC.</a:t>
            </a:r>
            <a:endParaRPr b="0" lang="en-PH" sz="2400" spc="-1" strike="noStrike">
              <a:latin typeface="Arial"/>
            </a:endParaRPr>
          </a:p>
        </p:txBody>
      </p:sp>
    </p:spTree>
  </p:cSld>
  <p:transition>
    <p:fade/>
  </p:transition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Freeform 15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82" name="Group 4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83" name="Freeform 16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84" name="Freeform 17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5" name="TextBox 17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86" name="TextBox 18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87" name="Freeform 18"/>
          <p:cNvSpPr/>
          <p:nvPr/>
        </p:nvSpPr>
        <p:spPr>
          <a:xfrm>
            <a:off x="13680" y="-2520"/>
            <a:ext cx="6466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8" name="TextBox 19"/>
          <p:cNvSpPr/>
          <p:nvPr/>
        </p:nvSpPr>
        <p:spPr>
          <a:xfrm>
            <a:off x="540000" y="262800"/>
            <a:ext cx="594000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ffffff"/>
                </a:solidFill>
                <a:latin typeface="Lato Bold Italics"/>
                <a:ea typeface="DejaVu Sans"/>
              </a:rPr>
              <a:t>Construction – Angle Bisector</a:t>
            </a:r>
            <a:endParaRPr b="0" lang="en-PH" sz="3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9" name="TextBox 20"/>
          <p:cNvSpPr/>
          <p:nvPr/>
        </p:nvSpPr>
        <p:spPr>
          <a:xfrm>
            <a:off x="414000" y="1328760"/>
            <a:ext cx="1746000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ts val="36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Bisector of an Angle</a:t>
            </a:r>
            <a:endParaRPr b="1" lang="en-PH" sz="2000" spc="-1" strike="noStrike">
              <a:latin typeface="Arial"/>
            </a:endParaRPr>
          </a:p>
        </p:txBody>
      </p:sp>
      <p:graphicFrame>
        <p:nvGraphicFramePr>
          <p:cNvPr id="90" name=""/>
          <p:cNvGraphicFramePr/>
          <p:nvPr/>
        </p:nvGraphicFramePr>
        <p:xfrm>
          <a:off x="660960" y="2057040"/>
          <a:ext cx="16979040" cy="6762960"/>
        </p:xfrm>
        <a:graphic>
          <a:graphicData uri="http://schemas.openxmlformats.org/drawingml/2006/table">
            <a:tbl>
              <a:tblPr/>
              <a:tblGrid>
                <a:gridCol w="4243680"/>
                <a:gridCol w="4243680"/>
                <a:gridCol w="4243680"/>
                <a:gridCol w="4248000"/>
              </a:tblGrid>
              <a:tr h="6762960"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US" sz="2400" spc="-1" strike="noStrike">
                          <a:solidFill>
                            <a:srgbClr val="000000"/>
                          </a:solidFill>
                          <a:latin typeface="Lato"/>
                          <a:ea typeface="DejaVu Sans"/>
                        </a:rPr>
                        <a:t>1. Given: ∠A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US" sz="2400" spc="-1" strike="noStrike">
                          <a:solidFill>
                            <a:srgbClr val="000000"/>
                          </a:solidFill>
                          <a:latin typeface="Lato"/>
                          <a:ea typeface="DejaVu Sans"/>
                        </a:rPr>
                        <a:t>2. Place the point of the compass at A and draw an arc intersecting its sides at B and C.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US" sz="2400" spc="-1" strike="noStrike">
                          <a:solidFill>
                            <a:srgbClr val="000000"/>
                          </a:solidFill>
                          <a:latin typeface="Lato"/>
                          <a:ea typeface="DejaVu Sans"/>
                        </a:rPr>
                        <a:t>3. Without changing the opening of the compass from Step 2, place the point of the compass at B and draw an arc. After that, place the point of the compass at C and draw an arc which intersects the other arc. Label the intersection of the arcs as P.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US" sz="2400" spc="-1" strike="noStrike">
                          <a:solidFill>
                            <a:srgbClr val="000000"/>
                          </a:solidFill>
                          <a:latin typeface="Lato"/>
                          <a:ea typeface="DejaVu Sans"/>
                        </a:rPr>
                        <a:t>4. Using your compass, we can verify that the distance between C and P is equal to the distance of B to P by tracing their lengths.</a:t>
                      </a:r>
                      <a:endParaRPr b="0" lang="en-PH" sz="2400" spc="-1" strike="noStrike">
                        <a:latin typeface="Arial"/>
                      </a:endParaRPr>
                    </a:p>
                    <a:p>
                      <a:r>
                        <a:rPr b="0" lang="en-US" sz="2400" spc="-1" strike="noStrike">
                          <a:solidFill>
                            <a:srgbClr val="000000"/>
                          </a:solidFill>
                          <a:latin typeface="Lato"/>
                          <a:ea typeface="DejaVu Sans"/>
                        </a:rPr>
                        <a:t>Connect points A and P. </a:t>
                      </a:r>
                      <a:endParaRPr b="0" lang="en-PH" sz="2400" spc="-1" strike="noStrike">
                        <a:latin typeface="Arial"/>
                      </a:endParaRPr>
                    </a:p>
                    <a:p>
                      <a:endParaRPr b="0" lang="en-PH" sz="2400" spc="-1" strike="noStrike">
                        <a:latin typeface="Arial"/>
                      </a:endParaRPr>
                    </a:p>
                    <a:p>
                      <a:r>
                        <a:rPr b="0" lang="en-US" sz="2400" spc="-1" strike="noStrike">
                          <a:solidFill>
                            <a:srgbClr val="000000"/>
                          </a:solidFill>
                          <a:latin typeface="Lato"/>
                          <a:ea typeface="DejaVu Sans"/>
                        </a:rPr>
                        <a:t>AP bisects angle A.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</a:tr>
            </a:tbl>
          </a:graphicData>
        </a:graphic>
      </p:graphicFrame>
      <p:pic>
        <p:nvPicPr>
          <p:cNvPr id="91" name="" descr=""/>
          <p:cNvPicPr/>
          <p:nvPr/>
        </p:nvPicPr>
        <p:blipFill>
          <a:blip r:embed="rId4"/>
          <a:stretch/>
        </p:blipFill>
        <p:spPr>
          <a:xfrm>
            <a:off x="843840" y="2700000"/>
            <a:ext cx="3872160" cy="1997280"/>
          </a:xfrm>
          <a:prstGeom prst="rect">
            <a:avLst/>
          </a:prstGeom>
          <a:ln w="0">
            <a:noFill/>
          </a:ln>
        </p:spPr>
      </p:pic>
      <p:pic>
        <p:nvPicPr>
          <p:cNvPr id="92" name="" descr=""/>
          <p:cNvPicPr/>
          <p:nvPr/>
        </p:nvPicPr>
        <p:blipFill>
          <a:blip r:embed="rId5"/>
          <a:stretch/>
        </p:blipFill>
        <p:spPr>
          <a:xfrm>
            <a:off x="5040000" y="3780000"/>
            <a:ext cx="3825000" cy="2700000"/>
          </a:xfrm>
          <a:prstGeom prst="rect">
            <a:avLst/>
          </a:prstGeom>
          <a:ln w="0">
            <a:noFill/>
          </a:ln>
        </p:spPr>
      </p:pic>
      <p:pic>
        <p:nvPicPr>
          <p:cNvPr id="93" name="" descr=""/>
          <p:cNvPicPr/>
          <p:nvPr/>
        </p:nvPicPr>
        <p:blipFill>
          <a:blip r:embed="rId6"/>
          <a:stretch/>
        </p:blipFill>
        <p:spPr>
          <a:xfrm>
            <a:off x="9252000" y="5508000"/>
            <a:ext cx="4080960" cy="3144240"/>
          </a:xfrm>
          <a:prstGeom prst="rect">
            <a:avLst/>
          </a:prstGeom>
          <a:ln w="0">
            <a:noFill/>
          </a:ln>
        </p:spPr>
      </p:pic>
      <p:pic>
        <p:nvPicPr>
          <p:cNvPr id="94" name="" descr=""/>
          <p:cNvPicPr/>
          <p:nvPr/>
        </p:nvPicPr>
        <p:blipFill>
          <a:blip r:embed="rId7"/>
          <a:stretch/>
        </p:blipFill>
        <p:spPr>
          <a:xfrm>
            <a:off x="13536000" y="5328000"/>
            <a:ext cx="3960000" cy="2578680"/>
          </a:xfrm>
          <a:prstGeom prst="rect">
            <a:avLst/>
          </a:prstGeom>
          <a:ln w="0">
            <a:noFill/>
          </a:ln>
        </p:spPr>
      </p:pic>
      <p:sp>
        <p:nvSpPr>
          <p:cNvPr id="95" name=""/>
          <p:cNvSpPr/>
          <p:nvPr/>
        </p:nvSpPr>
        <p:spPr>
          <a:xfrm>
            <a:off x="13536000" y="4644000"/>
            <a:ext cx="360000" cy="0"/>
          </a:xfrm>
          <a:prstGeom prst="line">
            <a:avLst/>
          </a:prstGeom>
          <a:ln w="19080">
            <a:solidFill>
              <a:srgbClr val="000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</p:spTree>
  </p:cSld>
  <p:transition>
    <p:fade/>
  </p:transition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" descr=""/>
          <p:cNvPicPr/>
          <p:nvPr/>
        </p:nvPicPr>
        <p:blipFill>
          <a:blip r:embed="rId1"/>
          <a:stretch/>
        </p:blipFill>
        <p:spPr>
          <a:xfrm>
            <a:off x="12456000" y="5751720"/>
            <a:ext cx="4393080" cy="3356280"/>
          </a:xfrm>
          <a:prstGeom prst="rect">
            <a:avLst/>
          </a:prstGeom>
          <a:ln w="0">
            <a:noFill/>
          </a:ln>
        </p:spPr>
      </p:pic>
      <p:sp>
        <p:nvSpPr>
          <p:cNvPr id="97" name="Freeform 19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98" name="Group 5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99" name="Freeform 20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00" name="Freeform 21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01" name="TextBox 21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02" name="TextBox 22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03" name="Freeform 22"/>
          <p:cNvSpPr/>
          <p:nvPr/>
        </p:nvSpPr>
        <p:spPr>
          <a:xfrm>
            <a:off x="13680" y="-2520"/>
            <a:ext cx="6466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04" name="TextBox 23"/>
          <p:cNvSpPr/>
          <p:nvPr/>
        </p:nvSpPr>
        <p:spPr>
          <a:xfrm>
            <a:off x="540000" y="262800"/>
            <a:ext cx="594000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ffffff"/>
                </a:solidFill>
                <a:latin typeface="Lato Bold Italics"/>
                <a:ea typeface="DejaVu Sans"/>
              </a:rPr>
              <a:t>Construction – Angle Bisector</a:t>
            </a:r>
            <a:endParaRPr b="0" lang="en-PH" sz="3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5" name="TextBox 24"/>
          <p:cNvSpPr/>
          <p:nvPr/>
        </p:nvSpPr>
        <p:spPr>
          <a:xfrm>
            <a:off x="360000" y="849960"/>
            <a:ext cx="17460000" cy="91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ts val="36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Example : Dividing into Four</a:t>
            </a:r>
            <a:endParaRPr b="1" lang="en-PH" sz="2000" spc="-1" strike="noStrike">
              <a:latin typeface="Arial"/>
            </a:endParaRPr>
          </a:p>
          <a:p>
            <a:pPr algn="ctr">
              <a:lnSpc>
                <a:spcPts val="3600"/>
              </a:lnSpc>
              <a:buNone/>
            </a:pPr>
            <a:r>
              <a:rPr b="1" lang="en-PH" sz="2000" spc="-1" strike="noStrike">
                <a:latin typeface="Arial"/>
              </a:rPr>
              <a:t>Divide ∠T with four angles of equal measure.</a:t>
            </a:r>
            <a:endParaRPr b="1" lang="en-PH" sz="2000" spc="-1" strike="noStrike">
              <a:latin typeface="Arial"/>
            </a:endParaRPr>
          </a:p>
        </p:txBody>
      </p:sp>
      <p:sp>
        <p:nvSpPr>
          <p:cNvPr id="106" name="TextBox 25"/>
          <p:cNvSpPr/>
          <p:nvPr/>
        </p:nvSpPr>
        <p:spPr>
          <a:xfrm>
            <a:off x="414000" y="3852000"/>
            <a:ext cx="17460000" cy="5486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Solution: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To divide ∠T into four congruent angles, first, divide ∠T into two congruent angles. Then, divide each of the two congruent angles into two other congruent angles as shown below.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Bisect ∠T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Bisect ∠RTQ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Bisect ∠QTP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ctr">
              <a:lnSpc>
                <a:spcPts val="3600"/>
              </a:lnSpc>
              <a:buNone/>
            </a:pPr>
            <a:r>
              <a:rPr b="1" lang="en-US" sz="2400" spc="-1" strike="noStrike">
                <a:solidFill>
                  <a:srgbClr val="000000"/>
                </a:solidFill>
                <a:latin typeface="Lato"/>
                <a:ea typeface="DejaVu Sans"/>
              </a:rPr>
              <a:t>m∠RTS = m∠STQ = m∠QTY = m∠YTP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07" name="" descr=""/>
          <p:cNvPicPr/>
          <p:nvPr/>
        </p:nvPicPr>
        <p:blipFill>
          <a:blip r:embed="rId5"/>
          <a:stretch/>
        </p:blipFill>
        <p:spPr>
          <a:xfrm>
            <a:off x="7365240" y="1846080"/>
            <a:ext cx="3557880" cy="2509920"/>
          </a:xfrm>
          <a:prstGeom prst="rect">
            <a:avLst/>
          </a:prstGeom>
          <a:ln w="0">
            <a:noFill/>
          </a:ln>
        </p:spPr>
      </p:pic>
      <p:pic>
        <p:nvPicPr>
          <p:cNvPr id="108" name="" descr=""/>
          <p:cNvPicPr/>
          <p:nvPr/>
        </p:nvPicPr>
        <p:blipFill>
          <a:blip r:embed="rId6"/>
          <a:stretch/>
        </p:blipFill>
        <p:spPr>
          <a:xfrm>
            <a:off x="1591560" y="5760000"/>
            <a:ext cx="4348440" cy="2999160"/>
          </a:xfrm>
          <a:prstGeom prst="rect">
            <a:avLst/>
          </a:prstGeom>
          <a:ln w="0">
            <a:noFill/>
          </a:ln>
        </p:spPr>
      </p:pic>
      <p:pic>
        <p:nvPicPr>
          <p:cNvPr id="109" name="" descr=""/>
          <p:cNvPicPr/>
          <p:nvPr/>
        </p:nvPicPr>
        <p:blipFill>
          <a:blip r:embed="rId7"/>
          <a:stretch/>
        </p:blipFill>
        <p:spPr>
          <a:xfrm>
            <a:off x="7059240" y="5724000"/>
            <a:ext cx="4169880" cy="3146040"/>
          </a:xfrm>
          <a:prstGeom prst="rect">
            <a:avLst/>
          </a:prstGeom>
          <a:ln w="0">
            <a:noFill/>
          </a:ln>
        </p:spPr>
      </p:pic>
    </p:spTree>
  </p:cSld>
  <p:transition>
    <p:fade/>
  </p:transition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Freeform 2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11" name="Group 3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112" name="Freeform 4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13" name="Freeform 5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14" name="TextBox 7"/>
          <p:cNvSpPr/>
          <p:nvPr/>
        </p:nvSpPr>
        <p:spPr>
          <a:xfrm>
            <a:off x="368280" y="291240"/>
            <a:ext cx="150411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000000"/>
                </a:solidFill>
                <a:latin typeface="Lato Bold Italics"/>
                <a:ea typeface="DejaVu Sans"/>
              </a:rPr>
              <a:t>Activity: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115" name="TextBox 8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16" name="TextBox 9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17" name="TextBox 2"/>
          <p:cNvSpPr/>
          <p:nvPr/>
        </p:nvSpPr>
        <p:spPr>
          <a:xfrm>
            <a:off x="618480" y="982440"/>
            <a:ext cx="150411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Divide ∠Q into eight congruent angles. Name your congruent angles as ∠AQB, ∠BQC, ∠CQD, ∠DQE, ∠EQF, ∠GQH, and ∠HQS.</a:t>
            </a:r>
            <a:endParaRPr b="0" lang="en-PH" sz="2000" spc="-1" strike="noStrike">
              <a:latin typeface="Arial"/>
            </a:endParaRPr>
          </a:p>
        </p:txBody>
      </p:sp>
      <p:pic>
        <p:nvPicPr>
          <p:cNvPr id="118" name="" descr=""/>
          <p:cNvPicPr/>
          <p:nvPr/>
        </p:nvPicPr>
        <p:blipFill>
          <a:blip r:embed="rId3"/>
          <a:stretch/>
        </p:blipFill>
        <p:spPr>
          <a:xfrm>
            <a:off x="4775760" y="1852560"/>
            <a:ext cx="8736480" cy="4087440"/>
          </a:xfrm>
          <a:prstGeom prst="rect">
            <a:avLst/>
          </a:prstGeom>
          <a:ln w="0">
            <a:noFill/>
          </a:ln>
        </p:spPr>
      </p:pic>
    </p:spTree>
  </p:cSld>
  <p:transition>
    <p:fade/>
  </p:transition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Freeform 23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20" name="Group 7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121" name="Freeform 24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22" name="Freeform 25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3" name="TextBox 26"/>
          <p:cNvSpPr/>
          <p:nvPr/>
        </p:nvSpPr>
        <p:spPr>
          <a:xfrm>
            <a:off x="368280" y="291240"/>
            <a:ext cx="150411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000000"/>
                </a:solidFill>
                <a:latin typeface="Lato Bold Italics"/>
                <a:ea typeface="DejaVu Sans"/>
              </a:rPr>
              <a:t>Activity: ANSWER KEY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124" name="TextBox 27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25" name="TextBox 28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26" name="TextBox 29"/>
          <p:cNvSpPr/>
          <p:nvPr/>
        </p:nvSpPr>
        <p:spPr>
          <a:xfrm>
            <a:off x="618480" y="982440"/>
            <a:ext cx="150411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Divide ∠Q into eight congruent angles. Name your congruent angles as ∠AQB, ∠BQC, ∠CQD, ∠DQE, ∠EQF, ∠GQH, and ∠HQS.</a:t>
            </a:r>
            <a:endParaRPr b="0" lang="en-PH" sz="2000" spc="-1" strike="noStrike">
              <a:latin typeface="Arial"/>
            </a:endParaRPr>
          </a:p>
        </p:txBody>
      </p:sp>
      <p:pic>
        <p:nvPicPr>
          <p:cNvPr id="127" name="" descr=""/>
          <p:cNvPicPr/>
          <p:nvPr/>
        </p:nvPicPr>
        <p:blipFill>
          <a:blip r:embed="rId3"/>
          <a:stretch/>
        </p:blipFill>
        <p:spPr>
          <a:xfrm>
            <a:off x="4775760" y="1780560"/>
            <a:ext cx="8736480" cy="4087440"/>
          </a:xfrm>
          <a:prstGeom prst="rect">
            <a:avLst/>
          </a:prstGeom>
          <a:ln w="0">
            <a:noFill/>
          </a:ln>
        </p:spPr>
      </p:pic>
      <p:sp>
        <p:nvSpPr>
          <p:cNvPr id="128" name="TextBox 30"/>
          <p:cNvSpPr/>
          <p:nvPr/>
        </p:nvSpPr>
        <p:spPr>
          <a:xfrm>
            <a:off x="8640000" y="6465960"/>
            <a:ext cx="9461160" cy="182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ANSWER KEY</a:t>
            </a:r>
            <a:br/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The student should be able to show correct arc markings used to construct seven lines in the interior of angle Q, which divide it into eight congruent angles</a:t>
            </a:r>
            <a:endParaRPr b="0" lang="en-PH" sz="2000" spc="-1" strike="noStrike">
              <a:latin typeface="Arial"/>
            </a:endParaRPr>
          </a:p>
        </p:txBody>
      </p:sp>
    </p:spTree>
  </p:cSld>
  <p:transition>
    <p:fade/>
  </p:transition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Freeform 2"/>
          <p:cNvSpPr/>
          <p:nvPr/>
        </p:nvSpPr>
        <p:spPr>
          <a:xfrm>
            <a:off x="4133880" y="2263320"/>
            <a:ext cx="9910800" cy="5063040"/>
          </a:xfrm>
          <a:custGeom>
            <a:avLst/>
            <a:gdLst/>
            <a:ahLst/>
            <a:rect l="l" t="t" r="r" b="b"/>
            <a:pathLst>
              <a:path w="9912780" h="5065200">
                <a:moveTo>
                  <a:pt x="0" y="0"/>
                </a:moveTo>
                <a:lnTo>
                  <a:pt x="9912780" y="0"/>
                </a:lnTo>
                <a:lnTo>
                  <a:pt x="9912780" y="5065200"/>
                </a:lnTo>
                <a:lnTo>
                  <a:pt x="0" y="50652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</p:spTree>
  </p:cSld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2023-07-27T13:34:15Z</dcterms:created>
  <dc:creator/>
  <dc:description/>
  <dc:identifier>DAFl9Zu4QXU</dc:identifier>
  <dc:language>en-PH</dc:language>
  <cp:lastModifiedBy/>
  <dcterms:modified xsi:type="dcterms:W3CDTF">2023-07-27T14:59:05Z</dcterms:modified>
  <cp:revision>2</cp:revision>
  <dc:subject/>
  <dc:title>PPT TEMPLATE FOR LRB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On-screen Show (4:3)</vt:lpwstr>
  </property>
</Properties>
</file>