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Word Problems Involving Percentage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470160" y="1080000"/>
            <a:ext cx="10509480" cy="540000"/>
          </a:xfrm>
          <a:prstGeom prst="rect">
            <a:avLst/>
          </a:prstGeom>
          <a:solidFill>
            <a:srgbClr val="ff6d6d"/>
          </a:solidFill>
          <a:ln w="7200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540000" y="540000"/>
            <a:ext cx="1115964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5: </a:t>
            </a:r>
            <a:r>
              <a:rPr b="0" lang="en-PH" sz="1800" spc="-1" strike="noStrike">
                <a:latin typeface="Lato"/>
              </a:rPr>
              <a:t>A pen that originally costs ₱55.00 is now on sale for ₱38.00. Find the percent of decrease.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percentage of decrease is 30.91%.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2700000" y="2340000"/>
            <a:ext cx="4415040" cy="163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540000" y="513360"/>
            <a:ext cx="1122948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Answers the following.                                                              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1. Your school library has a wide selection                          1.  P = </a:t>
            </a:r>
            <a:r>
              <a:rPr b="1" lang="en-PH" sz="1800" spc="-1" strike="noStrike">
                <a:latin typeface="Lato"/>
                <a:ea typeface="PingFang SC"/>
              </a:rPr>
              <a:t>1,440</a:t>
            </a:r>
            <a:r>
              <a:rPr b="0" lang="en-PH" sz="1800" spc="-1" strike="noStrike">
                <a:latin typeface="Lato"/>
                <a:ea typeface="PingFang SC"/>
              </a:rPr>
              <a:t> R = </a:t>
            </a:r>
            <a:r>
              <a:rPr b="1" lang="en-PH" sz="1800" spc="-1" strike="noStrike">
                <a:latin typeface="Lato"/>
                <a:ea typeface="PingFang SC"/>
              </a:rPr>
              <a:t>48% </a:t>
            </a:r>
            <a:r>
              <a:rPr b="0" lang="en-PH" sz="1800" spc="-1" strike="noStrike">
                <a:latin typeface="Lato"/>
                <a:ea typeface="PingFang SC"/>
              </a:rPr>
              <a:t>B = </a:t>
            </a:r>
            <a:r>
              <a:rPr b="1" lang="en-PH" sz="1800" spc="-1" strike="noStrike">
                <a:latin typeface="Lato"/>
                <a:ea typeface="PingFang SC"/>
              </a:rPr>
              <a:t>3,000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of books. If 48% of the books are reference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books, how many books are in the library if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there are 1,440 reference books?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2. A fruit vendor buys mangoes from a                                 2.    </a:t>
            </a:r>
            <a:r>
              <a:rPr b="0" lang="en-PH" sz="1800" spc="-1" strike="noStrike" u="sng">
                <a:uFillTx/>
                <a:latin typeface="Lato"/>
                <a:ea typeface="PingFang SC"/>
              </a:rPr>
              <a:t>65 – 40 </a:t>
            </a:r>
            <a:r>
              <a:rPr b="0" lang="en-PH" sz="1800" spc="-1" strike="noStrike">
                <a:latin typeface="Lato"/>
                <a:ea typeface="PingFang SC"/>
              </a:rPr>
              <a:t>  = </a:t>
            </a:r>
            <a:r>
              <a:rPr b="0" lang="en-PH" sz="1800" spc="-1" strike="noStrike" u="sng">
                <a:uFillTx/>
                <a:latin typeface="Lato"/>
                <a:ea typeface="PingFang SC"/>
              </a:rPr>
              <a:t>25</a:t>
            </a:r>
            <a:r>
              <a:rPr b="0" lang="en-PH" sz="1800" spc="-1" strike="noStrike">
                <a:latin typeface="Lato"/>
                <a:ea typeface="PingFang SC"/>
              </a:rPr>
              <a:t>  x 100% = </a:t>
            </a:r>
            <a:r>
              <a:rPr b="1" lang="en-PH" sz="1800" spc="-1" strike="noStrike">
                <a:latin typeface="Lato"/>
                <a:ea typeface="PingFang SC"/>
              </a:rPr>
              <a:t>62.50%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wholesaler at ₱40.00 a kilogram and sells                                       40          40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them at ₱65.00 per kilogram.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What is the percent of increase?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3420360"/>
            <a:ext cx="9970560" cy="899640"/>
          </a:xfrm>
          <a:prstGeom prst="rect">
            <a:avLst/>
          </a:prstGeom>
          <a:solidFill>
            <a:srgbClr val="ff6d6d"/>
          </a:solidFill>
          <a:ln w="7200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33092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answer a word problem involving percentages, you may follow this procedure.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</a:t>
            </a:r>
            <a:r>
              <a:rPr b="0" lang="en-PH" sz="1800" spc="-1" strike="noStrike">
                <a:latin typeface="Lato"/>
              </a:rPr>
              <a:t> Read and understand the problem carefully. Identify what is asked and what data are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given.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</a:t>
            </a:r>
            <a:r>
              <a:rPr b="0" lang="en-PH" sz="1800" spc="-1" strike="noStrike">
                <a:latin typeface="Lato"/>
              </a:rPr>
              <a:t> Devise a plan by determining the appropriate strategy to use.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</a:t>
            </a:r>
            <a:r>
              <a:rPr b="0" lang="en-PH" sz="1800" spc="-1" strike="noStrike">
                <a:latin typeface="Lato"/>
              </a:rPr>
              <a:t> Carry out the plan. Solve and answer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 </a:t>
            </a:r>
            <a:r>
              <a:rPr b="0" lang="en-PH" sz="1800" spc="-1" strike="noStrike">
                <a:latin typeface="Lato"/>
              </a:rPr>
              <a:t>Check if the answer is correct and makes sense.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1:</a:t>
            </a:r>
            <a:r>
              <a:rPr b="0" lang="en-PH" sz="1800" spc="-1" strike="noStrike">
                <a:latin typeface="Lato"/>
              </a:rPr>
              <a:t> A high school basketball team won 9 out of 15 games. What percent of the games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was won by the team?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470160" y="693360"/>
            <a:ext cx="1014948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 </a:t>
            </a:r>
            <a:r>
              <a:rPr b="0" lang="en-PH" sz="1800" spc="-1" strike="noStrike">
                <a:latin typeface="Lato"/>
              </a:rPr>
              <a:t>You are asked to determine the percent of games won by the team.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You will solve for rate.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The given are: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</a:t>
            </a:r>
            <a:r>
              <a:rPr b="0" lang="en-PH" sz="1800" spc="-1" strike="noStrike">
                <a:latin typeface="Lato"/>
              </a:rPr>
              <a:t>Percentage = 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</a:t>
            </a:r>
            <a:r>
              <a:rPr b="0" lang="en-PH" sz="1800" spc="-1" strike="noStrike">
                <a:latin typeface="Lato"/>
              </a:rPr>
              <a:t>Base = 15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</a:t>
            </a:r>
            <a:r>
              <a:rPr b="0" lang="en-PH" sz="1800" spc="-1" strike="noStrike">
                <a:latin typeface="Lato"/>
              </a:rPr>
              <a:t> The formula to use is R = P ÷ B.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</a:t>
            </a: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</a:t>
            </a:r>
            <a:r>
              <a:rPr b="0" lang="en-PH" sz="1800" spc="-1" strike="noStrike">
                <a:latin typeface="Lato"/>
              </a:rPr>
              <a:t>R = P ÷ 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</a:t>
            </a:r>
            <a:r>
              <a:rPr b="0" lang="en-PH" sz="1800" spc="-1" strike="noStrike">
                <a:latin typeface="Lato"/>
              </a:rPr>
              <a:t>R = 9 ÷ 15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</a:t>
            </a:r>
            <a:r>
              <a:rPr b="0" lang="en-PH" sz="1800" spc="-1" strike="noStrike">
                <a:latin typeface="Lato"/>
              </a:rPr>
              <a:t>R = 0.6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Convert 0.6 to percent to get the percent of games won by the team. The team won 60% of the games.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60000" y="2160360"/>
            <a:ext cx="9970560" cy="899640"/>
          </a:xfrm>
          <a:prstGeom prst="rect">
            <a:avLst/>
          </a:prstGeom>
          <a:solidFill>
            <a:srgbClr val="ff6d6d"/>
          </a:solidFill>
          <a:ln w="7200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470160" y="693360"/>
            <a:ext cx="1086948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 </a:t>
            </a:r>
            <a:r>
              <a:rPr b="0" lang="en-PH" sz="1800" spc="-1" strike="noStrike">
                <a:latin typeface="Lato"/>
              </a:rPr>
              <a:t>To check if the answer is correct, get the 60% of the 15 games. 15 × 0.60 = 9. Your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answer in Step 3 is correct because you got 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2:</a:t>
            </a:r>
            <a:r>
              <a:rPr b="0" lang="en-PH" sz="1800" spc="-1" strike="noStrike">
                <a:latin typeface="Lato"/>
              </a:rPr>
              <a:t> A pair of pants that is worth ₱800.00 is on sale. If 45% of this amount will be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deducted, how much will be the reduced price of the pants?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 </a:t>
            </a:r>
            <a:r>
              <a:rPr b="0" lang="en-PH" sz="1800" spc="-1" strike="noStrike">
                <a:latin typeface="Lato"/>
              </a:rPr>
              <a:t>You are asked to know the reduced price of the pants.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You need to solve for the percentage.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The given are: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</a:t>
            </a:r>
            <a:r>
              <a:rPr b="0" lang="en-PH" sz="1800" spc="-1" strike="noStrike">
                <a:latin typeface="Lato"/>
              </a:rPr>
              <a:t>Base = ₱800.00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</a:t>
            </a:r>
            <a:r>
              <a:rPr b="0" lang="en-PH" sz="1800" spc="-1" strike="noStrike">
                <a:latin typeface="Lato"/>
              </a:rPr>
              <a:t>Rate = 55% = 0.55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Why 55%? The reduced amount of the pants is 55% of ₱800.00 because 45% will be deducted from 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470160" y="693360"/>
            <a:ext cx="1122948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</a:t>
            </a:r>
            <a:r>
              <a:rPr b="0" lang="en-PH" sz="1800" spc="-1" strike="noStrike">
                <a:latin typeface="Lato"/>
              </a:rPr>
              <a:t>The formula to use is P = B × 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</a:t>
            </a: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</a:t>
            </a:r>
            <a:r>
              <a:rPr b="0" lang="en-PH" sz="1800" spc="-1" strike="noStrike">
                <a:latin typeface="Lato"/>
              </a:rPr>
              <a:t>P = B × 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</a:t>
            </a:r>
            <a:r>
              <a:rPr b="0" lang="en-PH" sz="1800" spc="-1" strike="noStrike">
                <a:latin typeface="Lato"/>
              </a:rPr>
              <a:t>P = 800 × 0.55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</a:t>
            </a:r>
            <a:r>
              <a:rPr b="0" lang="en-PH" sz="1800" spc="-1" strike="noStrike">
                <a:latin typeface="Lato"/>
              </a:rPr>
              <a:t>P = 440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reduced price of the pair of pants is ₱440.00.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</a:t>
            </a:r>
            <a:r>
              <a:rPr b="0" lang="en-PH" sz="1800" spc="-1" strike="noStrike">
                <a:latin typeface="Lato"/>
              </a:rPr>
              <a:t> The pair of pants originally costs ₱800.00, and its reduced price is ₱440.00.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Subtract the amounts to know the price being deducted.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₱</a:t>
            </a:r>
            <a:r>
              <a:rPr b="0" lang="en-PH" sz="1800" spc="-1" strike="noStrike">
                <a:latin typeface="Lato"/>
              </a:rPr>
              <a:t>800.00 – ₱440.00 = ₱360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Check what percent of ₱800.00 is ₱360.00.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</a:t>
            </a:r>
            <a:r>
              <a:rPr b="0" lang="en-PH" sz="1800" spc="-1" strike="noStrike">
                <a:latin typeface="Lato"/>
              </a:rPr>
              <a:t>360 ÷ 800 = 0.45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Your answer in Step 3 is correct since 45% was deducted from the original price.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470160" y="1260000"/>
            <a:ext cx="10509480" cy="720000"/>
          </a:xfrm>
          <a:prstGeom prst="rect">
            <a:avLst/>
          </a:prstGeom>
          <a:solidFill>
            <a:srgbClr val="ff6d6d"/>
          </a:solidFill>
          <a:ln w="7200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470160" y="693360"/>
            <a:ext cx="1032948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3:</a:t>
            </a:r>
            <a:r>
              <a:rPr b="0" lang="en-PH" sz="1800" spc="-1" strike="noStrike">
                <a:latin typeface="Lato"/>
              </a:rPr>
              <a:t>  You answered 75% of the items in your Math test. If you managed to answer 45 items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only, how many questions are there in your test?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</a:t>
            </a:r>
            <a:r>
              <a:rPr b="0" lang="en-PH" sz="1800" spc="-1" strike="noStrike">
                <a:latin typeface="Lato"/>
              </a:rPr>
              <a:t> You are asked to know the number of items in your math test.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You need to solve for the base.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The given are: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</a:t>
            </a:r>
            <a:r>
              <a:rPr b="0" lang="en-PH" sz="1800" spc="-1" strike="noStrike">
                <a:latin typeface="Lato"/>
              </a:rPr>
              <a:t>Percentage = 45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</a:t>
            </a:r>
            <a:r>
              <a:rPr b="0" lang="en-PH" sz="1800" spc="-1" strike="noStrike">
                <a:latin typeface="Lato"/>
              </a:rPr>
              <a:t>Rate = 75% = 0.75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</a:t>
            </a:r>
            <a:r>
              <a:rPr b="0" lang="en-PH" sz="1800" spc="-1" strike="noStrike">
                <a:latin typeface="Lato"/>
              </a:rPr>
              <a:t> The formula to use is B = P ÷ 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470160" y="693360"/>
            <a:ext cx="1122948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</a:t>
            </a: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</a:t>
            </a:r>
            <a:r>
              <a:rPr b="0" lang="en-PH" sz="1800" spc="-1" strike="noStrike">
                <a:latin typeface="Lato"/>
              </a:rPr>
              <a:t>B = P ÷ 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</a:t>
            </a:r>
            <a:r>
              <a:rPr b="0" lang="en-PH" sz="1800" spc="-1" strike="noStrike">
                <a:latin typeface="Lato"/>
              </a:rPr>
              <a:t>B = 45 ÷ 0.75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</a:t>
            </a:r>
            <a:r>
              <a:rPr b="0" lang="en-PH" sz="1800" spc="-1" strike="noStrike">
                <a:latin typeface="Lato"/>
              </a:rPr>
              <a:t>B = 60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 are 60 items in your math test.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 </a:t>
            </a:r>
            <a:r>
              <a:rPr b="0" lang="en-PH" sz="1800" spc="-1" strike="noStrike">
                <a:latin typeface="Lato"/>
              </a:rPr>
              <a:t>To know if your answer is correct, get the 75% of 60. The answer to this must be 45. 60 × 0.75 =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45. Your answer in Step 3 is correct.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470160" y="693360"/>
            <a:ext cx="1122948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Now that you know how to solve word problems involving percentages, it is time for you to learn some applications of percentages.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                                     </a:t>
            </a:r>
            <a:r>
              <a:rPr b="1" lang="en-PH" sz="1800" spc="-1" strike="noStrike">
                <a:latin typeface="Lato"/>
              </a:rPr>
              <a:t>Percent of Increase/Percent of Decrease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percent of increase is a measurement of percent change, which is the extent to which something gains value. It is given by the formula: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percent of decrease is also the measurement of percent change in which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extent to which something loses value. It is given by the formula: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943080" y="3011400"/>
            <a:ext cx="3076920" cy="76860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3944520" y="4860000"/>
            <a:ext cx="3255480" cy="80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470160" y="1080000"/>
            <a:ext cx="10509480" cy="540000"/>
          </a:xfrm>
          <a:prstGeom prst="rect">
            <a:avLst/>
          </a:prstGeom>
          <a:solidFill>
            <a:srgbClr val="ff6d6d"/>
          </a:solidFill>
          <a:ln w="7200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540000" y="540000"/>
            <a:ext cx="11159640" cy="45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4:</a:t>
            </a:r>
            <a:r>
              <a:rPr b="0" lang="en-PH" sz="1800" spc="-1" strike="noStrike">
                <a:latin typeface="Lato"/>
              </a:rPr>
              <a:t> A shirt that costs ₱500.00 last year is now at ₱600.00. What is the percent of increase?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percentage of increase is 20%.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2313000" y="2340000"/>
            <a:ext cx="4526640" cy="160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2023-03-21T10:31:45Z</dcterms:modified>
  <cp:revision>53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