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3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_rels/presentation.xml.rels" ContentType="application/vnd.openxmlformats-package.relationshi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11.png" ContentType="image/png"/>
  <Override PartName="/ppt/media/image7.png" ContentType="image/png"/>
  <Override PartName="/ppt/media/image9.png" ContentType="image/png"/>
  <Override PartName="/ppt/media/image10.png" ContentType="image/png"/>
  <Override PartName="/ppt/media/image12.png" ContentType="image/png"/>
  <Override PartName="/ppt/media/image8.png" ContentType="image/png"/>
  <Override PartName="/ppt/media/image13.png" ContentType="image/png"/>
  <Override PartName="/ppt/media/image14.png" ContentType="image/png"/>
  <Override PartName="/ppt/media/image15.png" ContentType="image/png"/>
  <Override PartName="/ppt/media/image16.png" ContentType="image/png"/>
  <Override PartName="/ppt/media/image17.png" ContentType="image/png"/>
  <Override PartName="/ppt/media/image18.png" ContentType="image/png"/>
  <Override PartName="/ppt/media/image19.png" ContentType="image/png"/>
  <Override PartName="/ppt/presProps.xml" ContentType="application/vnd.openxmlformats-officedocument.presentationml.presProps+xml"/>
  <Override PartName="/ppt/slideLayouts/slideLayout1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_rels/slideLayout3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6.xml" ContentType="application/vnd.openxmlformats-officedocument.presentationml.slide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16.xml" ContentType="application/vnd.openxmlformats-officedocument.presentationml.slide+xml"/>
  <Override PartName="/ppt/slides/slide8.xml" ContentType="application/vnd.openxmlformats-officedocument.presentationml.slide+xml"/>
  <Override PartName="/ppt/slides/slide17.xml" ContentType="application/vnd.openxmlformats-officedocument.presentationml.slide+xml"/>
  <Override PartName="/ppt/slides/slide9.xml" ContentType="application/vnd.openxmlformats-officedocument.presentationml.slide+xml"/>
  <Override PartName="/ppt/slides/_rels/slide18.xml.rels" ContentType="application/vnd.openxmlformats-package.relationships+xml"/>
  <Override PartName="/ppt/slides/_rels/slide11.xml.rels" ContentType="application/vnd.openxmlformats-package.relationships+xml"/>
  <Override PartName="/ppt/slides/_rels/slide17.xml.rels" ContentType="application/vnd.openxmlformats-package.relationships+xml"/>
  <Override PartName="/ppt/slides/_rels/slide10.xml.rels" ContentType="application/vnd.openxmlformats-package.relationships+xml"/>
  <Override PartName="/ppt/slides/_rels/slide16.xml.rels" ContentType="application/vnd.openxmlformats-package.relationships+xml"/>
  <Override PartName="/ppt/slides/_rels/slide15.xml.rels" ContentType="application/vnd.openxmlformats-package.relationships+xml"/>
  <Override PartName="/ppt/slides/_rels/slide14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2.xml.rels" ContentType="application/vnd.openxmlformats-package.relationships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3.xml.rels" ContentType="application/vnd.openxmlformats-package.relationships+xml"/>
  <Override PartName="/ppt/slides/slide18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</p:sldIdLst>
  <p:sldSz cx="12192000" cy="6858000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3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4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6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1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2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3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Rectangle 6"/>
          <p:cNvSpPr/>
          <p:nvPr/>
        </p:nvSpPr>
        <p:spPr>
          <a:xfrm>
            <a:off x="0" y="0"/>
            <a:ext cx="12172320" cy="6838200"/>
          </a:xfrm>
          <a:prstGeom prst="rect">
            <a:avLst/>
          </a:prstGeom>
          <a:solidFill>
            <a:srgbClr val="ffffff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" name="Picture 4" descr=""/>
          <p:cNvPicPr/>
          <p:nvPr/>
        </p:nvPicPr>
        <p:blipFill>
          <a:blip r:embed="rId3"/>
          <a:stretch/>
        </p:blipFill>
        <p:spPr>
          <a:xfrm>
            <a:off x="333000" y="1801080"/>
            <a:ext cx="2779200" cy="2779200"/>
          </a:xfrm>
          <a:prstGeom prst="rect">
            <a:avLst/>
          </a:prstGeom>
          <a:ln w="0">
            <a:noFill/>
          </a:ln>
        </p:spPr>
      </p:pic>
      <p:sp>
        <p:nvSpPr>
          <p:cNvPr id="2" name="Rectangle 5"/>
          <p:cNvSpPr/>
          <p:nvPr/>
        </p:nvSpPr>
        <p:spPr>
          <a:xfrm>
            <a:off x="3487320" y="1475280"/>
            <a:ext cx="8684640" cy="3842640"/>
          </a:xfrm>
          <a:prstGeom prst="rect">
            <a:avLst/>
          </a:prstGeom>
          <a:solidFill>
            <a:srgbClr val="9c0000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" name="Rectangle 8"/>
          <p:cNvSpPr/>
          <p:nvPr/>
        </p:nvSpPr>
        <p:spPr>
          <a:xfrm>
            <a:off x="3487320" y="5337720"/>
            <a:ext cx="8684640" cy="364320"/>
          </a:xfrm>
          <a:prstGeom prst="rect">
            <a:avLst/>
          </a:prstGeom>
          <a:gradFill rotWithShape="0">
            <a:gsLst>
              <a:gs pos="0">
                <a:srgbClr val="c00000"/>
              </a:gs>
              <a:gs pos="100000">
                <a:srgbClr val="e9bf0e">
                  <a:alpha val="83137"/>
                </a:srgbClr>
              </a:gs>
            </a:gsLst>
            <a:lin ang="0"/>
          </a:gra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18" descr=""/>
          <p:cNvPicPr/>
          <p:nvPr/>
        </p:nvPicPr>
        <p:blipFill>
          <a:blip r:embed="rId2"/>
          <a:stretch/>
        </p:blipFill>
        <p:spPr>
          <a:xfrm>
            <a:off x="0" y="6242760"/>
            <a:ext cx="12172320" cy="615240"/>
          </a:xfrm>
          <a:prstGeom prst="rect">
            <a:avLst/>
          </a:prstGeom>
          <a:ln w="0">
            <a:noFill/>
          </a:ln>
        </p:spPr>
      </p:pic>
      <p:sp>
        <p:nvSpPr>
          <p:cNvPr id="43" name="Rectangle 7"/>
          <p:cNvSpPr/>
          <p:nvPr/>
        </p:nvSpPr>
        <p:spPr>
          <a:xfrm>
            <a:off x="10868760" y="0"/>
            <a:ext cx="950760" cy="950760"/>
          </a:xfrm>
          <a:prstGeom prst="rect">
            <a:avLst/>
          </a:prstGeom>
          <a:solidFill>
            <a:srgbClr val="9c0000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44" name="Picture 10" descr=""/>
          <p:cNvPicPr/>
          <p:nvPr/>
        </p:nvPicPr>
        <p:blipFill>
          <a:blip r:embed="rId3"/>
          <a:stretch/>
        </p:blipFill>
        <p:spPr>
          <a:xfrm>
            <a:off x="10857240" y="-64440"/>
            <a:ext cx="1014840" cy="1014840"/>
          </a:xfrm>
          <a:prstGeom prst="rect">
            <a:avLst/>
          </a:prstGeom>
          <a:ln w="0">
            <a:noFill/>
          </a:ln>
        </p:spPr>
      </p:pic>
      <p:sp>
        <p:nvSpPr>
          <p:cNvPr id="45" name="TextBox 9"/>
          <p:cNvSpPr/>
          <p:nvPr/>
        </p:nvSpPr>
        <p:spPr>
          <a:xfrm>
            <a:off x="185400" y="6362280"/>
            <a:ext cx="467208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Rex Curriculum Resource 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46" name="TextBox 11"/>
          <p:cNvSpPr/>
          <p:nvPr/>
        </p:nvSpPr>
        <p:spPr>
          <a:xfrm>
            <a:off x="9452520" y="6352200"/>
            <a:ext cx="260352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WWW.REX.COM.PH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New REX Education Mission Logo V.png" descr="New REX Education Mission Logo V.png"/>
          <p:cNvPicPr/>
          <p:nvPr/>
        </p:nvPicPr>
        <p:blipFill>
          <a:blip r:embed="rId2"/>
          <a:stretch/>
        </p:blipFill>
        <p:spPr>
          <a:xfrm>
            <a:off x="2755800" y="1508760"/>
            <a:ext cx="6596640" cy="3364920"/>
          </a:xfrm>
          <a:prstGeom prst="rect">
            <a:avLst/>
          </a:prstGeom>
          <a:ln w="12600">
            <a:noFill/>
          </a:ln>
        </p:spPr>
      </p:pic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extBox 7"/>
          <p:cNvSpPr/>
          <p:nvPr/>
        </p:nvSpPr>
        <p:spPr>
          <a:xfrm>
            <a:off x="4026960" y="2953080"/>
            <a:ext cx="7655400" cy="118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0" lang="en-US" sz="3600" spc="-1" strike="noStrike">
                <a:solidFill>
                  <a:srgbClr val="ffffff"/>
                </a:solidFill>
                <a:latin typeface="Montserrat"/>
                <a:ea typeface="Arial;Arial"/>
              </a:rPr>
              <a:t>Handa na Si Rexie</a:t>
            </a:r>
            <a:endParaRPr b="0" lang="en-PH" sz="36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en-US" sz="3600" spc="-1" strike="noStrike">
                <a:solidFill>
                  <a:srgbClr val="ffffff"/>
                </a:solidFill>
                <a:latin typeface="Montserrat"/>
                <a:ea typeface="Arial;Arial"/>
              </a:rPr>
              <a:t>Alpabetong Filipino</a:t>
            </a:r>
            <a:endParaRPr b="0" lang="en-PH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" descr=""/>
          <p:cNvPicPr/>
          <p:nvPr/>
        </p:nvPicPr>
        <p:blipFill>
          <a:blip r:embed="rId1"/>
          <a:stretch/>
        </p:blipFill>
        <p:spPr>
          <a:xfrm>
            <a:off x="1080000" y="1080000"/>
            <a:ext cx="10078560" cy="49521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" descr=""/>
          <p:cNvPicPr/>
          <p:nvPr/>
        </p:nvPicPr>
        <p:blipFill>
          <a:blip r:embed="rId1"/>
          <a:srcRect l="0" t="10841" r="0" b="0"/>
          <a:stretch/>
        </p:blipFill>
        <p:spPr>
          <a:xfrm>
            <a:off x="1080000" y="1008000"/>
            <a:ext cx="10210320" cy="44373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" descr=""/>
          <p:cNvPicPr/>
          <p:nvPr/>
        </p:nvPicPr>
        <p:blipFill>
          <a:blip r:embed="rId1"/>
          <a:stretch/>
        </p:blipFill>
        <p:spPr>
          <a:xfrm>
            <a:off x="948240" y="1114920"/>
            <a:ext cx="10210320" cy="4463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" descr=""/>
          <p:cNvPicPr/>
          <p:nvPr/>
        </p:nvPicPr>
        <p:blipFill>
          <a:blip r:embed="rId1"/>
          <a:stretch/>
        </p:blipFill>
        <p:spPr>
          <a:xfrm>
            <a:off x="1080000" y="1220400"/>
            <a:ext cx="10244160" cy="47181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" descr=""/>
          <p:cNvPicPr/>
          <p:nvPr/>
        </p:nvPicPr>
        <p:blipFill>
          <a:blip r:embed="rId1"/>
          <a:stretch/>
        </p:blipFill>
        <p:spPr>
          <a:xfrm>
            <a:off x="900000" y="1126800"/>
            <a:ext cx="10390680" cy="4631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" descr=""/>
          <p:cNvPicPr/>
          <p:nvPr/>
        </p:nvPicPr>
        <p:blipFill>
          <a:blip r:embed="rId1"/>
          <a:stretch/>
        </p:blipFill>
        <p:spPr>
          <a:xfrm>
            <a:off x="900000" y="1080000"/>
            <a:ext cx="10438560" cy="48823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" descr=""/>
          <p:cNvPicPr/>
          <p:nvPr/>
        </p:nvPicPr>
        <p:blipFill>
          <a:blip r:embed="rId1"/>
          <a:stretch/>
        </p:blipFill>
        <p:spPr>
          <a:xfrm>
            <a:off x="4320000" y="360000"/>
            <a:ext cx="2878560" cy="55944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"/>
          <p:cNvSpPr/>
          <p:nvPr/>
        </p:nvSpPr>
        <p:spPr>
          <a:xfrm>
            <a:off x="785880" y="1224000"/>
            <a:ext cx="10625400" cy="1295280"/>
          </a:xfrm>
          <a:prstGeom prst="rect">
            <a:avLst/>
          </a:prstGeom>
          <a:solidFill>
            <a:srgbClr val="ffde59"/>
          </a:solidFill>
          <a:ln w="57240">
            <a:solidFill>
              <a:srgbClr val="650953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18440" rIns="118440" tIns="73440" bIns="7344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PH" sz="3200" spc="-1" strike="noStrike">
                <a:solidFill>
                  <a:srgbClr val="000000"/>
                </a:solidFill>
                <a:latin typeface="Lato"/>
                <a:ea typeface="DejaVu Sans"/>
              </a:rPr>
              <a:t>Basahin ang mga letrang ipapakita ng guro. </a:t>
            </a:r>
            <a:endParaRPr b="0" lang="en-PH" sz="32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en-PH" sz="3200" spc="-1" strike="noStrike">
                <a:solidFill>
                  <a:srgbClr val="000000"/>
                </a:solidFill>
                <a:latin typeface="Lato"/>
                <a:ea typeface="DejaVu Sans"/>
              </a:rPr>
              <a:t>Sikaping magaya ang paraan ng pagbigkas ng guro.</a:t>
            </a:r>
            <a:endParaRPr b="0" lang="en-PH" sz="3200" spc="-1" strike="noStrike">
              <a:latin typeface="Arial"/>
            </a:endParaRPr>
          </a:p>
        </p:txBody>
      </p:sp>
      <p:pic>
        <p:nvPicPr>
          <p:cNvPr id="144" name="" descr=""/>
          <p:cNvPicPr/>
          <p:nvPr/>
        </p:nvPicPr>
        <p:blipFill>
          <a:blip r:embed="rId1"/>
          <a:srcRect l="2953" t="0" r="6989" b="0"/>
          <a:stretch/>
        </p:blipFill>
        <p:spPr>
          <a:xfrm>
            <a:off x="144360" y="2700000"/>
            <a:ext cx="11989080" cy="23385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"/>
          <p:cNvSpPr/>
          <p:nvPr/>
        </p:nvSpPr>
        <p:spPr>
          <a:xfrm>
            <a:off x="4797000" y="697680"/>
            <a:ext cx="3301560" cy="538560"/>
          </a:xfrm>
          <a:prstGeom prst="rect">
            <a:avLst/>
          </a:prstGeom>
          <a:solidFill>
            <a:srgbClr val="ffff00">
              <a:alpha val="41000"/>
            </a:srgbClr>
          </a:solidFill>
          <a:ln w="38160">
            <a:solidFill>
              <a:srgbClr val="bf004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09080" rIns="109080" tIns="64080" bIns="6408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Handa na si Rexie</a:t>
            </a:r>
            <a:endParaRPr b="0" lang="en-PH" sz="2600" spc="-1" strike="noStrike">
              <a:latin typeface="Arial"/>
            </a:endParaRPr>
          </a:p>
        </p:txBody>
      </p:sp>
      <p:pic>
        <p:nvPicPr>
          <p:cNvPr id="126" name="" descr=""/>
          <p:cNvPicPr/>
          <p:nvPr/>
        </p:nvPicPr>
        <p:blipFill>
          <a:blip r:embed="rId1"/>
          <a:srcRect l="0" t="22137" r="0" b="0"/>
          <a:stretch/>
        </p:blipFill>
        <p:spPr>
          <a:xfrm>
            <a:off x="360000" y="1440000"/>
            <a:ext cx="11518560" cy="45208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" descr=""/>
          <p:cNvPicPr/>
          <p:nvPr/>
        </p:nvPicPr>
        <p:blipFill>
          <a:blip r:embed="rId1"/>
          <a:srcRect l="0" t="5938" r="0" b="0"/>
          <a:stretch/>
        </p:blipFill>
        <p:spPr>
          <a:xfrm>
            <a:off x="900000" y="876600"/>
            <a:ext cx="10434960" cy="52419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" descr=""/>
          <p:cNvPicPr/>
          <p:nvPr/>
        </p:nvPicPr>
        <p:blipFill>
          <a:blip r:embed="rId1"/>
          <a:srcRect l="0" t="15715" r="0" b="0"/>
          <a:stretch/>
        </p:blipFill>
        <p:spPr>
          <a:xfrm>
            <a:off x="900000" y="1440000"/>
            <a:ext cx="10750320" cy="40716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"/>
          <p:cNvSpPr txBox="1"/>
          <p:nvPr/>
        </p:nvSpPr>
        <p:spPr>
          <a:xfrm>
            <a:off x="418680" y="623160"/>
            <a:ext cx="10417320" cy="5478840"/>
          </a:xfrm>
          <a:prstGeom prst="rect">
            <a:avLst/>
          </a:prstGeom>
          <a:solidFill>
            <a:srgbClr val="fffde7"/>
          </a:solidFill>
          <a:ln w="76320">
            <a:solidFill>
              <a:srgbClr val="000000"/>
            </a:solidFill>
            <a:round/>
          </a:ln>
        </p:spPr>
        <p:txBody>
          <a:bodyPr lIns="128160" rIns="128160" tIns="83160" bIns="83160" anchor="t">
            <a:noAutofit/>
          </a:bodyPr>
          <a:p>
            <a:r>
              <a:rPr b="1" lang="en-PH" sz="2500" spc="-1" strike="noStrike">
                <a:latin typeface="Lato"/>
              </a:rPr>
              <a:t>Panuto: </a:t>
            </a:r>
            <a:r>
              <a:rPr b="0" lang="en-PH" sz="2500" spc="-1" strike="noStrike">
                <a:latin typeface="Lato"/>
              </a:rPr>
              <a:t>Tiyakin ang pag-unawa sa binasang kuwentong larawan. Bilugan ang letra ng tamang sagot sa sumusunod na mga tanong.</a:t>
            </a:r>
            <a:endParaRPr b="0" lang="en-PH" sz="2500" spc="-1" strike="noStrike">
              <a:latin typeface="Lato"/>
            </a:endParaRPr>
          </a:p>
          <a:p>
            <a:r>
              <a:rPr b="0" lang="en-PH" sz="2500" spc="-1" strike="noStrike">
                <a:latin typeface="Lato"/>
              </a:rPr>
              <a:t>1. Sino ang pangunahing tauhan sa kuwentong larawan?</a:t>
            </a:r>
            <a:endParaRPr b="0" lang="en-PH" sz="2500" spc="-1" strike="noStrike">
              <a:latin typeface="Lato"/>
            </a:endParaRPr>
          </a:p>
          <a:p>
            <a:r>
              <a:rPr b="0" lang="en-PH" sz="2500" spc="-1" strike="noStrike">
                <a:latin typeface="Lato"/>
              </a:rPr>
              <a:t>	</a:t>
            </a:r>
            <a:r>
              <a:rPr b="0" lang="en-PH" sz="2500" spc="-1" strike="noStrike">
                <a:latin typeface="Lato"/>
              </a:rPr>
              <a:t>A. si Rexie</a:t>
            </a:r>
            <a:endParaRPr b="0" lang="en-PH" sz="2500" spc="-1" strike="noStrike">
              <a:latin typeface="Lato"/>
            </a:endParaRPr>
          </a:p>
          <a:p>
            <a:r>
              <a:rPr b="0" lang="en-PH" sz="2500" spc="-1" strike="noStrike">
                <a:latin typeface="Lato"/>
              </a:rPr>
              <a:t>	</a:t>
            </a:r>
            <a:r>
              <a:rPr b="0" lang="en-PH" sz="2500" spc="-1" strike="noStrike">
                <a:latin typeface="Lato"/>
              </a:rPr>
              <a:t>B. si Kuya</a:t>
            </a:r>
            <a:endParaRPr b="0" lang="en-PH" sz="2500" spc="-1" strike="noStrike">
              <a:latin typeface="Lato"/>
            </a:endParaRPr>
          </a:p>
          <a:p>
            <a:r>
              <a:rPr b="0" lang="en-PH" sz="2500" spc="-1" strike="noStrike">
                <a:latin typeface="Lato"/>
              </a:rPr>
              <a:t>	</a:t>
            </a:r>
            <a:r>
              <a:rPr b="0" lang="en-PH" sz="2500" spc="-1" strike="noStrike">
                <a:latin typeface="Lato"/>
              </a:rPr>
              <a:t>C. si Ate</a:t>
            </a:r>
            <a:endParaRPr b="0" lang="en-PH" sz="2500" spc="-1" strike="noStrike">
              <a:latin typeface="Lato"/>
            </a:endParaRPr>
          </a:p>
          <a:p>
            <a:r>
              <a:rPr b="0" lang="en-PH" sz="2500" spc="-1" strike="noStrike">
                <a:latin typeface="Lato"/>
              </a:rPr>
              <a:t>2. Tungkol saan ang binasang kuwento?</a:t>
            </a:r>
            <a:endParaRPr b="0" lang="en-PH" sz="2500" spc="-1" strike="noStrike">
              <a:latin typeface="Lato"/>
            </a:endParaRPr>
          </a:p>
          <a:p>
            <a:r>
              <a:rPr b="0" lang="en-PH" sz="2500" spc="-1" strike="noStrike">
                <a:latin typeface="Lato"/>
              </a:rPr>
              <a:t>	</a:t>
            </a:r>
            <a:r>
              <a:rPr b="0" lang="en-PH" sz="2500" spc="-1" strike="noStrike">
                <a:latin typeface="Lato"/>
              </a:rPr>
              <a:t>A. masayang pamilya</a:t>
            </a:r>
            <a:endParaRPr b="0" lang="en-PH" sz="2500" spc="-1" strike="noStrike">
              <a:latin typeface="Lato"/>
            </a:endParaRPr>
          </a:p>
          <a:p>
            <a:r>
              <a:rPr b="0" lang="en-PH" sz="2500" spc="-1" strike="noStrike">
                <a:latin typeface="Lato"/>
              </a:rPr>
              <a:t>	</a:t>
            </a:r>
            <a:r>
              <a:rPr b="0" lang="en-PH" sz="2500" spc="-1" strike="noStrike">
                <a:latin typeface="Lato"/>
              </a:rPr>
              <a:t>B. paghahanda patungo sa eskuwela</a:t>
            </a:r>
            <a:endParaRPr b="0" lang="en-PH" sz="2500" spc="-1" strike="noStrike">
              <a:latin typeface="Lato"/>
            </a:endParaRPr>
          </a:p>
          <a:p>
            <a:r>
              <a:rPr b="0" lang="en-PH" sz="2500" spc="-1" strike="noStrike">
                <a:latin typeface="Lato"/>
              </a:rPr>
              <a:t>	</a:t>
            </a:r>
            <a:r>
              <a:rPr b="0" lang="en-PH" sz="2500" spc="-1" strike="noStrike">
                <a:latin typeface="Lato"/>
              </a:rPr>
              <a:t>C. unang araw ng klase</a:t>
            </a:r>
            <a:endParaRPr b="0" lang="en-PH" sz="2500" spc="-1" strike="noStrike">
              <a:latin typeface="Lato"/>
            </a:endParaRPr>
          </a:p>
          <a:p>
            <a:r>
              <a:rPr b="0" lang="en-PH" sz="2500" spc="-1" strike="noStrike">
                <a:latin typeface="Lato"/>
              </a:rPr>
              <a:t>3. Ano ang nakatulong para gumising nang maaga si Rexie?</a:t>
            </a:r>
            <a:endParaRPr b="0" lang="en-PH" sz="2500" spc="-1" strike="noStrike">
              <a:latin typeface="Lato"/>
            </a:endParaRPr>
          </a:p>
          <a:p>
            <a:r>
              <a:rPr b="0" lang="en-PH" sz="2500" spc="-1" strike="noStrike">
                <a:latin typeface="Lato"/>
              </a:rPr>
              <a:t>	</a:t>
            </a:r>
            <a:r>
              <a:rPr b="0" lang="en-PH" sz="2500" spc="-1" strike="noStrike">
                <a:latin typeface="Lato"/>
              </a:rPr>
              <a:t>A. unan</a:t>
            </a:r>
            <a:endParaRPr b="0" lang="en-PH" sz="2500" spc="-1" strike="noStrike">
              <a:latin typeface="Lato"/>
            </a:endParaRPr>
          </a:p>
          <a:p>
            <a:r>
              <a:rPr b="0" lang="en-PH" sz="2500" spc="-1" strike="noStrike">
                <a:latin typeface="Lato"/>
              </a:rPr>
              <a:t>	</a:t>
            </a:r>
            <a:r>
              <a:rPr b="0" lang="en-PH" sz="2500" spc="-1" strike="noStrike">
                <a:latin typeface="Lato"/>
              </a:rPr>
              <a:t>B. kumot</a:t>
            </a:r>
            <a:endParaRPr b="0" lang="en-PH" sz="2500" spc="-1" strike="noStrike">
              <a:latin typeface="Lato"/>
            </a:endParaRPr>
          </a:p>
          <a:p>
            <a:r>
              <a:rPr b="0" lang="en-PH" sz="2500" spc="-1" strike="noStrike">
                <a:latin typeface="Lato"/>
              </a:rPr>
              <a:t>	</a:t>
            </a:r>
            <a:r>
              <a:rPr b="0" lang="en-PH" sz="2500" spc="-1" strike="noStrike">
                <a:latin typeface="Lato"/>
              </a:rPr>
              <a:t>C. alarm clock</a:t>
            </a:r>
            <a:endParaRPr b="0" lang="en-PH" sz="2500" spc="-1" strike="noStrike">
              <a:latin typeface="Lato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"/>
          <p:cNvSpPr/>
          <p:nvPr/>
        </p:nvSpPr>
        <p:spPr>
          <a:xfrm>
            <a:off x="1260000" y="1800000"/>
            <a:ext cx="10079280" cy="2339280"/>
          </a:xfrm>
          <a:prstGeom prst="rect">
            <a:avLst/>
          </a:prstGeom>
          <a:solidFill>
            <a:srgbClr val="b4c7dc">
              <a:alpha val="38000"/>
            </a:srgbClr>
          </a:solidFill>
          <a:ln w="5724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31" name=""/>
          <p:cNvSpPr/>
          <p:nvPr/>
        </p:nvSpPr>
        <p:spPr>
          <a:xfrm>
            <a:off x="1728000" y="2160000"/>
            <a:ext cx="9178920" cy="1675800"/>
          </a:xfrm>
          <a:prstGeom prst="rect">
            <a:avLst/>
          </a:prstGeom>
          <a:solidFill>
            <a:srgbClr val="ffff00">
              <a:alpha val="38000"/>
            </a:srgbClr>
          </a:solidFill>
          <a:ln w="5724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18440" rIns="118440" tIns="73440" bIns="7344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PH" sz="3600" spc="-1" strike="noStrike">
                <a:solidFill>
                  <a:srgbClr val="000000"/>
                </a:solidFill>
                <a:latin typeface="Lato"/>
                <a:ea typeface="DejaVu Sans"/>
              </a:rPr>
              <a:t>Pagkilala at Pagbigkas sa mga Letra sa Alpabeto</a:t>
            </a:r>
            <a:endParaRPr b="0" lang="en-PH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"/>
          <p:cNvSpPr/>
          <p:nvPr/>
        </p:nvSpPr>
        <p:spPr>
          <a:xfrm>
            <a:off x="204120" y="297360"/>
            <a:ext cx="10414440" cy="781200"/>
          </a:xfrm>
          <a:prstGeom prst="rect">
            <a:avLst/>
          </a:prstGeom>
          <a:solidFill>
            <a:srgbClr val="ffa6a6"/>
          </a:solidFill>
          <a:ln w="29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04400" rIns="104400" tIns="59400" bIns="59400" anchor="t">
            <a:noAutofit/>
          </a:bodyPr>
          <a:p>
            <a:pPr algn="just">
              <a:lnSpc>
                <a:spcPct val="100000"/>
              </a:lnSpc>
              <a:buNone/>
            </a:pP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200" spc="-1" strike="noStrike">
                <a:solidFill>
                  <a:srgbClr val="000000"/>
                </a:solidFill>
                <a:latin typeface="Lato"/>
                <a:ea typeface="DejaVu Sans"/>
              </a:rPr>
              <a:t>Ang alpabetong Filipino ay binubuo ng 28 letra. Sabayan ang guro sa pagbigkas ng bawat letra.</a:t>
            </a:r>
            <a:endParaRPr b="0" lang="en-PH" sz="2200" spc="-1" strike="noStrike">
              <a:latin typeface="Arial"/>
            </a:endParaRPr>
          </a:p>
        </p:txBody>
      </p:sp>
      <p:pic>
        <p:nvPicPr>
          <p:cNvPr id="133" name="" descr=""/>
          <p:cNvPicPr/>
          <p:nvPr/>
        </p:nvPicPr>
        <p:blipFill>
          <a:blip r:embed="rId1"/>
          <a:stretch/>
        </p:blipFill>
        <p:spPr>
          <a:xfrm>
            <a:off x="1260000" y="1260000"/>
            <a:ext cx="9986400" cy="46785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" descr=""/>
          <p:cNvPicPr/>
          <p:nvPr/>
        </p:nvPicPr>
        <p:blipFill>
          <a:blip r:embed="rId1"/>
          <a:stretch/>
        </p:blipFill>
        <p:spPr>
          <a:xfrm>
            <a:off x="1260000" y="1025640"/>
            <a:ext cx="9718560" cy="5092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" descr=""/>
          <p:cNvPicPr/>
          <p:nvPr/>
        </p:nvPicPr>
        <p:blipFill>
          <a:blip r:embed="rId1"/>
          <a:stretch/>
        </p:blipFill>
        <p:spPr>
          <a:xfrm>
            <a:off x="1080000" y="1016640"/>
            <a:ext cx="10078560" cy="49284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2555</TotalTime>
  <Application>LibreOffice/7.2.5.2$MacOSX_X86_64 LibreOffice_project/499f9727c189e6ef3471021d6132d4c694f357e5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2023-02-18T00:00:59Z</dcterms:created>
  <dc:creator>Microsoft Office User</dc:creator>
  <dc:description/>
  <dc:language>en-PH</dc:language>
  <cp:lastModifiedBy/>
  <dcterms:modified xsi:type="dcterms:W3CDTF">2023-08-05T14:56:19Z</dcterms:modified>
  <cp:revision>241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Custom</vt:lpwstr>
  </property>
  <property fmtid="{D5CDD505-2E9C-101B-9397-08002B2CF9AE}" pid="3" name="Slides">
    <vt:r8>6</vt:r8>
  </property>
</Properties>
</file>