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media/image10.png" ContentType="image/png"/>
  <Override PartName="/ppt/media/image29.png" ContentType="image/png"/>
  <Override PartName="/ppt/media/image3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16880" cy="6782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23760" cy="2723760"/>
          </a:xfrm>
          <a:prstGeom prst="rect">
            <a:avLst/>
          </a:prstGeom>
          <a:ln w="0">
            <a:noFill/>
          </a:ln>
        </p:spPr>
      </p:pic>
      <p:sp>
        <p:nvSpPr>
          <p:cNvPr id="2" name="Rectangle 5"/>
          <p:cNvSpPr/>
          <p:nvPr/>
        </p:nvSpPr>
        <p:spPr>
          <a:xfrm>
            <a:off x="3487320" y="1475280"/>
            <a:ext cx="8629200" cy="378720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29200" cy="30888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16880" cy="559800"/>
          </a:xfrm>
          <a:prstGeom prst="rect">
            <a:avLst/>
          </a:prstGeom>
          <a:ln w="0">
            <a:noFill/>
          </a:ln>
        </p:spPr>
      </p:pic>
      <p:sp>
        <p:nvSpPr>
          <p:cNvPr id="43" name="Rectangle 7"/>
          <p:cNvSpPr/>
          <p:nvPr/>
        </p:nvSpPr>
        <p:spPr>
          <a:xfrm>
            <a:off x="10868760" y="0"/>
            <a:ext cx="895320" cy="89532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59400" cy="959400"/>
          </a:xfrm>
          <a:prstGeom prst="rect">
            <a:avLst/>
          </a:prstGeom>
          <a:ln w="0">
            <a:noFill/>
          </a:ln>
        </p:spPr>
      </p:pic>
      <p:sp>
        <p:nvSpPr>
          <p:cNvPr id="45" name="TextBox 9"/>
          <p:cNvSpPr/>
          <p:nvPr/>
        </p:nvSpPr>
        <p:spPr>
          <a:xfrm>
            <a:off x="185400" y="6362280"/>
            <a:ext cx="4616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40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541200" cy="3309480"/>
          </a:xfrm>
          <a:prstGeom prst="rect">
            <a:avLst/>
          </a:prstGeom>
          <a:ln w="127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5.xml"/>
</Relationships>
</file>

<file path=ppt/slides/_rels/slide1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7"/>
          <p:cNvSpPr/>
          <p:nvPr/>
        </p:nvSpPr>
        <p:spPr>
          <a:xfrm>
            <a:off x="3996000" y="2773080"/>
            <a:ext cx="7551000" cy="1309320"/>
          </a:xfrm>
          <a:prstGeom prst="rect">
            <a:avLst/>
          </a:prstGeom>
          <a:noFill/>
          <a:ln w="0">
            <a:noFill/>
          </a:ln>
        </p:spPr>
        <p:style>
          <a:lnRef idx="0"/>
          <a:fillRef idx="0"/>
          <a:effectRef idx="0"/>
          <a:fontRef idx="minor"/>
        </p:style>
        <p:txBody>
          <a:bodyPr lIns="90000" rIns="90000" tIns="45000" bIns="45000" anchor="ctr">
            <a:spAutoFit/>
          </a:bodyPr>
          <a:p>
            <a:pPr algn="ctr">
              <a:buNone/>
            </a:pPr>
            <a:r>
              <a:rPr b="1" lang="en-US" sz="4000" spc="-1" strike="noStrike">
                <a:solidFill>
                  <a:srgbClr val="ffffff"/>
                </a:solidFill>
                <a:latin typeface="Lato"/>
                <a:ea typeface="AppleSystemUIFont"/>
              </a:rPr>
              <a:t>Mahalaga sa Atin ang Komunidad</a:t>
            </a:r>
            <a:endParaRPr b="0" lang="en-PH" sz="4000" spc="-1" strike="noStrike">
              <a:latin typeface=""/>
              <a:ea typeface=""/>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64" name="PlaceHolder 1"/>
          <p:cNvSpPr>
            <a:spLocks noGrp="1"/>
          </p:cNvSpPr>
          <p:nvPr>
            <p:ph/>
          </p:nvPr>
        </p:nvSpPr>
        <p:spPr>
          <a:xfrm>
            <a:off x="609480" y="1260000"/>
            <a:ext cx="6590520" cy="4860000"/>
          </a:xfrm>
          <a:prstGeom prst="rect">
            <a:avLst/>
          </a:prstGeom>
          <a:noFill/>
          <a:ln w="0">
            <a:noFill/>
          </a:ln>
        </p:spPr>
        <p:txBody>
          <a:bodyPr lIns="0" rIns="0" tIns="0" bIns="0" anchor="ctr">
            <a:normAutofit/>
          </a:bodyPr>
          <a:p>
            <a:pPr algn="just">
              <a:lnSpc>
                <a:spcPct val="100000"/>
              </a:lnSpc>
              <a:buNone/>
            </a:pPr>
            <a:r>
              <a:rPr b="0" lang="en-PH" sz="2000" spc="-1" strike="noStrike">
                <a:latin typeface="Lato"/>
              </a:rPr>
              <a:t>Sa komunidad tayo nakakukuha ng ating makakain. Ang mga magsasaka, mangingisda, at panadero ay ilan lamang sa mga tumutulong sa atin upang tayo ay may makain.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May pamilihan sa ating komunidad. Nagsisilbi itong  tindahan ng mga pagkain at iba pa nating mga kailangan.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May mga naghahabi ng tela, mananahi, at sapatero na gumagawa ng ating mga kasuotan. Mayroon ding mga karpintero, tubero, at elektrisiyan na tumutulong sa paggawa at pag-aayos ng ating bahay.</a:t>
            </a:r>
            <a:endParaRPr b="0" lang="en-PH" sz="2000" spc="-1" strike="noStrike">
              <a:latin typeface="Lato"/>
              <a:ea typeface="PingFang SC"/>
            </a:endParaRPr>
          </a:p>
        </p:txBody>
      </p:sp>
      <p:pic>
        <p:nvPicPr>
          <p:cNvPr id="165" name="" descr=""/>
          <p:cNvPicPr/>
          <p:nvPr/>
        </p:nvPicPr>
        <p:blipFill>
          <a:blip r:embed="rId1"/>
          <a:stretch/>
        </p:blipFill>
        <p:spPr>
          <a:xfrm>
            <a:off x="8100000" y="1440000"/>
            <a:ext cx="3060000" cy="4053600"/>
          </a:xfrm>
          <a:prstGeom prst="rect">
            <a:avLst/>
          </a:prstGeom>
          <a:ln w="0">
            <a:noFill/>
          </a:ln>
        </p:spPr>
      </p:pic>
      <p:sp>
        <p:nvSpPr>
          <p:cNvPr id="166" name=""/>
          <p:cNvSpPr txBox="1"/>
          <p:nvPr/>
        </p:nvSpPr>
        <p:spPr>
          <a:xfrm>
            <a:off x="9108000" y="5607000"/>
            <a:ext cx="1017360" cy="333000"/>
          </a:xfrm>
          <a:prstGeom prst="rect">
            <a:avLst/>
          </a:prstGeom>
          <a:noFill/>
          <a:ln w="0">
            <a:noFill/>
          </a:ln>
        </p:spPr>
        <p:txBody>
          <a:bodyPr lIns="90000" rIns="90000" tIns="45000" bIns="45000" anchor="t">
            <a:noAutofit/>
          </a:bodyPr>
          <a:p>
            <a:r>
              <a:rPr b="0" i="1" lang="en-PH" sz="1600" spc="-1" strike="noStrike">
                <a:latin typeface="Lato"/>
                <a:ea typeface=""/>
              </a:rPr>
              <a:t>Panadero</a:t>
            </a:r>
            <a:endParaRPr b="0" lang="en-PH" sz="1600" spc="-1" strike="noStrike">
              <a:latin typeface="Lato"/>
              <a:ea typeface=""/>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68" name="PlaceHolder 1"/>
          <p:cNvSpPr>
            <a:spLocks noGrp="1"/>
          </p:cNvSpPr>
          <p:nvPr>
            <p:ph/>
          </p:nvPr>
        </p:nvSpPr>
        <p:spPr>
          <a:xfrm>
            <a:off x="609480" y="1260000"/>
            <a:ext cx="10910520" cy="21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Para sa Kaligtasan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Bukod sa mga pangunahing pangangailangan, mayroon ding iba pang pangangailangan na dapat matugunan upang tayo ay mabuhay nang ligtas sa isang komunidad. May mga sundalo, pulis, bombero, at barangay tanod sa komunidad na nagpapanatili ng kaligtasan at katiwasayan nito. Tinutulungan nila tayong mabuhay nang may seguridad, kaayusan, at kapayapaan.</a:t>
            </a:r>
            <a:endParaRPr b="0" lang="en-PH" sz="2000" spc="-1" strike="noStrike">
              <a:latin typeface="Lato"/>
              <a:ea typeface="PingFang SC"/>
            </a:endParaRPr>
          </a:p>
        </p:txBody>
      </p:sp>
      <p:sp>
        <p:nvSpPr>
          <p:cNvPr id="169" name=""/>
          <p:cNvSpPr txBox="1"/>
          <p:nvPr/>
        </p:nvSpPr>
        <p:spPr>
          <a:xfrm>
            <a:off x="1515600" y="5823000"/>
            <a:ext cx="2444400" cy="333000"/>
          </a:xfrm>
          <a:prstGeom prst="rect">
            <a:avLst/>
          </a:prstGeom>
          <a:noFill/>
          <a:ln w="0">
            <a:noFill/>
          </a:ln>
        </p:spPr>
        <p:txBody>
          <a:bodyPr lIns="90000" rIns="90000" tIns="45000" bIns="45000" anchor="t">
            <a:noAutofit/>
          </a:bodyPr>
          <a:p>
            <a:pPr algn="ctr">
              <a:buNone/>
            </a:pPr>
            <a:r>
              <a:rPr b="0" i="1" lang="en-PH" sz="1600" spc="-1" strike="noStrike">
                <a:latin typeface="Lato"/>
                <a:ea typeface=""/>
              </a:rPr>
              <a:t>Mga Tanod ng Barangay</a:t>
            </a:r>
            <a:endParaRPr b="0" lang="en-PH" sz="1600" spc="-1" strike="noStrike">
              <a:latin typeface="Lato"/>
              <a:ea typeface=""/>
            </a:endParaRPr>
          </a:p>
        </p:txBody>
      </p:sp>
      <p:pic>
        <p:nvPicPr>
          <p:cNvPr id="170" name="" descr=""/>
          <p:cNvPicPr/>
          <p:nvPr/>
        </p:nvPicPr>
        <p:blipFill>
          <a:blip r:embed="rId1"/>
          <a:stretch/>
        </p:blipFill>
        <p:spPr>
          <a:xfrm>
            <a:off x="972000" y="3420000"/>
            <a:ext cx="3565440" cy="2340000"/>
          </a:xfrm>
          <a:prstGeom prst="rect">
            <a:avLst/>
          </a:prstGeom>
          <a:ln w="0">
            <a:noFill/>
          </a:ln>
        </p:spPr>
      </p:pic>
      <p:pic>
        <p:nvPicPr>
          <p:cNvPr id="171" name="" descr=""/>
          <p:cNvPicPr/>
          <p:nvPr/>
        </p:nvPicPr>
        <p:blipFill>
          <a:blip r:embed="rId2"/>
          <a:stretch/>
        </p:blipFill>
        <p:spPr>
          <a:xfrm>
            <a:off x="4500000" y="3413520"/>
            <a:ext cx="3565440" cy="2369160"/>
          </a:xfrm>
          <a:prstGeom prst="rect">
            <a:avLst/>
          </a:prstGeom>
          <a:ln w="0">
            <a:noFill/>
          </a:ln>
        </p:spPr>
      </p:pic>
      <p:pic>
        <p:nvPicPr>
          <p:cNvPr id="172" name="" descr=""/>
          <p:cNvPicPr/>
          <p:nvPr/>
        </p:nvPicPr>
        <p:blipFill>
          <a:blip r:embed="rId3"/>
          <a:stretch/>
        </p:blipFill>
        <p:spPr>
          <a:xfrm>
            <a:off x="8019360" y="3420000"/>
            <a:ext cx="3140640" cy="2340000"/>
          </a:xfrm>
          <a:prstGeom prst="rect">
            <a:avLst/>
          </a:prstGeom>
          <a:ln w="0">
            <a:noFill/>
          </a:ln>
        </p:spPr>
      </p:pic>
      <p:sp>
        <p:nvSpPr>
          <p:cNvPr id="173" name=""/>
          <p:cNvSpPr txBox="1"/>
          <p:nvPr/>
        </p:nvSpPr>
        <p:spPr>
          <a:xfrm>
            <a:off x="5727600" y="5823360"/>
            <a:ext cx="1112400" cy="333000"/>
          </a:xfrm>
          <a:prstGeom prst="rect">
            <a:avLst/>
          </a:prstGeom>
          <a:noFill/>
          <a:ln w="0">
            <a:noFill/>
          </a:ln>
        </p:spPr>
        <p:txBody>
          <a:bodyPr lIns="90000" rIns="90000" tIns="45000" bIns="45000" anchor="t">
            <a:noAutofit/>
          </a:bodyPr>
          <a:p>
            <a:pPr algn="ctr">
              <a:buNone/>
            </a:pPr>
            <a:r>
              <a:rPr b="0" i="1" lang="en-PH" sz="1600" spc="-1" strike="noStrike">
                <a:latin typeface="Lato"/>
                <a:ea typeface=""/>
              </a:rPr>
              <a:t>Bombero</a:t>
            </a:r>
            <a:endParaRPr b="0" lang="en-PH" sz="1600" spc="-1" strike="noStrike">
              <a:latin typeface="Lato"/>
              <a:ea typeface=""/>
            </a:endParaRPr>
          </a:p>
        </p:txBody>
      </p:sp>
      <p:sp>
        <p:nvSpPr>
          <p:cNvPr id="174" name=""/>
          <p:cNvSpPr txBox="1"/>
          <p:nvPr/>
        </p:nvSpPr>
        <p:spPr>
          <a:xfrm>
            <a:off x="9039600" y="5823720"/>
            <a:ext cx="1112400" cy="333000"/>
          </a:xfrm>
          <a:prstGeom prst="rect">
            <a:avLst/>
          </a:prstGeom>
          <a:noFill/>
          <a:ln w="0">
            <a:noFill/>
          </a:ln>
        </p:spPr>
        <p:txBody>
          <a:bodyPr lIns="90000" rIns="90000" tIns="45000" bIns="45000" anchor="t">
            <a:noAutofit/>
          </a:bodyPr>
          <a:p>
            <a:pPr algn="ctr">
              <a:buNone/>
            </a:pPr>
            <a:r>
              <a:rPr b="0" i="1" lang="en-PH" sz="1600" spc="-1" strike="noStrike">
                <a:latin typeface="Lato"/>
                <a:ea typeface=""/>
              </a:rPr>
              <a:t>Mga Pulis</a:t>
            </a:r>
            <a:endParaRPr b="0" lang="en-PH" sz="1600" spc="-1" strike="noStrike">
              <a:latin typeface="Lato"/>
              <a:ea typeface=""/>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76" name="PlaceHolder 1"/>
          <p:cNvSpPr>
            <a:spLocks noGrp="1"/>
          </p:cNvSpPr>
          <p:nvPr>
            <p:ph/>
          </p:nvPr>
        </p:nvSpPr>
        <p:spPr>
          <a:xfrm>
            <a:off x="609480" y="1260000"/>
            <a:ext cx="10910520" cy="4860000"/>
          </a:xfrm>
          <a:prstGeom prst="rect">
            <a:avLst/>
          </a:prstGeom>
          <a:noFill/>
          <a:ln w="0">
            <a:noFill/>
          </a:ln>
        </p:spPr>
        <p:txBody>
          <a:bodyPr lIns="0" rIns="0" tIns="0" bIns="0" anchor="t">
            <a:normAutofit/>
          </a:bodyPr>
          <a:p>
            <a:pPr algn="just">
              <a:lnSpc>
                <a:spcPct val="150000"/>
              </a:lnSpc>
              <a:buNone/>
            </a:pPr>
            <a:r>
              <a:rPr b="0" lang="en-PH" sz="2000" spc="-1" strike="noStrike">
                <a:latin typeface="Lato"/>
              </a:rPr>
              <a:t>Sa komunidad, ang bawat bata ay dapat na ligtas sa anumang uri ng pang-aabuso. Ito ay tinitiyak ng ating mga magulang, mga guro at opisyal sa paaralan, at mga pulis. Ang mga pulis ang humuhuli sa mga taong nananakit at masasamang-loob. Ito ay upang maprotektahan ang kaligtasan at kapakanan ng mga bata.</a:t>
            </a:r>
            <a:endParaRPr b="0" lang="en-PH" sz="2000" spc="-1" strike="noStrike">
              <a:latin typeface="Lato"/>
              <a:ea typeface="PingFang SC"/>
            </a:endParaRPr>
          </a:p>
          <a:p>
            <a:pPr algn="just">
              <a:lnSpc>
                <a:spcPct val="150000"/>
              </a:lnSpc>
              <a:buNone/>
            </a:pPr>
            <a:endParaRPr b="0" lang="en-PH" sz="2000" spc="-1" strike="noStrike">
              <a:latin typeface="Lato"/>
              <a:ea typeface="PingFang SC"/>
            </a:endParaRPr>
          </a:p>
          <a:p>
            <a:pPr algn="just">
              <a:lnSpc>
                <a:spcPct val="150000"/>
              </a:lnSpc>
              <a:buNone/>
            </a:pPr>
            <a:r>
              <a:rPr b="0" lang="en-PH" sz="2000" spc="-1" strike="noStrike">
                <a:latin typeface="Lato"/>
              </a:rPr>
              <a:t>Kapag oras ng sakuna o krisis tulad ng pagbaha, lindol, o sunog, may mga taong tumutulong din sa atin upang tayo ay hindi mapahamak o masaktan. Isang halimbawa nila ang mga bombero na mabilis na tumutugon kapag mayroong sunog sa ating komunidad.</a:t>
            </a:r>
            <a:endParaRPr b="0"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78" name="PlaceHolder 1"/>
          <p:cNvSpPr>
            <a:spLocks noGrp="1"/>
          </p:cNvSpPr>
          <p:nvPr>
            <p:ph/>
          </p:nvPr>
        </p:nvSpPr>
        <p:spPr>
          <a:xfrm>
            <a:off x="5040000" y="1260000"/>
            <a:ext cx="6480000" cy="48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Para sa Kalusugan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Ang kalinisan ng kapaligiran ay mahalaga sa ating kalusugan. May mga kaminero at basurero sa ating komunidad. Sila ang naglilinis ng mga daan at nangongolekta ng mga basura at dumi. Tinutulungan tayo ng ating komunidad upang maging malusog. Kadalasan ay may libreng pagamutan o sentrong pangkalusugan sa bawat komunidad. Nagbibigay rito ng libreng konsultasyon, bakuna, gamot, at seminar tungkol sa wastong nutrisyon at tamang pangangalaga ng katawan.</a:t>
            </a:r>
            <a:endParaRPr b="0" lang="en-PH" sz="2000" spc="-1" strike="noStrike">
              <a:latin typeface="Lato"/>
              <a:ea typeface="PingFang SC"/>
            </a:endParaRPr>
          </a:p>
        </p:txBody>
      </p:sp>
      <p:pic>
        <p:nvPicPr>
          <p:cNvPr id="179" name="" descr=""/>
          <p:cNvPicPr/>
          <p:nvPr/>
        </p:nvPicPr>
        <p:blipFill>
          <a:blip r:embed="rId1"/>
          <a:stretch/>
        </p:blipFill>
        <p:spPr>
          <a:xfrm>
            <a:off x="720000" y="1260000"/>
            <a:ext cx="4020480" cy="2340000"/>
          </a:xfrm>
          <a:prstGeom prst="rect">
            <a:avLst/>
          </a:prstGeom>
          <a:ln w="0">
            <a:noFill/>
          </a:ln>
        </p:spPr>
      </p:pic>
      <p:pic>
        <p:nvPicPr>
          <p:cNvPr id="180" name="" descr=""/>
          <p:cNvPicPr/>
          <p:nvPr/>
        </p:nvPicPr>
        <p:blipFill>
          <a:blip r:embed="rId2"/>
          <a:stretch/>
        </p:blipFill>
        <p:spPr>
          <a:xfrm>
            <a:off x="720000" y="3773160"/>
            <a:ext cx="3960000" cy="23468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82" name="PlaceHolder 1"/>
          <p:cNvSpPr>
            <a:spLocks noGrp="1"/>
          </p:cNvSpPr>
          <p:nvPr>
            <p:ph/>
          </p:nvPr>
        </p:nvSpPr>
        <p:spPr>
          <a:xfrm>
            <a:off x="360000" y="1260000"/>
            <a:ext cx="11160000" cy="1440000"/>
          </a:xfrm>
          <a:prstGeom prst="rect">
            <a:avLst/>
          </a:prstGeom>
          <a:noFill/>
          <a:ln w="0">
            <a:noFill/>
          </a:ln>
        </p:spPr>
        <p:txBody>
          <a:bodyPr lIns="0" rIns="0" tIns="0" bIns="0" anchor="t">
            <a:normAutofit/>
          </a:bodyPr>
          <a:p>
            <a:pPr algn="just">
              <a:lnSpc>
                <a:spcPct val="100000"/>
              </a:lnSpc>
              <a:buNone/>
            </a:pPr>
            <a:r>
              <a:rPr b="0" lang="en-PH" sz="2000" spc="-1" strike="noStrike">
                <a:latin typeface="Lato"/>
              </a:rPr>
              <a:t>May mga ospital din na makatutulong kung ang ating sakit ay hindi na makakayanang tugunan sa sentrong pangkalusugan. Ang mga halimbawa ng ospital ay ang sumusunod: Philippine General Hospital, Ospital ng Maynila, Jose R. Reyes Memorial Medical Center, National Children’s Hospital, Philippine Heart Center, at National Kidney Institute.</a:t>
            </a:r>
            <a:endParaRPr b="0" lang="en-PH" sz="2000" spc="-1" strike="noStrike">
              <a:latin typeface="Lato"/>
              <a:ea typeface="PingFang SC"/>
            </a:endParaRPr>
          </a:p>
        </p:txBody>
      </p:sp>
      <p:pic>
        <p:nvPicPr>
          <p:cNvPr id="183" name="" descr=""/>
          <p:cNvPicPr/>
          <p:nvPr/>
        </p:nvPicPr>
        <p:blipFill>
          <a:blip r:embed="rId1"/>
          <a:stretch/>
        </p:blipFill>
        <p:spPr>
          <a:xfrm>
            <a:off x="1822680" y="2700000"/>
            <a:ext cx="4261320" cy="2797200"/>
          </a:xfrm>
          <a:prstGeom prst="rect">
            <a:avLst/>
          </a:prstGeom>
          <a:ln w="0">
            <a:noFill/>
          </a:ln>
        </p:spPr>
      </p:pic>
      <p:pic>
        <p:nvPicPr>
          <p:cNvPr id="184" name="" descr=""/>
          <p:cNvPicPr/>
          <p:nvPr/>
        </p:nvPicPr>
        <p:blipFill>
          <a:blip r:embed="rId2"/>
          <a:stretch/>
        </p:blipFill>
        <p:spPr>
          <a:xfrm>
            <a:off x="6275880" y="2673360"/>
            <a:ext cx="4272120" cy="2846880"/>
          </a:xfrm>
          <a:prstGeom prst="rect">
            <a:avLst/>
          </a:prstGeom>
          <a:ln w="0">
            <a:noFill/>
          </a:ln>
        </p:spPr>
      </p:pic>
      <p:sp>
        <p:nvSpPr>
          <p:cNvPr id="185" name=""/>
          <p:cNvSpPr txBox="1"/>
          <p:nvPr/>
        </p:nvSpPr>
        <p:spPr>
          <a:xfrm>
            <a:off x="2592000" y="5607000"/>
            <a:ext cx="2700000" cy="333000"/>
          </a:xfrm>
          <a:prstGeom prst="rect">
            <a:avLst/>
          </a:prstGeom>
          <a:noFill/>
          <a:ln w="0">
            <a:noFill/>
          </a:ln>
        </p:spPr>
        <p:txBody>
          <a:bodyPr lIns="90000" rIns="90000" tIns="45000" bIns="45000" anchor="t">
            <a:noAutofit/>
          </a:bodyPr>
          <a:p>
            <a:pPr algn="ctr">
              <a:buNone/>
            </a:pPr>
            <a:r>
              <a:rPr b="0" i="1" lang="en-PH" sz="1600" spc="-1" strike="noStrike">
                <a:latin typeface="Lato"/>
                <a:ea typeface=""/>
              </a:rPr>
              <a:t>Philippine General Hospital</a:t>
            </a:r>
            <a:endParaRPr b="0" lang="en-PH" sz="1600" spc="-1" strike="noStrike">
              <a:latin typeface="Lato"/>
              <a:ea typeface=""/>
            </a:endParaRPr>
          </a:p>
        </p:txBody>
      </p:sp>
      <p:sp>
        <p:nvSpPr>
          <p:cNvPr id="186" name=""/>
          <p:cNvSpPr txBox="1"/>
          <p:nvPr/>
        </p:nvSpPr>
        <p:spPr>
          <a:xfrm>
            <a:off x="6516000" y="5607360"/>
            <a:ext cx="3708000" cy="333000"/>
          </a:xfrm>
          <a:prstGeom prst="rect">
            <a:avLst/>
          </a:prstGeom>
          <a:noFill/>
          <a:ln w="0">
            <a:noFill/>
          </a:ln>
        </p:spPr>
        <p:txBody>
          <a:bodyPr lIns="90000" rIns="90000" tIns="45000" bIns="45000" anchor="t">
            <a:noAutofit/>
          </a:bodyPr>
          <a:p>
            <a:pPr algn="ctr">
              <a:buNone/>
            </a:pPr>
            <a:r>
              <a:rPr b="0" i="1" lang="en-PH" sz="1600" spc="-1" strike="noStrike">
                <a:latin typeface="Lato"/>
                <a:ea typeface=""/>
              </a:rPr>
              <a:t>Jose R. Reyes Memorial Medical Center</a:t>
            </a:r>
            <a:endParaRPr b="0" lang="en-PH" sz="1600" spc="-1" strike="noStrike">
              <a:latin typeface="Lato"/>
              <a:ea typeface=""/>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88" name="PlaceHolder 1"/>
          <p:cNvSpPr>
            <a:spLocks noGrp="1"/>
          </p:cNvSpPr>
          <p:nvPr>
            <p:ph/>
          </p:nvPr>
        </p:nvSpPr>
        <p:spPr>
          <a:xfrm>
            <a:off x="360000" y="1260000"/>
            <a:ext cx="6840000" cy="48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Para sa Paglalakbay</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May iba’t ibang uri ng transportasyon sa ating komunidad. Ang mga dyip, traysikel, pedicab, at bus ay ilan lamang sa halimbawa nito. Ang mga ito ay nakatutulong upang mapadali ang ating paglalakbay. Ang mga drayber ng mga sasakyang ito ay tumutulong sa atin upang tayo ay makarating sa ating pupuntahan.</a:t>
            </a:r>
            <a:endParaRPr b="0" lang="en-PH" sz="2000" spc="-1" strike="noStrike">
              <a:latin typeface="Lato"/>
              <a:ea typeface="PingFang SC"/>
            </a:endParaRPr>
          </a:p>
        </p:txBody>
      </p:sp>
      <p:pic>
        <p:nvPicPr>
          <p:cNvPr id="189" name="" descr=""/>
          <p:cNvPicPr/>
          <p:nvPr/>
        </p:nvPicPr>
        <p:blipFill>
          <a:blip r:embed="rId1"/>
          <a:stretch/>
        </p:blipFill>
        <p:spPr>
          <a:xfrm>
            <a:off x="7508880" y="1989000"/>
            <a:ext cx="4119120" cy="306504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91" name=""/>
          <p:cNvSpPr txBox="1"/>
          <p:nvPr/>
        </p:nvSpPr>
        <p:spPr>
          <a:xfrm>
            <a:off x="360360" y="1224000"/>
            <a:ext cx="11159640" cy="2016000"/>
          </a:xfrm>
          <a:prstGeom prst="rect">
            <a:avLst/>
          </a:prstGeom>
          <a:noFill/>
          <a:ln w="0">
            <a:noFill/>
          </a:ln>
        </p:spPr>
        <p:txBody>
          <a:bodyPr lIns="0" rIns="0" tIns="0" bIns="0" anchor="t">
            <a:normAutofit/>
          </a:bodyPr>
          <a:p>
            <a:pPr algn="just">
              <a:lnSpc>
                <a:spcPct val="100000"/>
              </a:lnSpc>
              <a:buNone/>
            </a:pPr>
            <a:r>
              <a:rPr b="1" lang="en-PH" sz="2000" spc="-1" strike="noStrike">
                <a:latin typeface="Lato"/>
              </a:rPr>
              <a:t>Para sa Paglilibang</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May mga parke, palaruan, at pampublikong pasyalan din sa ating komunidad. Makapaglilibang tayo sa mga pook na ito. Ipinatayo ito sa komunidad para sa atin. Pinangangasiwaan ito ng mga pinuno at kawani ng komunidad. May mga sinehan, paligsahan, at palaruang bayan din. Ito ay nakapagbibigay rin ng libangan sa atin.</a:t>
            </a:r>
            <a:endParaRPr b="0" lang="en-PH" sz="2000" spc="-1" strike="noStrike">
              <a:latin typeface="Lato"/>
              <a:ea typeface="PingFang SC"/>
            </a:endParaRPr>
          </a:p>
        </p:txBody>
      </p:sp>
      <p:pic>
        <p:nvPicPr>
          <p:cNvPr id="192" name="" descr=""/>
          <p:cNvPicPr/>
          <p:nvPr/>
        </p:nvPicPr>
        <p:blipFill>
          <a:blip r:embed="rId1"/>
          <a:stretch/>
        </p:blipFill>
        <p:spPr>
          <a:xfrm>
            <a:off x="5976000" y="3384000"/>
            <a:ext cx="4070160" cy="2700000"/>
          </a:xfrm>
          <a:prstGeom prst="rect">
            <a:avLst/>
          </a:prstGeom>
          <a:ln w="0">
            <a:noFill/>
          </a:ln>
        </p:spPr>
      </p:pic>
      <p:pic>
        <p:nvPicPr>
          <p:cNvPr id="193" name="" descr=""/>
          <p:cNvPicPr/>
          <p:nvPr/>
        </p:nvPicPr>
        <p:blipFill>
          <a:blip r:embed="rId2"/>
          <a:stretch/>
        </p:blipFill>
        <p:spPr>
          <a:xfrm>
            <a:off x="2196000" y="3384000"/>
            <a:ext cx="3603600" cy="27000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
          <p:cNvSpPr/>
          <p:nvPr/>
        </p:nvSpPr>
        <p:spPr>
          <a:xfrm>
            <a:off x="324000" y="360000"/>
            <a:ext cx="1044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3600" spc="-1" strike="noStrike">
                <a:solidFill>
                  <a:srgbClr val="ffbf00"/>
                </a:solidFill>
                <a:latin typeface="Lato"/>
              </a:rPr>
              <a:t>MGA TUNGKULIN AT GAWAIN SA KOMUNIDAD</a:t>
            </a:r>
            <a:endParaRPr b="0" lang="en-PH" sz="3600" spc="-1" strike="noStrike">
              <a:solidFill>
                <a:srgbClr val="ffbf00"/>
              </a:solidFill>
              <a:latin typeface="Arial"/>
            </a:endParaRPr>
          </a:p>
        </p:txBody>
      </p:sp>
      <p:sp>
        <p:nvSpPr>
          <p:cNvPr id="195" name=""/>
          <p:cNvSpPr txBox="1"/>
          <p:nvPr/>
        </p:nvSpPr>
        <p:spPr>
          <a:xfrm>
            <a:off x="360360" y="1224000"/>
            <a:ext cx="2339640" cy="4896000"/>
          </a:xfrm>
          <a:prstGeom prst="rect">
            <a:avLst/>
          </a:prstGeom>
          <a:noFill/>
          <a:ln w="0">
            <a:noFill/>
          </a:ln>
        </p:spPr>
        <p:txBody>
          <a:bodyPr lIns="0" rIns="0" tIns="0" bIns="0" anchor="t">
            <a:normAutofit fontScale="99000"/>
          </a:bodyPr>
          <a:p>
            <a:pPr>
              <a:lnSpc>
                <a:spcPct val="100000"/>
              </a:lnSpc>
              <a:buNone/>
            </a:pPr>
            <a:r>
              <a:rPr b="0" lang="en-PH" sz="1800" spc="-1" strike="noStrike">
                <a:latin typeface="Lato"/>
              </a:rPr>
              <a:t>Ang mga bumubuo ng komunidad ay may kani-kaniyang gawain at tungkuling ginagampanan.</a:t>
            </a:r>
            <a:endParaRPr b="0" lang="en-PH" sz="1800" spc="-1" strike="noStrike">
              <a:latin typeface="Lato"/>
              <a:ea typeface="PingFang SC"/>
            </a:endParaRPr>
          </a:p>
          <a:p>
            <a:pPr>
              <a:lnSpc>
                <a:spcPct val="100000"/>
              </a:lnSpc>
              <a:buNone/>
            </a:pPr>
            <a:endParaRPr b="0" lang="en-PH" sz="1800" spc="-1" strike="noStrike">
              <a:latin typeface="Lato"/>
              <a:ea typeface="PingFang SC"/>
            </a:endParaRPr>
          </a:p>
          <a:p>
            <a:pPr>
              <a:lnSpc>
                <a:spcPct val="100000"/>
              </a:lnSpc>
              <a:buNone/>
            </a:pPr>
            <a:r>
              <a:rPr b="0" lang="en-PH" sz="1800" spc="-1" strike="noStrike">
                <a:latin typeface="Lato"/>
              </a:rPr>
              <a:t>Kailangan ang mga ito upang mabuhay nang malusog, masaya, maginhawa, at masagana ang mga kasapi ng komunidad.</a:t>
            </a:r>
            <a:endParaRPr b="0" lang="en-PH" sz="1800" spc="-1" strike="noStrike">
              <a:latin typeface="Lato"/>
              <a:ea typeface="PingFang SC"/>
            </a:endParaRPr>
          </a:p>
          <a:p>
            <a:pPr>
              <a:lnSpc>
                <a:spcPct val="100000"/>
              </a:lnSpc>
              <a:buNone/>
            </a:pPr>
            <a:endParaRPr b="0" lang="en-PH" sz="1800" spc="-1" strike="noStrike">
              <a:latin typeface="Lato"/>
              <a:ea typeface="PingFang SC"/>
            </a:endParaRPr>
          </a:p>
          <a:p>
            <a:pPr>
              <a:lnSpc>
                <a:spcPct val="100000"/>
              </a:lnSpc>
              <a:buNone/>
            </a:pPr>
            <a:r>
              <a:rPr b="0" lang="en-PH" sz="1800" spc="-1" strike="noStrike">
                <a:latin typeface="Lato"/>
              </a:rPr>
              <a:t>Ating suriin ang sumusunod na mga gawain at tungkulin ng mga bumubuo sa komunidad:</a:t>
            </a:r>
            <a:endParaRPr b="0" lang="en-PH" sz="1800" spc="-1" strike="noStrike">
              <a:latin typeface="Lato"/>
              <a:ea typeface="PingFang SC"/>
            </a:endParaRPr>
          </a:p>
        </p:txBody>
      </p:sp>
      <p:graphicFrame>
        <p:nvGraphicFramePr>
          <p:cNvPr id="196" name=""/>
          <p:cNvGraphicFramePr/>
          <p:nvPr/>
        </p:nvGraphicFramePr>
        <p:xfrm>
          <a:off x="2896560" y="1188000"/>
          <a:ext cx="9127080" cy="4944960"/>
        </p:xfrm>
        <a:graphic>
          <a:graphicData uri="http://schemas.openxmlformats.org/drawingml/2006/table">
            <a:tbl>
              <a:tblPr/>
              <a:tblGrid>
                <a:gridCol w="3042360"/>
                <a:gridCol w="3042360"/>
                <a:gridCol w="3042720"/>
              </a:tblGrid>
              <a:tr h="677520">
                <a:tc>
                  <a:txBody>
                    <a:bodyPr lIns="90000" rIns="90000" tIns="46800" bIns="46800" anchor="t">
                      <a:noAutofit/>
                    </a:bodyPr>
                    <a:p>
                      <a:pPr algn="ctr">
                        <a:buNone/>
                      </a:pPr>
                      <a:r>
                        <a:rPr b="1" lang="en-PH" sz="1800" spc="-1" strike="noStrike">
                          <a:solidFill>
                            <a:srgbClr val="ffbf00"/>
                          </a:solidFill>
                          <a:latin typeface="Lato"/>
                        </a:rPr>
                        <a:t>Mga Bumubuo ng </a:t>
                      </a:r>
                      <a:r>
                        <a:rPr b="1" lang="en-PH" sz="1800" spc="-1" strike="noStrike">
                          <a:solidFill>
                            <a:srgbClr val="ffbf00"/>
                          </a:solidFill>
                          <a:latin typeface="Lato"/>
                        </a:rPr>
                        <a:t>Komunidad</a:t>
                      </a:r>
                      <a:endParaRPr b="1" lang="en-PH" sz="1800" spc="-1" strike="noStrike">
                        <a:solidFill>
                          <a:srgbClr val="ffbf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Tungkulin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Gawain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r>
              <a:tr h="2070720">
                <a:tc>
                  <a:txBody>
                    <a:bodyPr lIns="90000" rIns="90000" tIns="46800" bIns="46800" anchor="t">
                      <a:noAutofit/>
                    </a:bodyPr>
                    <a:p>
                      <a:r>
                        <a:rPr b="1" lang="en-PH" sz="1800" spc="-1" strike="noStrike">
                          <a:solidFill>
                            <a:srgbClr val="000000"/>
                          </a:solidFill>
                          <a:latin typeface="Lato"/>
                        </a:rPr>
                        <a:t>Pamilya</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Itaguyod ang pangangailangan ng mga kasapi:</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Mga magulang</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Mga anak</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Mga kaanak</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May naghahapbuhay at nag-aalaga para matugunan ang mga pangangailangan ng mga kasapi nito</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r h="2197080">
                <a:tc>
                  <a:txBody>
                    <a:bodyPr lIns="90000" rIns="90000" tIns="46800" bIns="46800" anchor="t">
                      <a:noAutofit/>
                    </a:bodyPr>
                    <a:p>
                      <a:r>
                        <a:rPr b="1" lang="en-PH" sz="1800" spc="-1" strike="noStrike">
                          <a:solidFill>
                            <a:srgbClr val="000000"/>
                          </a:solidFill>
                          <a:latin typeface="Lato"/>
                        </a:rPr>
                        <a:t>Paaralan</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Maglaan ng edukasyon sa lahat.</a:t>
                      </a:r>
                      <a:endParaRPr b="0" lang="en-PH" sz="1800" spc="-1" strike="noStrike">
                        <a:solidFill>
                          <a:srgbClr val="000000"/>
                        </a:solidFill>
                        <a:latin typeface="Lato"/>
                      </a:endParaRPr>
                    </a:p>
                    <a:p>
                      <a:r>
                        <a:rPr b="0" lang="en-PH" sz="1800" spc="-1" strike="noStrike">
                          <a:solidFill>
                            <a:srgbClr val="000000"/>
                          </a:solidFill>
                          <a:latin typeface="Lato"/>
                        </a:rPr>
                        <a:t>Mga opisyal:</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Punong-guro</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Guro</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Librarian</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Dyanitor</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Nagtuturo ang mga guro ng mga kaalaman, kasanayan, at wastong pag-uugali at asal</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bl>
          </a:graphicData>
        </a:graphic>
      </p:graphicFrame>
      <p:pic>
        <p:nvPicPr>
          <p:cNvPr id="197" name="" descr=""/>
          <p:cNvPicPr/>
          <p:nvPr/>
        </p:nvPicPr>
        <p:blipFill>
          <a:blip r:embed="rId1"/>
          <a:stretch/>
        </p:blipFill>
        <p:spPr>
          <a:xfrm>
            <a:off x="3348000" y="4284000"/>
            <a:ext cx="2122920" cy="1620000"/>
          </a:xfrm>
          <a:prstGeom prst="rect">
            <a:avLst/>
          </a:prstGeom>
          <a:ln w="0">
            <a:noFill/>
          </a:ln>
        </p:spPr>
      </p:pic>
      <p:pic>
        <p:nvPicPr>
          <p:cNvPr id="198" name="" descr=""/>
          <p:cNvPicPr/>
          <p:nvPr/>
        </p:nvPicPr>
        <p:blipFill>
          <a:blip r:embed="rId2"/>
          <a:stretch/>
        </p:blipFill>
        <p:spPr>
          <a:xfrm>
            <a:off x="3456000" y="2232000"/>
            <a:ext cx="2122920" cy="16200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
          <p:cNvSpPr/>
          <p:nvPr/>
        </p:nvSpPr>
        <p:spPr>
          <a:xfrm>
            <a:off x="324000" y="360000"/>
            <a:ext cx="1044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3600" spc="-1" strike="noStrike">
                <a:solidFill>
                  <a:srgbClr val="ffbf00"/>
                </a:solidFill>
                <a:latin typeface="Lato"/>
              </a:rPr>
              <a:t>MGA TUNGKULIN AT GAWAIN SA KOMUNIDAD</a:t>
            </a:r>
            <a:endParaRPr b="0" lang="en-PH" sz="3600" spc="-1" strike="noStrike">
              <a:solidFill>
                <a:srgbClr val="ffbf00"/>
              </a:solidFill>
              <a:latin typeface="Arial"/>
            </a:endParaRPr>
          </a:p>
        </p:txBody>
      </p:sp>
      <p:graphicFrame>
        <p:nvGraphicFramePr>
          <p:cNvPr id="200" name=""/>
          <p:cNvGraphicFramePr/>
          <p:nvPr/>
        </p:nvGraphicFramePr>
        <p:xfrm>
          <a:off x="1492560" y="1188000"/>
          <a:ext cx="9127080" cy="4944960"/>
        </p:xfrm>
        <a:graphic>
          <a:graphicData uri="http://schemas.openxmlformats.org/drawingml/2006/table">
            <a:tbl>
              <a:tblPr/>
              <a:tblGrid>
                <a:gridCol w="3042360"/>
                <a:gridCol w="3042360"/>
                <a:gridCol w="3042720"/>
              </a:tblGrid>
              <a:tr h="677520">
                <a:tc>
                  <a:txBody>
                    <a:bodyPr lIns="90000" rIns="90000" tIns="46800" bIns="46800" anchor="t">
                      <a:noAutofit/>
                    </a:bodyPr>
                    <a:p>
                      <a:pPr algn="ctr">
                        <a:buNone/>
                      </a:pPr>
                      <a:r>
                        <a:rPr b="1" lang="en-PH" sz="1800" spc="-1" strike="noStrike">
                          <a:solidFill>
                            <a:srgbClr val="ffbf00"/>
                          </a:solidFill>
                          <a:latin typeface="Lato"/>
                        </a:rPr>
                        <a:t>Mga Bumubuo ng </a:t>
                      </a:r>
                      <a:r>
                        <a:rPr b="1" lang="en-PH" sz="1800" spc="-1" strike="noStrike">
                          <a:solidFill>
                            <a:srgbClr val="ffbf00"/>
                          </a:solidFill>
                          <a:latin typeface="Lato"/>
                        </a:rPr>
                        <a:t>Komunidad</a:t>
                      </a:r>
                      <a:endParaRPr b="1" lang="en-PH" sz="1800" spc="-1" strike="noStrike">
                        <a:solidFill>
                          <a:srgbClr val="ffbf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Tungkulin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Gawain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r>
              <a:tr h="2070720">
                <a:tc>
                  <a:txBody>
                    <a:bodyPr lIns="90000" rIns="90000" tIns="46800" bIns="46800" anchor="t">
                      <a:noAutofit/>
                    </a:bodyPr>
                    <a:p>
                      <a:r>
                        <a:rPr b="1" lang="en-PH" sz="1800" spc="-1" strike="noStrike">
                          <a:solidFill>
                            <a:srgbClr val="000000"/>
                          </a:solidFill>
                          <a:latin typeface="Lato"/>
                        </a:rPr>
                        <a:t>Sambahan o Simbahan</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Magpahayag ng mga paniniwala at aral tungkol sa Panginoon:</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Mga Lider</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Kasapi</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Nagpapahayag at nagpapalaganap ang mga pari, pastor, lider, at iba pa ng mga utos at turo ng relihiyon</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r h="2197080">
                <a:tc>
                  <a:txBody>
                    <a:bodyPr lIns="90000" rIns="90000" tIns="46800" bIns="46800" anchor="t">
                      <a:noAutofit/>
                    </a:bodyPr>
                    <a:p>
                      <a:r>
                        <a:rPr b="1" lang="en-PH" sz="1800" spc="-1" strike="noStrike">
                          <a:solidFill>
                            <a:srgbClr val="000000"/>
                          </a:solidFill>
                          <a:latin typeface="Lato"/>
                        </a:rPr>
                        <a:t>Pamahalaan</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600" spc="-1" strike="noStrike">
                          <a:solidFill>
                            <a:srgbClr val="000000"/>
                          </a:solidFill>
                          <a:latin typeface="Lato"/>
                        </a:rPr>
                        <a:t>Magpanatili ng kalinisan, kaayusan, at kapayapaan sa lugar</a:t>
                      </a:r>
                      <a:endParaRPr b="0" lang="en-PH" sz="1600" spc="-1" strike="noStrike">
                        <a:solidFill>
                          <a:srgbClr val="000000"/>
                        </a:solidFill>
                        <a:latin typeface="Lato"/>
                      </a:endParaRPr>
                    </a:p>
                    <a:p>
                      <a:r>
                        <a:rPr b="0" lang="en-PH" sz="1600" spc="-1" strike="noStrike">
                          <a:solidFill>
                            <a:srgbClr val="000000"/>
                          </a:solidFill>
                          <a:latin typeface="Lato"/>
                        </a:rPr>
                        <a:t>Mga namamahala:</a:t>
                      </a:r>
                      <a:endParaRPr b="0" lang="en-PH" sz="1600" spc="-1" strike="noStrike">
                        <a:solidFill>
                          <a:srgbClr val="000000"/>
                        </a:solidFill>
                        <a:latin typeface="Lato"/>
                      </a:endParaRPr>
                    </a:p>
                    <a:p>
                      <a:r>
                        <a:rPr b="0" lang="en-PH" sz="1600" spc="-1" strike="noStrike">
                          <a:solidFill>
                            <a:srgbClr val="000000"/>
                          </a:solidFill>
                          <a:latin typeface="Lato"/>
                        </a:rPr>
                        <a:t>– </a:t>
                      </a:r>
                      <a:r>
                        <a:rPr b="0" lang="en-PH" sz="1600" spc="-1" strike="noStrike">
                          <a:solidFill>
                            <a:srgbClr val="000000"/>
                          </a:solidFill>
                          <a:latin typeface="Lato"/>
                        </a:rPr>
                        <a:t>Kawani</a:t>
                      </a:r>
                      <a:endParaRPr b="0" lang="en-PH" sz="1600" spc="-1" strike="noStrike">
                        <a:solidFill>
                          <a:srgbClr val="000000"/>
                        </a:solidFill>
                        <a:latin typeface="Lato"/>
                      </a:endParaRPr>
                    </a:p>
                    <a:p>
                      <a:r>
                        <a:rPr b="0" lang="en-PH" sz="1600" spc="-1" strike="noStrike">
                          <a:solidFill>
                            <a:srgbClr val="000000"/>
                          </a:solidFill>
                          <a:latin typeface="Lato"/>
                        </a:rPr>
                        <a:t>– </a:t>
                      </a:r>
                      <a:r>
                        <a:rPr b="0" lang="en-PH" sz="1600" spc="-1" strike="noStrike">
                          <a:solidFill>
                            <a:srgbClr val="000000"/>
                          </a:solidFill>
                          <a:latin typeface="Lato"/>
                        </a:rPr>
                        <a:t>Pulis</a:t>
                      </a:r>
                      <a:endParaRPr b="0" lang="en-PH" sz="1600" spc="-1" strike="noStrike">
                        <a:solidFill>
                          <a:srgbClr val="000000"/>
                        </a:solidFill>
                        <a:latin typeface="Lato"/>
                      </a:endParaRPr>
                    </a:p>
                    <a:p>
                      <a:r>
                        <a:rPr b="0" lang="en-PH" sz="1600" spc="-1" strike="noStrike">
                          <a:solidFill>
                            <a:srgbClr val="000000"/>
                          </a:solidFill>
                          <a:latin typeface="Lato"/>
                        </a:rPr>
                        <a:t>– </a:t>
                      </a:r>
                      <a:r>
                        <a:rPr b="0" lang="en-PH" sz="1600" spc="-1" strike="noStrike">
                          <a:solidFill>
                            <a:srgbClr val="000000"/>
                          </a:solidFill>
                          <a:latin typeface="Lato"/>
                        </a:rPr>
                        <a:t>Sundalo</a:t>
                      </a:r>
                      <a:endParaRPr b="0" lang="en-PH" sz="1600" spc="-1" strike="noStrike">
                        <a:solidFill>
                          <a:srgbClr val="000000"/>
                        </a:solidFill>
                        <a:latin typeface="Lato"/>
                      </a:endParaRPr>
                    </a:p>
                    <a:p>
                      <a:r>
                        <a:rPr b="0" lang="en-PH" sz="1600" spc="-1" strike="noStrike">
                          <a:solidFill>
                            <a:srgbClr val="000000"/>
                          </a:solidFill>
                          <a:latin typeface="Lato"/>
                        </a:rPr>
                        <a:t>– </a:t>
                      </a:r>
                      <a:r>
                        <a:rPr b="0" lang="en-PH" sz="1600" spc="-1" strike="noStrike">
                          <a:solidFill>
                            <a:srgbClr val="000000"/>
                          </a:solidFill>
                          <a:latin typeface="Lato"/>
                        </a:rPr>
                        <a:t>Bombero</a:t>
                      </a:r>
                      <a:endParaRPr b="0" lang="en-PH" sz="1600" spc="-1" strike="noStrike">
                        <a:solidFill>
                          <a:srgbClr val="000000"/>
                        </a:solidFill>
                        <a:latin typeface="Lato"/>
                      </a:endParaRPr>
                    </a:p>
                    <a:p>
                      <a:r>
                        <a:rPr b="0" lang="en-PH" sz="1600" spc="-1" strike="noStrike">
                          <a:solidFill>
                            <a:srgbClr val="000000"/>
                          </a:solidFill>
                          <a:latin typeface="Lato"/>
                        </a:rPr>
                        <a:t>– </a:t>
                      </a:r>
                      <a:r>
                        <a:rPr b="0" lang="en-PH" sz="1600" spc="-1" strike="noStrike">
                          <a:solidFill>
                            <a:srgbClr val="000000"/>
                          </a:solidFill>
                          <a:latin typeface="Lato"/>
                        </a:rPr>
                        <a:t>Basurero</a:t>
                      </a:r>
                      <a:endParaRPr b="0" lang="en-PH" sz="16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Gumagawa at nagpapatupad ng mga kautusan at batas para sa kabutihan at kaunlaran ng komunidad</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bl>
          </a:graphicData>
        </a:graphic>
      </p:graphicFrame>
      <p:pic>
        <p:nvPicPr>
          <p:cNvPr id="201" name="" descr=""/>
          <p:cNvPicPr/>
          <p:nvPr/>
        </p:nvPicPr>
        <p:blipFill>
          <a:blip r:embed="rId1"/>
          <a:stretch/>
        </p:blipFill>
        <p:spPr>
          <a:xfrm>
            <a:off x="2089440" y="2257560"/>
            <a:ext cx="2086560" cy="1594440"/>
          </a:xfrm>
          <a:prstGeom prst="rect">
            <a:avLst/>
          </a:prstGeom>
          <a:ln w="0">
            <a:noFill/>
          </a:ln>
        </p:spPr>
      </p:pic>
      <p:pic>
        <p:nvPicPr>
          <p:cNvPr id="202" name="" descr=""/>
          <p:cNvPicPr/>
          <p:nvPr/>
        </p:nvPicPr>
        <p:blipFill>
          <a:blip r:embed="rId2"/>
          <a:stretch/>
        </p:blipFill>
        <p:spPr>
          <a:xfrm>
            <a:off x="2052000" y="4392000"/>
            <a:ext cx="2160000" cy="16491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
          <p:cNvSpPr/>
          <p:nvPr/>
        </p:nvSpPr>
        <p:spPr>
          <a:xfrm>
            <a:off x="324000" y="360000"/>
            <a:ext cx="1044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3600" spc="-1" strike="noStrike">
                <a:solidFill>
                  <a:srgbClr val="ffbf00"/>
                </a:solidFill>
                <a:latin typeface="Lato"/>
              </a:rPr>
              <a:t>MGA TUNGKULIN AT GAWAIN SA KOMUNIDAD</a:t>
            </a:r>
            <a:endParaRPr b="0" lang="en-PH" sz="3600" spc="-1" strike="noStrike">
              <a:solidFill>
                <a:srgbClr val="ffbf00"/>
              </a:solidFill>
              <a:latin typeface="Arial"/>
            </a:endParaRPr>
          </a:p>
        </p:txBody>
      </p:sp>
      <p:graphicFrame>
        <p:nvGraphicFramePr>
          <p:cNvPr id="204" name=""/>
          <p:cNvGraphicFramePr/>
          <p:nvPr/>
        </p:nvGraphicFramePr>
        <p:xfrm>
          <a:off x="1492560" y="1188000"/>
          <a:ext cx="9127080" cy="4944960"/>
        </p:xfrm>
        <a:graphic>
          <a:graphicData uri="http://schemas.openxmlformats.org/drawingml/2006/table">
            <a:tbl>
              <a:tblPr/>
              <a:tblGrid>
                <a:gridCol w="3042360"/>
                <a:gridCol w="3042360"/>
                <a:gridCol w="3042720"/>
              </a:tblGrid>
              <a:tr h="677520">
                <a:tc>
                  <a:txBody>
                    <a:bodyPr lIns="90000" rIns="90000" tIns="46800" bIns="46800" anchor="t">
                      <a:noAutofit/>
                    </a:bodyPr>
                    <a:p>
                      <a:pPr algn="ctr">
                        <a:buNone/>
                      </a:pPr>
                      <a:r>
                        <a:rPr b="1" lang="en-PH" sz="1800" spc="-1" strike="noStrike">
                          <a:solidFill>
                            <a:srgbClr val="ffbf00"/>
                          </a:solidFill>
                          <a:latin typeface="Lato"/>
                        </a:rPr>
                        <a:t>Mga Bumubuo ng </a:t>
                      </a:r>
                      <a:r>
                        <a:rPr b="1" lang="en-PH" sz="1800" spc="-1" strike="noStrike">
                          <a:solidFill>
                            <a:srgbClr val="ffbf00"/>
                          </a:solidFill>
                          <a:latin typeface="Lato"/>
                        </a:rPr>
                        <a:t>Komunidad</a:t>
                      </a:r>
                      <a:endParaRPr b="1" lang="en-PH" sz="1800" spc="-1" strike="noStrike">
                        <a:solidFill>
                          <a:srgbClr val="ffbf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Tungkulin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Gawain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r>
              <a:tr h="2070720">
                <a:tc>
                  <a:txBody>
                    <a:bodyPr lIns="90000" rIns="90000" tIns="46800" bIns="46800" anchor="t">
                      <a:noAutofit/>
                    </a:bodyPr>
                    <a:p>
                      <a:r>
                        <a:rPr b="1" lang="en-PH" sz="1800" spc="-1" strike="noStrike">
                          <a:solidFill>
                            <a:srgbClr val="000000"/>
                          </a:solidFill>
                          <a:latin typeface="Lato"/>
                        </a:rPr>
                        <a:t>Sentrong Pangkalusugan o</a:t>
                      </a:r>
                      <a:endParaRPr b="1" lang="en-PH" sz="1800" spc="-1" strike="noStrike">
                        <a:solidFill>
                          <a:srgbClr val="000000"/>
                        </a:solidFill>
                        <a:latin typeface="Lato"/>
                      </a:endParaRPr>
                    </a:p>
                    <a:p>
                      <a:r>
                        <a:rPr b="1" lang="en-PH" sz="1800" spc="-1" strike="noStrike">
                          <a:solidFill>
                            <a:srgbClr val="000000"/>
                          </a:solidFill>
                          <a:latin typeface="Lato"/>
                        </a:rPr>
                        <a:t>Ospital</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Magbigay ng serbisyong</a:t>
                      </a:r>
                      <a:endParaRPr b="0" lang="en-PH" sz="1800" spc="-1" strike="noStrike">
                        <a:solidFill>
                          <a:srgbClr val="000000"/>
                        </a:solidFill>
                        <a:latin typeface="Lato"/>
                      </a:endParaRPr>
                    </a:p>
                    <a:p>
                      <a:r>
                        <a:rPr b="0" lang="en-PH" sz="1800" spc="-1" strike="noStrike">
                          <a:solidFill>
                            <a:srgbClr val="000000"/>
                          </a:solidFill>
                          <a:latin typeface="Lato"/>
                        </a:rPr>
                        <a:t>pangkalusugan:</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Doktor</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Nars</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Nagbibigay ng serbisyong pangkalusugan, libreng gamot, at bakuna</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r h="2197080">
                <a:tc>
                  <a:txBody>
                    <a:bodyPr lIns="90000" rIns="90000" tIns="46800" bIns="46800" anchor="t">
                      <a:noAutofit/>
                    </a:bodyPr>
                    <a:p>
                      <a:r>
                        <a:rPr b="1" lang="en-PH" sz="1800" spc="-1" strike="noStrike">
                          <a:solidFill>
                            <a:srgbClr val="000000"/>
                          </a:solidFill>
                          <a:latin typeface="Lato"/>
                        </a:rPr>
                        <a:t>Pook-libangan</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Magbigay ng pagkakataong makapaglibang ang mga kasapi ng komunidad:</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Tagapangalaga</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Hardinero</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Pinagdarausan ng mga palaro, pagtitipon, pagdiriwang, at programa ng komunidad</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bl>
          </a:graphicData>
        </a:graphic>
      </p:graphicFrame>
      <p:pic>
        <p:nvPicPr>
          <p:cNvPr id="205" name="" descr=""/>
          <p:cNvPicPr/>
          <p:nvPr/>
        </p:nvPicPr>
        <p:blipFill>
          <a:blip r:embed="rId1"/>
          <a:stretch/>
        </p:blipFill>
        <p:spPr>
          <a:xfrm>
            <a:off x="2380680" y="2304000"/>
            <a:ext cx="1903320" cy="1543320"/>
          </a:xfrm>
          <a:prstGeom prst="rect">
            <a:avLst/>
          </a:prstGeom>
          <a:ln w="0">
            <a:noFill/>
          </a:ln>
        </p:spPr>
      </p:pic>
      <p:pic>
        <p:nvPicPr>
          <p:cNvPr id="206" name="" descr=""/>
          <p:cNvPicPr/>
          <p:nvPr/>
        </p:nvPicPr>
        <p:blipFill>
          <a:blip r:embed="rId2"/>
          <a:stretch/>
        </p:blipFill>
        <p:spPr>
          <a:xfrm>
            <a:off x="1853640" y="4312080"/>
            <a:ext cx="2322360" cy="17719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p:nvPr>
        </p:nvSpPr>
        <p:spPr>
          <a:xfrm>
            <a:off x="357480" y="1440000"/>
            <a:ext cx="6230520" cy="4680000"/>
          </a:xfrm>
          <a:prstGeom prst="rect">
            <a:avLst/>
          </a:prstGeom>
          <a:noFill/>
          <a:ln w="0">
            <a:noFill/>
          </a:ln>
        </p:spPr>
        <p:txBody>
          <a:bodyPr lIns="0" rIns="0" tIns="0" bIns="0" anchor="t">
            <a:normAutofit/>
          </a:bodyPr>
          <a:p>
            <a:pPr algn="just">
              <a:lnSpc>
                <a:spcPct val="150000"/>
              </a:lnSpc>
              <a:buNone/>
            </a:pPr>
            <a:r>
              <a:rPr b="0" lang="en-PH" sz="2000" spc="-1" strike="noStrike">
                <a:latin typeface="Lato"/>
              </a:rPr>
              <a:t>Ito ay grupo ng mga tao na may pagkakatulad ng katangian at naninirahan sa isang tiyak na lugar.</a:t>
            </a:r>
            <a:endParaRPr b="0" lang="en-PH" sz="2000" spc="-1" strike="noStrike">
              <a:latin typeface="Lato"/>
              <a:ea typeface="PingFang SC"/>
            </a:endParaRPr>
          </a:p>
          <a:p>
            <a:pPr algn="just">
              <a:lnSpc>
                <a:spcPct val="150000"/>
              </a:lnSpc>
              <a:buNone/>
            </a:pPr>
            <a:endParaRPr b="0" lang="en-PH" sz="2000" spc="-1" strike="noStrike">
              <a:latin typeface="Lato"/>
              <a:ea typeface="PingFang SC"/>
            </a:endParaRPr>
          </a:p>
          <a:p>
            <a:pPr algn="just">
              <a:lnSpc>
                <a:spcPct val="150000"/>
              </a:lnSpc>
              <a:buNone/>
            </a:pPr>
            <a:r>
              <a:rPr b="0" lang="en-PH" sz="2000" spc="-1" strike="noStrike">
                <a:latin typeface="Lato"/>
              </a:rPr>
              <a:t>May mga </a:t>
            </a:r>
            <a:r>
              <a:rPr b="1" lang="en-PH" sz="2000" spc="-1" strike="noStrike">
                <a:latin typeface="Lato"/>
              </a:rPr>
              <a:t>komunidad</a:t>
            </a:r>
            <a:r>
              <a:rPr b="0" lang="en-PH" sz="2000" spc="-1" strike="noStrike">
                <a:latin typeface="Lato"/>
              </a:rPr>
              <a:t> sa mga lungsod. Ang ilang halimbawa ng komunidad ay </a:t>
            </a:r>
            <a:r>
              <a:rPr b="1" lang="en-PH" sz="2000" spc="-1" strike="noStrike">
                <a:latin typeface="Lato"/>
              </a:rPr>
              <a:t>Barangay Pinyahan,</a:t>
            </a:r>
            <a:r>
              <a:rPr b="0" lang="en-PH" sz="2000" spc="-1" strike="noStrike">
                <a:latin typeface="Lato"/>
              </a:rPr>
              <a:t> </a:t>
            </a:r>
            <a:r>
              <a:rPr b="1" lang="en-PH" sz="2000" spc="-1" strike="noStrike">
                <a:latin typeface="Lato"/>
              </a:rPr>
              <a:t>Barangay Laging Handa,</a:t>
            </a:r>
            <a:r>
              <a:rPr b="0" lang="en-PH" sz="2000" spc="-1" strike="noStrike">
                <a:latin typeface="Lato"/>
              </a:rPr>
              <a:t> at </a:t>
            </a:r>
            <a:r>
              <a:rPr b="1" lang="en-PH" sz="2000" spc="-1" strike="noStrike">
                <a:latin typeface="Lato"/>
              </a:rPr>
              <a:t>Barangay Sikatuna</a:t>
            </a:r>
            <a:r>
              <a:rPr b="0" lang="en-PH" sz="2000" spc="-1" strike="noStrike">
                <a:latin typeface="Lato"/>
              </a:rPr>
              <a:t> na matatagpuan sa </a:t>
            </a:r>
            <a:r>
              <a:rPr b="1" lang="en-PH" sz="2000" spc="-1" strike="noStrike">
                <a:latin typeface="Lato"/>
              </a:rPr>
              <a:t>Lungsod Quezon</a:t>
            </a:r>
            <a:r>
              <a:rPr b="0" lang="en-PH" sz="2000" spc="-1" strike="noStrike">
                <a:latin typeface="Lato"/>
              </a:rPr>
              <a:t>.</a:t>
            </a:r>
            <a:endParaRPr b="0" lang="en-PH" sz="2000" spc="-1" strike="noStrike">
              <a:latin typeface="Lato"/>
              <a:ea typeface="PingFang SC"/>
            </a:endParaRPr>
          </a:p>
        </p:txBody>
      </p:sp>
      <p:pic>
        <p:nvPicPr>
          <p:cNvPr id="126" name="" descr=""/>
          <p:cNvPicPr/>
          <p:nvPr/>
        </p:nvPicPr>
        <p:blipFill>
          <a:blip r:embed="rId1"/>
          <a:stretch/>
        </p:blipFill>
        <p:spPr>
          <a:xfrm>
            <a:off x="6840000" y="1723680"/>
            <a:ext cx="5115960" cy="3410640"/>
          </a:xfrm>
          <a:prstGeom prst="rect">
            <a:avLst/>
          </a:prstGeom>
          <a:ln w="0">
            <a:noFill/>
          </a:ln>
        </p:spPr>
      </p:pic>
      <p:sp>
        <p:nvSpPr>
          <p:cNvPr id="127" name=""/>
          <p:cNvSpPr/>
          <p:nvPr/>
        </p:nvSpPr>
        <p:spPr>
          <a:xfrm>
            <a:off x="360000" y="360000"/>
            <a:ext cx="39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KOMUNIDAD</a:t>
            </a:r>
            <a:endParaRPr b="0" lang="en-PH" sz="4000" spc="-1" strike="noStrike">
              <a:solidFill>
                <a:srgbClr val="ffbf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
          <p:cNvSpPr/>
          <p:nvPr/>
        </p:nvSpPr>
        <p:spPr>
          <a:xfrm>
            <a:off x="324000" y="360000"/>
            <a:ext cx="1044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3600" spc="-1" strike="noStrike">
                <a:solidFill>
                  <a:srgbClr val="ffbf00"/>
                </a:solidFill>
                <a:latin typeface="Lato"/>
              </a:rPr>
              <a:t>MGA TUNGKULIN AT GAWAIN SA KOMUNIDAD</a:t>
            </a:r>
            <a:endParaRPr b="0" lang="en-PH" sz="3600" spc="-1" strike="noStrike">
              <a:solidFill>
                <a:srgbClr val="ffbf00"/>
              </a:solidFill>
              <a:latin typeface="Arial"/>
            </a:endParaRPr>
          </a:p>
        </p:txBody>
      </p:sp>
      <p:graphicFrame>
        <p:nvGraphicFramePr>
          <p:cNvPr id="208" name=""/>
          <p:cNvGraphicFramePr/>
          <p:nvPr/>
        </p:nvGraphicFramePr>
        <p:xfrm>
          <a:off x="1456560" y="1656000"/>
          <a:ext cx="9127080" cy="4944960"/>
        </p:xfrm>
        <a:graphic>
          <a:graphicData uri="http://schemas.openxmlformats.org/drawingml/2006/table">
            <a:tbl>
              <a:tblPr/>
              <a:tblGrid>
                <a:gridCol w="3042360"/>
                <a:gridCol w="3042360"/>
                <a:gridCol w="3042720"/>
              </a:tblGrid>
              <a:tr h="677520">
                <a:tc>
                  <a:txBody>
                    <a:bodyPr lIns="90000" rIns="90000" tIns="46800" bIns="46800" anchor="t">
                      <a:noAutofit/>
                    </a:bodyPr>
                    <a:p>
                      <a:pPr algn="ctr">
                        <a:buNone/>
                      </a:pPr>
                      <a:r>
                        <a:rPr b="1" lang="en-PH" sz="1800" spc="-1" strike="noStrike">
                          <a:solidFill>
                            <a:srgbClr val="ffbf00"/>
                          </a:solidFill>
                          <a:latin typeface="Lato"/>
                        </a:rPr>
                        <a:t>Mga Bumubuo ng </a:t>
                      </a:r>
                      <a:r>
                        <a:rPr b="1" lang="en-PH" sz="1800" spc="-1" strike="noStrike">
                          <a:solidFill>
                            <a:srgbClr val="ffbf00"/>
                          </a:solidFill>
                          <a:latin typeface="Lato"/>
                        </a:rPr>
                        <a:t>Komunidad</a:t>
                      </a:r>
                      <a:endParaRPr b="1" lang="en-PH" sz="1800" spc="-1" strike="noStrike">
                        <a:solidFill>
                          <a:srgbClr val="ffbf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Tungkulin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c>
                  <a:txBody>
                    <a:bodyPr lIns="90000" rIns="90000" tIns="46800" bIns="46800" anchor="ctr">
                      <a:noAutofit/>
                    </a:bodyPr>
                    <a:p>
                      <a:pPr algn="ctr">
                        <a:buNone/>
                      </a:pPr>
                      <a:r>
                        <a:rPr b="1" lang="en-PH" sz="1800" spc="-1" strike="noStrike">
                          <a:solidFill>
                            <a:srgbClr val="ffbf00"/>
                          </a:solidFill>
                          <a:latin typeface="Lato"/>
                        </a:rPr>
                        <a:t>Mga Gawain</a:t>
                      </a:r>
                      <a:endParaRPr b="1" lang="en-PH" sz="1800" spc="-1" strike="noStrike">
                        <a:solidFill>
                          <a:srgbClr val="ffbf00"/>
                        </a:solidFill>
                        <a:latin typeface="Lato"/>
                      </a:endParaRPr>
                    </a:p>
                  </a:txBody>
                  <a:tcPr anchor="ctr" marL="90000" marR="90000">
                    <a:lnL w="720">
                      <a:solidFill>
                        <a:srgbClr val="158466"/>
                      </a:solidFill>
                    </a:lnL>
                    <a:lnR w="720">
                      <a:solidFill>
                        <a:srgbClr val="158466"/>
                      </a:solidFill>
                    </a:lnR>
                    <a:lnT w="720">
                      <a:solidFill>
                        <a:srgbClr val="158466"/>
                      </a:solidFill>
                    </a:lnT>
                    <a:lnB w="720">
                      <a:solidFill>
                        <a:srgbClr val="158466"/>
                      </a:solidFill>
                    </a:lnB>
                    <a:solidFill>
                      <a:srgbClr val="55308d"/>
                    </a:solidFill>
                  </a:tcPr>
                </a:tc>
              </a:tr>
              <a:tr h="2070720">
                <a:tc>
                  <a:txBody>
                    <a:bodyPr lIns="90000" rIns="90000" tIns="46800" bIns="46800" anchor="t">
                      <a:noAutofit/>
                    </a:bodyPr>
                    <a:p>
                      <a:r>
                        <a:rPr b="1" lang="en-PH" sz="1800" spc="-1" strike="noStrike">
                          <a:solidFill>
                            <a:srgbClr val="000000"/>
                          </a:solidFill>
                          <a:latin typeface="Lato"/>
                        </a:rPr>
                        <a:t>Pamilihan</a:t>
                      </a:r>
                      <a:endParaRPr b="1"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Tugunan ang pangangailangan ng mga tao tulad ng pagkain, damit, at iba pa:</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Tagapamahala</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Tagapagtinda</a:t>
                      </a:r>
                      <a:endParaRPr b="0" lang="en-PH" sz="1800" spc="-1" strike="noStrike">
                        <a:solidFill>
                          <a:srgbClr val="000000"/>
                        </a:solidFill>
                        <a:latin typeface="Lato"/>
                      </a:endParaRPr>
                    </a:p>
                    <a:p>
                      <a:r>
                        <a:rPr b="0" lang="en-PH" sz="1800" spc="-1" strike="noStrike">
                          <a:solidFill>
                            <a:srgbClr val="000000"/>
                          </a:solidFill>
                          <a:latin typeface="Lato"/>
                        </a:rPr>
                        <a:t>– </a:t>
                      </a:r>
                      <a:r>
                        <a:rPr b="0" lang="en-PH" sz="1800" spc="-1" strike="noStrike">
                          <a:solidFill>
                            <a:srgbClr val="000000"/>
                          </a:solidFill>
                          <a:latin typeface="Lato"/>
                        </a:rPr>
                        <a:t>Kargador</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c>
                  <a:txBody>
                    <a:bodyPr lIns="90000" rIns="90000" tIns="46800" bIns="46800" anchor="t">
                      <a:noAutofit/>
                    </a:bodyPr>
                    <a:p>
                      <a:r>
                        <a:rPr b="0" lang="en-PH" sz="1800" spc="-1" strike="noStrike">
                          <a:solidFill>
                            <a:srgbClr val="000000"/>
                          </a:solidFill>
                          <a:latin typeface="Lato"/>
                        </a:rPr>
                        <a:t>Dito nabibili ang mga bagay na kailangan ng mga tao</a:t>
                      </a:r>
                      <a:endParaRPr b="0" lang="en-PH" sz="1800" spc="-1" strike="noStrike">
                        <a:solidFill>
                          <a:srgbClr val="000000"/>
                        </a:solidFill>
                        <a:latin typeface="Lato"/>
                      </a:endParaRPr>
                    </a:p>
                  </a:txBody>
                  <a:tcPr anchor="t" marL="90000" marR="90000">
                    <a:lnL w="720">
                      <a:solidFill>
                        <a:srgbClr val="158466"/>
                      </a:solidFill>
                    </a:lnL>
                    <a:lnR w="720">
                      <a:solidFill>
                        <a:srgbClr val="158466"/>
                      </a:solidFill>
                    </a:lnR>
                    <a:lnT w="720">
                      <a:solidFill>
                        <a:srgbClr val="158466"/>
                      </a:solidFill>
                    </a:lnT>
                    <a:lnB w="720">
                      <a:solidFill>
                        <a:srgbClr val="158466"/>
                      </a:solidFill>
                    </a:lnB>
                    <a:solidFill>
                      <a:srgbClr val="f6f9d4"/>
                    </a:solidFill>
                  </a:tcPr>
                </a:tc>
              </a:tr>
            </a:tbl>
          </a:graphicData>
        </a:graphic>
      </p:graphicFrame>
      <p:pic>
        <p:nvPicPr>
          <p:cNvPr id="209" name="" descr=""/>
          <p:cNvPicPr/>
          <p:nvPr/>
        </p:nvPicPr>
        <p:blipFill>
          <a:blip r:embed="rId1"/>
          <a:stretch/>
        </p:blipFill>
        <p:spPr>
          <a:xfrm>
            <a:off x="1900440" y="2676960"/>
            <a:ext cx="2167560" cy="165492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
          <p:cNvSpPr/>
          <p:nvPr/>
        </p:nvSpPr>
        <p:spPr>
          <a:xfrm>
            <a:off x="324000" y="360000"/>
            <a:ext cx="1044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2400" spc="-1" strike="noStrike">
                <a:solidFill>
                  <a:srgbClr val="ffbf00"/>
                </a:solidFill>
                <a:latin typeface="Lato"/>
              </a:rPr>
              <a:t>PAG-UUGNAY NG GAWAIN AT TUNGKULIN SA KOMUNIDAD AT SARILI</a:t>
            </a:r>
            <a:endParaRPr b="0" lang="en-PH" sz="2400" spc="-1" strike="noStrike">
              <a:solidFill>
                <a:srgbClr val="ffbf00"/>
              </a:solidFill>
              <a:latin typeface="Arial"/>
            </a:endParaRPr>
          </a:p>
        </p:txBody>
      </p:sp>
      <p:sp>
        <p:nvSpPr>
          <p:cNvPr id="211" name="PlaceHolder 1"/>
          <p:cNvSpPr>
            <a:spLocks noGrp="1"/>
          </p:cNvSpPr>
          <p:nvPr>
            <p:ph/>
          </p:nvPr>
        </p:nvSpPr>
        <p:spPr>
          <a:xfrm>
            <a:off x="609480" y="1260000"/>
            <a:ext cx="10972440" cy="4860000"/>
          </a:xfrm>
          <a:prstGeom prst="rect">
            <a:avLst/>
          </a:prstGeom>
          <a:noFill/>
          <a:ln w="0">
            <a:noFill/>
          </a:ln>
        </p:spPr>
        <p:txBody>
          <a:bodyPr lIns="0" rIns="0" tIns="0" bIns="0" anchor="t">
            <a:normAutofit/>
          </a:bodyPr>
          <a:p>
            <a:pPr marL="432000" indent="-324000" algn="just">
              <a:lnSpc>
                <a:spcPct val="150000"/>
              </a:lnSpc>
              <a:buClr>
                <a:srgbClr val="000000"/>
              </a:buClr>
              <a:buSzPct val="45000"/>
              <a:buFont typeface="Wingdings" charset="2"/>
              <a:buChar char=""/>
            </a:pPr>
            <a:r>
              <a:rPr b="0" lang="en-PH" sz="2000" spc="-1" strike="noStrike">
                <a:latin typeface="Lato"/>
              </a:rPr>
              <a:t>Tinutulungan tayo ng ating pamilya para magkaroon tayo ng tirahan, pagkain, damit, at iba pang pangangailangan para mabuhay. Tungkulin nating igalang at tulungan ang ating mga magulang at kapamilya.</a:t>
            </a:r>
            <a:endParaRPr b="0" lang="en-PH" sz="2000" spc="-1" strike="noStrike">
              <a:latin typeface="Lato"/>
              <a:ea typeface="PingFang SC"/>
            </a:endParaRPr>
          </a:p>
          <a:p>
            <a:pPr marL="432000" indent="-324000" algn="just">
              <a:lnSpc>
                <a:spcPct val="150000"/>
              </a:lnSpc>
              <a:buClr>
                <a:srgbClr val="000000"/>
              </a:buClr>
              <a:buSzPct val="45000"/>
              <a:buFont typeface="Wingdings" charset="2"/>
              <a:buChar char=""/>
            </a:pPr>
            <a:r>
              <a:rPr b="0" lang="en-PH" sz="2000" spc="-1" strike="noStrike">
                <a:latin typeface="Lato"/>
              </a:rPr>
              <a:t>May mga sentrong pangkalusugan at ospital para tulungan tayong manatiling malusog. May mga naglilinis din ng ating kapaligiran. Tungkulin nating tumulong sa paglilinis ng paligid at iwasan ang pagkalat ng sakit.</a:t>
            </a:r>
            <a:endParaRPr b="0" lang="en-PH" sz="2000" spc="-1" strike="noStrike">
              <a:latin typeface="Lato"/>
              <a:ea typeface="PingFang SC"/>
            </a:endParaRPr>
          </a:p>
          <a:p>
            <a:pPr marL="432000" indent="-324000" algn="just">
              <a:lnSpc>
                <a:spcPct val="150000"/>
              </a:lnSpc>
              <a:buClr>
                <a:srgbClr val="000000"/>
              </a:buClr>
              <a:buSzPct val="45000"/>
              <a:buFont typeface="Wingdings" charset="2"/>
              <a:buChar char=""/>
            </a:pPr>
            <a:r>
              <a:rPr b="0" lang="en-PH" sz="2000" spc="-1" strike="noStrike">
                <a:latin typeface="Lato"/>
              </a:rPr>
              <a:t>Binabantayan ng mga pulis, sundalo, at mga bombero ang ating komunidad upang ito ay maging payapa at ligtas. Dahil dito, tungkulin nating sundin sila at tulungan.</a:t>
            </a:r>
            <a:endParaRPr b="0" lang="en-PH" sz="2000" spc="-1" strike="noStrike">
              <a:latin typeface="Lato"/>
              <a:ea typeface="PingFang SC"/>
            </a:endParaRPr>
          </a:p>
          <a:p>
            <a:pPr marL="432000" indent="-324000" algn="just">
              <a:lnSpc>
                <a:spcPct val="150000"/>
              </a:lnSpc>
              <a:buClr>
                <a:srgbClr val="000000"/>
              </a:buClr>
              <a:buSzPct val="45000"/>
              <a:buFont typeface="Wingdings" charset="2"/>
              <a:buChar char=""/>
            </a:pPr>
            <a:r>
              <a:rPr b="0" lang="en-PH" sz="2000" spc="-1" strike="noStrike">
                <a:latin typeface="Lato"/>
              </a:rPr>
              <a:t>Tinuturuan tayo ng mga guro para malinang ang ating mga katalinuhan at kasanayan. Tungkulin nating mag-aral nang mabuti.</a:t>
            </a:r>
            <a:endParaRPr b="0" lang="en-PH" sz="2000" spc="-1" strike="noStrike">
              <a:latin typeface="Lato"/>
              <a:ea typeface="PingFang SC"/>
            </a:endParaRPr>
          </a:p>
          <a:p>
            <a:pPr marL="432000" indent="-324000" algn="just">
              <a:lnSpc>
                <a:spcPct val="150000"/>
              </a:lnSpc>
              <a:buClr>
                <a:srgbClr val="000000"/>
              </a:buClr>
              <a:buSzPct val="45000"/>
              <a:buFont typeface="Wingdings" charset="2"/>
              <a:buChar char=""/>
            </a:pPr>
            <a:endParaRPr b="0"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p:nvPr>
        </p:nvSpPr>
        <p:spPr>
          <a:xfrm>
            <a:off x="357480" y="1440000"/>
            <a:ext cx="6230520" cy="4680000"/>
          </a:xfrm>
          <a:prstGeom prst="rect">
            <a:avLst/>
          </a:prstGeom>
          <a:noFill/>
          <a:ln w="0">
            <a:noFill/>
          </a:ln>
        </p:spPr>
        <p:txBody>
          <a:bodyPr lIns="0" rIns="0" tIns="0" bIns="0" anchor="t">
            <a:normAutofit/>
          </a:bodyPr>
          <a:p>
            <a:pPr algn="just">
              <a:lnSpc>
                <a:spcPct val="150000"/>
              </a:lnSpc>
              <a:buNone/>
            </a:pPr>
            <a:endParaRPr b="0" lang="en-PH" sz="2000" spc="-1" strike="noStrike">
              <a:latin typeface="Lato"/>
              <a:ea typeface="PingFang SC"/>
            </a:endParaRPr>
          </a:p>
          <a:p>
            <a:pPr algn="just">
              <a:lnSpc>
                <a:spcPct val="150000"/>
              </a:lnSpc>
              <a:buNone/>
            </a:pPr>
            <a:r>
              <a:rPr b="0" lang="en-PH" sz="2000" spc="-1" strike="noStrike">
                <a:latin typeface="Lato"/>
              </a:rPr>
              <a:t>May mga komunidad din sa mga probinsiya. Ang komunidad ng </a:t>
            </a:r>
            <a:r>
              <a:rPr b="1" lang="en-PH" sz="2000" spc="-1" strike="noStrike">
                <a:latin typeface="Lato"/>
              </a:rPr>
              <a:t>Barangay San Roque</a:t>
            </a:r>
            <a:r>
              <a:rPr b="0" lang="en-PH" sz="2000" spc="-1" strike="noStrike">
                <a:latin typeface="Lato"/>
              </a:rPr>
              <a:t> ay nasa probinsiya ng </a:t>
            </a:r>
            <a:r>
              <a:rPr b="1" lang="en-PH" sz="2000" spc="-1" strike="noStrike">
                <a:latin typeface="Lato"/>
              </a:rPr>
              <a:t>Pampanga</a:t>
            </a:r>
            <a:r>
              <a:rPr b="0" lang="en-PH" sz="2000" spc="-1" strike="noStrike">
                <a:latin typeface="Lato"/>
              </a:rPr>
              <a:t>. Ang </a:t>
            </a:r>
            <a:r>
              <a:rPr b="1" lang="en-PH" sz="2000" spc="-1" strike="noStrike">
                <a:latin typeface="Lato"/>
              </a:rPr>
              <a:t>Barangay Balagnan</a:t>
            </a:r>
            <a:r>
              <a:rPr b="0" lang="en-PH" sz="2000" spc="-1" strike="noStrike">
                <a:latin typeface="Lato"/>
              </a:rPr>
              <a:t> ay isang komunidad sa itaas ng bundok sa </a:t>
            </a:r>
            <a:r>
              <a:rPr b="1" lang="en-PH" sz="2000" spc="-1" strike="noStrike">
                <a:latin typeface="Lato"/>
              </a:rPr>
              <a:t>Banaue</a:t>
            </a:r>
            <a:r>
              <a:rPr b="0" lang="en-PH" sz="2000" spc="-1" strike="noStrike">
                <a:latin typeface="Lato"/>
              </a:rPr>
              <a:t>. Ang </a:t>
            </a:r>
            <a:r>
              <a:rPr b="1" lang="en-PH" sz="2000" spc="-1" strike="noStrike">
                <a:latin typeface="Lato"/>
              </a:rPr>
              <a:t>Barangay</a:t>
            </a:r>
            <a:r>
              <a:rPr b="0" lang="en-PH" sz="2000" spc="-1" strike="noStrike">
                <a:latin typeface="Lato"/>
              </a:rPr>
              <a:t> </a:t>
            </a:r>
            <a:r>
              <a:rPr b="1" lang="en-PH" sz="2000" spc="-1" strike="noStrike">
                <a:latin typeface="Lato"/>
              </a:rPr>
              <a:t>Sabang</a:t>
            </a:r>
            <a:r>
              <a:rPr b="0" lang="en-PH" sz="2000" spc="-1" strike="noStrike">
                <a:latin typeface="Lato"/>
              </a:rPr>
              <a:t> naman ay isang komunidad sa tabi ng dagat sa </a:t>
            </a:r>
            <a:r>
              <a:rPr b="1" lang="en-PH" sz="2000" spc="-1" strike="noStrike">
                <a:latin typeface="Lato"/>
              </a:rPr>
              <a:t>Camarines Sur</a:t>
            </a:r>
            <a:r>
              <a:rPr b="0" lang="en-PH" sz="2000" spc="-1" strike="noStrike">
                <a:latin typeface="Lato"/>
              </a:rPr>
              <a:t>.</a:t>
            </a:r>
            <a:endParaRPr b="0" lang="en-PH" sz="2000" spc="-1" strike="noStrike">
              <a:latin typeface="Lato"/>
              <a:ea typeface="PingFang SC"/>
            </a:endParaRPr>
          </a:p>
        </p:txBody>
      </p:sp>
      <p:pic>
        <p:nvPicPr>
          <p:cNvPr id="129" name="" descr=""/>
          <p:cNvPicPr/>
          <p:nvPr/>
        </p:nvPicPr>
        <p:blipFill>
          <a:blip r:embed="rId1"/>
          <a:stretch/>
        </p:blipFill>
        <p:spPr>
          <a:xfrm>
            <a:off x="6840000" y="1723680"/>
            <a:ext cx="5115960" cy="3410640"/>
          </a:xfrm>
          <a:prstGeom prst="rect">
            <a:avLst/>
          </a:prstGeom>
          <a:ln w="0">
            <a:noFill/>
          </a:ln>
        </p:spPr>
      </p:pic>
      <p:sp>
        <p:nvSpPr>
          <p:cNvPr id="130" name=""/>
          <p:cNvSpPr/>
          <p:nvPr/>
        </p:nvSpPr>
        <p:spPr>
          <a:xfrm>
            <a:off x="360000" y="360000"/>
            <a:ext cx="39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KOMUNIDAD</a:t>
            </a:r>
            <a:endParaRPr b="0" lang="en-PH" sz="4000" spc="-1" strike="noStrike">
              <a:solidFill>
                <a:srgbClr val="ffbf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MGA BUMUBUO NG KOMUNIDAD</a:t>
            </a:r>
            <a:endParaRPr b="0" lang="en-PH" sz="4000" spc="-1" strike="noStrike">
              <a:solidFill>
                <a:srgbClr val="ffbf00"/>
              </a:solidFill>
              <a:latin typeface="Arial"/>
            </a:endParaRPr>
          </a:p>
        </p:txBody>
      </p:sp>
      <p:sp>
        <p:nvSpPr>
          <p:cNvPr id="132" name="PlaceHolder 1"/>
          <p:cNvSpPr>
            <a:spLocks noGrp="1"/>
          </p:cNvSpPr>
          <p:nvPr>
            <p:ph/>
          </p:nvPr>
        </p:nvSpPr>
        <p:spPr>
          <a:xfrm>
            <a:off x="360000" y="1260000"/>
            <a:ext cx="7920000" cy="4860000"/>
          </a:xfrm>
          <a:prstGeom prst="rect">
            <a:avLst/>
          </a:prstGeom>
          <a:noFill/>
          <a:ln w="0">
            <a:noFill/>
          </a:ln>
        </p:spPr>
        <p:txBody>
          <a:bodyPr lIns="0" rIns="0" tIns="0" bIns="0" anchor="t">
            <a:normAutofit/>
          </a:bodyPr>
          <a:p>
            <a:pPr algn="just">
              <a:lnSpc>
                <a:spcPct val="100000"/>
              </a:lnSpc>
              <a:buNone/>
            </a:pPr>
            <a:r>
              <a:rPr b="0" lang="en-PH" sz="2000" spc="-1" strike="noStrike">
                <a:latin typeface="Lato"/>
              </a:rPr>
              <a:t>Ano ang mga bumubuo sa isang </a:t>
            </a:r>
            <a:r>
              <a:rPr b="1" lang="en-PH" sz="2000" spc="-1" strike="noStrike">
                <a:latin typeface="Lato"/>
              </a:rPr>
              <a:t>komunidad</a:t>
            </a:r>
            <a:r>
              <a:rPr b="0" lang="en-PH" sz="2000" spc="-1" strike="noStrike">
                <a:latin typeface="Lato"/>
              </a:rPr>
              <a:t>?</a:t>
            </a:r>
            <a:endParaRPr b="0" lang="en-PH" sz="2000" spc="-1" strike="noStrike">
              <a:latin typeface="Lato"/>
              <a:ea typeface="PingFang SC"/>
            </a:endParaRPr>
          </a:p>
          <a:p>
            <a:pPr marL="432000" indent="-324000" algn="just">
              <a:lnSpc>
                <a:spcPct val="100000"/>
              </a:lnSpc>
              <a:buClr>
                <a:srgbClr val="000000"/>
              </a:buClr>
              <a:buSzPct val="45000"/>
              <a:buFont typeface="Wingdings" charset="2"/>
              <a:buChar char=""/>
            </a:pPr>
            <a:r>
              <a:rPr b="0" i="1" lang="en-PH" sz="2000" spc="-1" strike="noStrike">
                <a:latin typeface="Lato"/>
              </a:rPr>
              <a:t>tao</a:t>
            </a:r>
            <a:endParaRPr b="0" lang="en-PH" sz="2000" spc="-1" strike="noStrike">
              <a:latin typeface="Lato"/>
              <a:ea typeface="PingFang SC"/>
            </a:endParaRPr>
          </a:p>
          <a:p>
            <a:pPr marL="432000" indent="-324000" algn="just">
              <a:lnSpc>
                <a:spcPct val="100000"/>
              </a:lnSpc>
              <a:buClr>
                <a:srgbClr val="000000"/>
              </a:buClr>
              <a:buSzPct val="45000"/>
              <a:buFont typeface="Wingdings" charset="2"/>
              <a:buChar char=""/>
            </a:pPr>
            <a:r>
              <a:rPr b="0" i="1" lang="en-PH" sz="2000" spc="-1" strike="noStrike">
                <a:latin typeface="Lato"/>
              </a:rPr>
              <a:t>pamilya</a:t>
            </a:r>
            <a:endParaRPr b="0" lang="en-PH" sz="2000" spc="-1" strike="noStrike">
              <a:latin typeface="Lato"/>
              <a:ea typeface="PingFang SC"/>
            </a:endParaRPr>
          </a:p>
          <a:p>
            <a:pPr marL="432000" indent="-324000" algn="just">
              <a:lnSpc>
                <a:spcPct val="100000"/>
              </a:lnSpc>
              <a:buClr>
                <a:srgbClr val="000000"/>
              </a:buClr>
              <a:buSzPct val="45000"/>
              <a:buFont typeface="Wingdings" charset="2"/>
              <a:buChar char=""/>
            </a:pPr>
            <a:r>
              <a:rPr b="0" i="1" lang="en-PH" sz="2000" spc="-1" strike="noStrike">
                <a:latin typeface="Lato"/>
              </a:rPr>
              <a:t>institusyon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Ang mga </a:t>
            </a:r>
            <a:r>
              <a:rPr b="1" lang="en-PH" sz="2000" spc="-1" strike="noStrike">
                <a:latin typeface="Lato"/>
              </a:rPr>
              <a:t>tao</a:t>
            </a:r>
            <a:r>
              <a:rPr b="0" lang="en-PH" sz="2000" spc="-1" strike="noStrike">
                <a:latin typeface="Lato"/>
              </a:rPr>
              <a:t> at </a:t>
            </a:r>
            <a:r>
              <a:rPr b="1" lang="en-PH" sz="2000" spc="-1" strike="noStrike">
                <a:latin typeface="Lato"/>
              </a:rPr>
              <a:t>pamilya</a:t>
            </a:r>
            <a:r>
              <a:rPr b="0" lang="en-PH" sz="2000" spc="-1" strike="noStrike">
                <a:latin typeface="Lato"/>
              </a:rPr>
              <a:t> ay naninirahan sa iba’t ibang uri ng bahay sa iba’t ibang dako ng komunidad.</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May mga </a:t>
            </a:r>
            <a:r>
              <a:rPr b="1" lang="en-PH" sz="2000" spc="-1" strike="noStrike">
                <a:latin typeface="Lato"/>
              </a:rPr>
              <a:t>institusyon</a:t>
            </a:r>
            <a:r>
              <a:rPr b="0" lang="en-PH" sz="2000" spc="-1" strike="noStrike">
                <a:latin typeface="Lato"/>
              </a:rPr>
              <a:t> sa ating komunidad tulad ng paaralan, pamilihan, sambahan, sentrong pangkalusugan, at mga panahanan. Ang komunidad ay binubuo ng mga institusyong ito.</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May mga </a:t>
            </a:r>
            <a:r>
              <a:rPr b="1" lang="en-PH" sz="2000" spc="-1" strike="noStrike">
                <a:latin typeface="Lato"/>
              </a:rPr>
              <a:t>paaralan</a:t>
            </a:r>
            <a:r>
              <a:rPr b="0" lang="en-PH" sz="2000" spc="-1" strike="noStrike">
                <a:latin typeface="Lato"/>
              </a:rPr>
              <a:t> sa komunidad. Dito tinuturuan ng mga guro ang mga mag-aaral ng mga bagong kaalaman.</a:t>
            </a:r>
            <a:endParaRPr b="0" lang="en-PH" sz="2000" spc="-1" strike="noStrike">
              <a:latin typeface="Lato"/>
              <a:ea typeface="PingFang SC"/>
            </a:endParaRPr>
          </a:p>
        </p:txBody>
      </p:sp>
      <p:pic>
        <p:nvPicPr>
          <p:cNvPr id="133" name="" descr=""/>
          <p:cNvPicPr/>
          <p:nvPr/>
        </p:nvPicPr>
        <p:blipFill>
          <a:blip r:embed="rId1"/>
          <a:stretch/>
        </p:blipFill>
        <p:spPr>
          <a:xfrm>
            <a:off x="8460000" y="1259280"/>
            <a:ext cx="3068640" cy="2340720"/>
          </a:xfrm>
          <a:prstGeom prst="rect">
            <a:avLst/>
          </a:prstGeom>
          <a:ln w="0">
            <a:noFill/>
          </a:ln>
        </p:spPr>
      </p:pic>
      <p:pic>
        <p:nvPicPr>
          <p:cNvPr id="134" name="" descr=""/>
          <p:cNvPicPr/>
          <p:nvPr/>
        </p:nvPicPr>
        <p:blipFill>
          <a:blip r:embed="rId2"/>
          <a:stretch/>
        </p:blipFill>
        <p:spPr>
          <a:xfrm>
            <a:off x="8468640" y="3678120"/>
            <a:ext cx="3060000" cy="23338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MGA BUMUBUO NG KOMUNIDAD</a:t>
            </a:r>
            <a:endParaRPr b="0" lang="en-PH" sz="4000" spc="-1" strike="noStrike">
              <a:solidFill>
                <a:srgbClr val="ffbf00"/>
              </a:solidFill>
              <a:latin typeface="Arial"/>
            </a:endParaRPr>
          </a:p>
        </p:txBody>
      </p:sp>
      <p:sp>
        <p:nvSpPr>
          <p:cNvPr id="136" name="PlaceHolder 1"/>
          <p:cNvSpPr>
            <a:spLocks noGrp="1"/>
          </p:cNvSpPr>
          <p:nvPr>
            <p:ph/>
          </p:nvPr>
        </p:nvSpPr>
        <p:spPr>
          <a:xfrm>
            <a:off x="4716000" y="1260000"/>
            <a:ext cx="7020000" cy="4860000"/>
          </a:xfrm>
          <a:prstGeom prst="rect">
            <a:avLst/>
          </a:prstGeom>
          <a:noFill/>
          <a:ln w="0">
            <a:noFill/>
          </a:ln>
        </p:spPr>
        <p:txBody>
          <a:bodyPr lIns="0" rIns="0" tIns="0" bIns="0" anchor="ctr">
            <a:normAutofit/>
          </a:bodyPr>
          <a:p>
            <a:pPr algn="just">
              <a:lnSpc>
                <a:spcPct val="150000"/>
              </a:lnSpc>
              <a:buNone/>
            </a:pPr>
            <a:r>
              <a:rPr b="0" lang="en-PH" sz="2000" spc="-1" strike="noStrike">
                <a:latin typeface="Lato"/>
              </a:rPr>
              <a:t>Sa ibang dako ng ating komunidad, makikita ang mga </a:t>
            </a:r>
            <a:r>
              <a:rPr b="1" lang="en-PH" sz="2000" spc="-1" strike="noStrike">
                <a:latin typeface="Lato"/>
              </a:rPr>
              <a:t>pook-dalanginan</a:t>
            </a:r>
            <a:r>
              <a:rPr b="0" lang="en-PH" sz="2000" spc="-1" strike="noStrike">
                <a:latin typeface="Lato"/>
              </a:rPr>
              <a:t>. Iba’t iba ang tawag dito dahil iba’t iba ang mga </a:t>
            </a:r>
            <a:r>
              <a:rPr b="1" lang="en-PH" sz="2000" spc="-1" strike="noStrike">
                <a:latin typeface="Lato"/>
              </a:rPr>
              <a:t>relihiyon</a:t>
            </a:r>
            <a:r>
              <a:rPr b="0" lang="en-PH" sz="2000" spc="-1" strike="noStrike">
                <a:latin typeface="Lato"/>
              </a:rPr>
              <a:t>. Tinatawag itong </a:t>
            </a:r>
            <a:r>
              <a:rPr b="1" lang="en-PH" sz="2000" spc="-1" strike="noStrike">
                <a:latin typeface="Lato"/>
              </a:rPr>
              <a:t>simbahan</a:t>
            </a:r>
            <a:r>
              <a:rPr b="0" lang="en-PH" sz="2000" spc="-1" strike="noStrike">
                <a:latin typeface="Lato"/>
              </a:rPr>
              <a:t>, </a:t>
            </a:r>
            <a:r>
              <a:rPr b="1" lang="en-PH" sz="2000" spc="-1" strike="noStrike">
                <a:latin typeface="Lato"/>
              </a:rPr>
              <a:t>sambahan</a:t>
            </a:r>
            <a:r>
              <a:rPr b="0" lang="en-PH" sz="2000" spc="-1" strike="noStrike">
                <a:latin typeface="Lato"/>
              </a:rPr>
              <a:t>, at </a:t>
            </a:r>
            <a:r>
              <a:rPr b="1" lang="en-PH" sz="2000" spc="-1" strike="noStrike">
                <a:latin typeface="Lato"/>
              </a:rPr>
              <a:t>moske</a:t>
            </a:r>
            <a:r>
              <a:rPr b="0" lang="en-PH" sz="2000" spc="-1" strike="noStrike">
                <a:latin typeface="Lato"/>
              </a:rPr>
              <a:t>. Dito sama-samang nananalangin ang mga tao.</a:t>
            </a:r>
            <a:endParaRPr b="0" lang="en-PH" sz="2000" spc="-1" strike="noStrike">
              <a:latin typeface="Lato"/>
              <a:ea typeface="PingFang SC"/>
            </a:endParaRPr>
          </a:p>
          <a:p>
            <a:pPr algn="just">
              <a:lnSpc>
                <a:spcPct val="150000"/>
              </a:lnSpc>
              <a:buNone/>
            </a:pPr>
            <a:endParaRPr b="0" lang="en-PH" sz="2000" spc="-1" strike="noStrike">
              <a:latin typeface="Lato"/>
              <a:ea typeface="PingFang SC"/>
            </a:endParaRPr>
          </a:p>
          <a:p>
            <a:pPr algn="just">
              <a:lnSpc>
                <a:spcPct val="150000"/>
              </a:lnSpc>
              <a:buNone/>
            </a:pPr>
            <a:r>
              <a:rPr b="0" lang="en-PH" sz="2000" spc="-1" strike="noStrike">
                <a:latin typeface="Lato"/>
              </a:rPr>
              <a:t>Dapat igalang ng mga tao sa komunidad ang pagkakaiba-iba sa paniniwala o relihiyon ng bawat isa. Ito ay para magkaroon sila ng tahimik, mapayapa, at maunlad na komunidad.</a:t>
            </a:r>
            <a:endParaRPr b="0" lang="en-PH" sz="2000" spc="-1" strike="noStrike">
              <a:latin typeface="Lato"/>
              <a:ea typeface="PingFang SC"/>
            </a:endParaRPr>
          </a:p>
        </p:txBody>
      </p:sp>
      <p:pic>
        <p:nvPicPr>
          <p:cNvPr id="137" name="" descr=""/>
          <p:cNvPicPr/>
          <p:nvPr/>
        </p:nvPicPr>
        <p:blipFill>
          <a:blip r:embed="rId1"/>
          <a:stretch/>
        </p:blipFill>
        <p:spPr>
          <a:xfrm>
            <a:off x="756000" y="1472760"/>
            <a:ext cx="3747240" cy="3747240"/>
          </a:xfrm>
          <a:prstGeom prst="rect">
            <a:avLst/>
          </a:prstGeom>
          <a:ln w="0">
            <a:noFill/>
          </a:ln>
        </p:spPr>
      </p:pic>
      <p:sp>
        <p:nvSpPr>
          <p:cNvPr id="138" name=""/>
          <p:cNvSpPr txBox="1"/>
          <p:nvPr/>
        </p:nvSpPr>
        <p:spPr>
          <a:xfrm>
            <a:off x="1008000" y="5256000"/>
            <a:ext cx="3222720" cy="730800"/>
          </a:xfrm>
          <a:prstGeom prst="rect">
            <a:avLst/>
          </a:prstGeom>
          <a:noFill/>
          <a:ln w="0">
            <a:noFill/>
          </a:ln>
        </p:spPr>
        <p:txBody>
          <a:bodyPr lIns="90000" rIns="90000" tIns="45000" bIns="45000" anchor="t">
            <a:noAutofit/>
          </a:bodyPr>
          <a:p>
            <a:pPr algn="ctr">
              <a:buNone/>
            </a:pPr>
            <a:r>
              <a:rPr b="0" i="1" lang="en-PH" sz="1400" spc="-1" strike="noStrike">
                <a:latin typeface="Lato"/>
              </a:rPr>
              <a:t>Simbahan ng Katoliko, sambahan ng</a:t>
            </a:r>
            <a:endParaRPr b="0" i="1" lang="en-PH" sz="1400" spc="-1" strike="noStrike">
              <a:latin typeface="Arial"/>
            </a:endParaRPr>
          </a:p>
          <a:p>
            <a:pPr algn="ctr">
              <a:buNone/>
            </a:pPr>
            <a:r>
              <a:rPr b="0" i="1" lang="en-PH" sz="1400" spc="-1" strike="noStrike">
                <a:latin typeface="Lato"/>
              </a:rPr>
              <a:t>Iglesia Ni Kristo, Kingdom Hall ng Saksi</a:t>
            </a:r>
            <a:endParaRPr b="0" i="1" lang="en-PH" sz="1400" spc="-1" strike="noStrike">
              <a:latin typeface="Arial"/>
            </a:endParaRPr>
          </a:p>
          <a:p>
            <a:pPr algn="ctr">
              <a:buNone/>
            </a:pPr>
            <a:r>
              <a:rPr b="0" i="1" lang="en-PH" sz="1400" spc="-1" strike="noStrike">
                <a:latin typeface="Lato"/>
              </a:rPr>
              <a:t>ni Jehova, at moske ng mga Muslim</a:t>
            </a:r>
            <a:endParaRPr b="0" i="1" lang="en-PH" sz="1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MGA BUMUBUO NG KOMUNIDAD</a:t>
            </a:r>
            <a:endParaRPr b="0" lang="en-PH" sz="4000" spc="-1" strike="noStrike">
              <a:solidFill>
                <a:srgbClr val="ffbf00"/>
              </a:solidFill>
              <a:latin typeface="Arial"/>
            </a:endParaRPr>
          </a:p>
        </p:txBody>
      </p:sp>
      <p:sp>
        <p:nvSpPr>
          <p:cNvPr id="140" name="PlaceHolder 1"/>
          <p:cNvSpPr>
            <a:spLocks noGrp="1"/>
          </p:cNvSpPr>
          <p:nvPr>
            <p:ph/>
          </p:nvPr>
        </p:nvSpPr>
        <p:spPr>
          <a:xfrm>
            <a:off x="3960000" y="1692000"/>
            <a:ext cx="7776000" cy="1080000"/>
          </a:xfrm>
          <a:prstGeom prst="rect">
            <a:avLst/>
          </a:prstGeom>
          <a:noFill/>
          <a:ln w="0">
            <a:noFill/>
          </a:ln>
        </p:spPr>
        <p:txBody>
          <a:bodyPr lIns="0" rIns="0" tIns="0" bIns="0" anchor="t">
            <a:normAutofit/>
          </a:bodyPr>
          <a:p>
            <a:pPr algn="ctr">
              <a:lnSpc>
                <a:spcPct val="100000"/>
              </a:lnSpc>
              <a:buNone/>
            </a:pPr>
            <a:r>
              <a:rPr b="0" lang="en-PH" sz="2000" spc="-1" strike="noStrike">
                <a:latin typeface="Lato"/>
              </a:rPr>
              <a:t>Sa </a:t>
            </a:r>
            <a:r>
              <a:rPr b="1" lang="en-PH" sz="2000" spc="-1" strike="noStrike">
                <a:latin typeface="Lato"/>
              </a:rPr>
              <a:t>pook-libangan</a:t>
            </a:r>
            <a:r>
              <a:rPr b="0" lang="en-PH" sz="2000" spc="-1" strike="noStrike">
                <a:latin typeface="Lato"/>
              </a:rPr>
              <a:t> nakapaglilibang ang mga kasapi ng komunidad. Kadalasan, dito ginaganap ang mga palabas, paligsahan, at iba pang programa ng komunidad.</a:t>
            </a:r>
            <a:endParaRPr b="0" lang="en-PH" sz="2000" spc="-1" strike="noStrike">
              <a:latin typeface="Lato"/>
              <a:ea typeface="PingFang SC"/>
            </a:endParaRPr>
          </a:p>
        </p:txBody>
      </p:sp>
      <p:sp>
        <p:nvSpPr>
          <p:cNvPr id="141" name=""/>
          <p:cNvSpPr txBox="1"/>
          <p:nvPr/>
        </p:nvSpPr>
        <p:spPr>
          <a:xfrm>
            <a:off x="1116000" y="4808160"/>
            <a:ext cx="1918080" cy="303840"/>
          </a:xfrm>
          <a:prstGeom prst="rect">
            <a:avLst/>
          </a:prstGeom>
          <a:noFill/>
          <a:ln w="0">
            <a:noFill/>
          </a:ln>
        </p:spPr>
        <p:txBody>
          <a:bodyPr lIns="90000" rIns="90000" tIns="45000" bIns="45000" anchor="t">
            <a:noAutofit/>
          </a:bodyPr>
          <a:p>
            <a:pPr algn="ctr">
              <a:buNone/>
            </a:pPr>
            <a:r>
              <a:rPr b="0" i="1" lang="en-PH" sz="1400" spc="-1" strike="noStrike">
                <a:latin typeface="Lato"/>
              </a:rPr>
              <a:t>Parke o pook-libangan</a:t>
            </a:r>
            <a:endParaRPr b="0" i="1" lang="en-PH" sz="1400" spc="-1" strike="noStrike">
              <a:latin typeface="Lato"/>
            </a:endParaRPr>
          </a:p>
        </p:txBody>
      </p:sp>
      <p:pic>
        <p:nvPicPr>
          <p:cNvPr id="142" name="" descr=""/>
          <p:cNvPicPr/>
          <p:nvPr/>
        </p:nvPicPr>
        <p:blipFill>
          <a:blip r:embed="rId1"/>
          <a:stretch/>
        </p:blipFill>
        <p:spPr>
          <a:xfrm>
            <a:off x="360000" y="1285200"/>
            <a:ext cx="3420000" cy="3429720"/>
          </a:xfrm>
          <a:prstGeom prst="rect">
            <a:avLst/>
          </a:prstGeom>
          <a:ln w="0">
            <a:noFill/>
          </a:ln>
        </p:spPr>
      </p:pic>
      <p:sp>
        <p:nvSpPr>
          <p:cNvPr id="143" name=""/>
          <p:cNvSpPr txBox="1"/>
          <p:nvPr/>
        </p:nvSpPr>
        <p:spPr>
          <a:xfrm>
            <a:off x="4104360" y="3780000"/>
            <a:ext cx="3779640" cy="1980000"/>
          </a:xfrm>
          <a:prstGeom prst="rect">
            <a:avLst/>
          </a:prstGeom>
          <a:noFill/>
          <a:ln w="0">
            <a:noFill/>
          </a:ln>
        </p:spPr>
        <p:txBody>
          <a:bodyPr lIns="0" rIns="0" tIns="0" bIns="0" anchor="t">
            <a:normAutofit/>
          </a:bodyPr>
          <a:p>
            <a:pPr algn="ctr">
              <a:lnSpc>
                <a:spcPct val="100000"/>
              </a:lnSpc>
              <a:buNone/>
            </a:pPr>
            <a:r>
              <a:rPr b="0" lang="en-PH" sz="2000" spc="-1" strike="noStrike">
                <a:latin typeface="Lato"/>
              </a:rPr>
              <a:t>Mayroong </a:t>
            </a:r>
            <a:r>
              <a:rPr b="1" lang="en-PH" sz="2000" spc="-1" strike="noStrike">
                <a:latin typeface="Lato"/>
              </a:rPr>
              <a:t>sentrong pangkalusugan</a:t>
            </a:r>
            <a:r>
              <a:rPr b="0" lang="en-PH" sz="2000" spc="-1" strike="noStrike">
                <a:latin typeface="Lato"/>
              </a:rPr>
              <a:t> at mga </a:t>
            </a:r>
            <a:r>
              <a:rPr b="1" lang="en-PH" sz="2000" spc="-1" strike="noStrike">
                <a:latin typeface="Lato"/>
              </a:rPr>
              <a:t>ospital</a:t>
            </a:r>
            <a:r>
              <a:rPr b="0" lang="en-PH" sz="2000" spc="-1" strike="noStrike">
                <a:latin typeface="Lato"/>
              </a:rPr>
              <a:t> sa komunidad. Dito tayo pumupunta kung tayo ay may sakit. Nagbibigay sila rito ng libreng bakuna, gamot, at check-up.</a:t>
            </a:r>
            <a:endParaRPr b="0" lang="en-PH" sz="2000" spc="-1" strike="noStrike">
              <a:latin typeface="Lato"/>
              <a:ea typeface="PingFang SC"/>
            </a:endParaRPr>
          </a:p>
        </p:txBody>
      </p:sp>
      <p:pic>
        <p:nvPicPr>
          <p:cNvPr id="144" name="" descr=""/>
          <p:cNvPicPr/>
          <p:nvPr/>
        </p:nvPicPr>
        <p:blipFill>
          <a:blip r:embed="rId2"/>
          <a:stretch/>
        </p:blipFill>
        <p:spPr>
          <a:xfrm>
            <a:off x="7920000" y="3024000"/>
            <a:ext cx="4094280" cy="2707920"/>
          </a:xfrm>
          <a:prstGeom prst="rect">
            <a:avLst/>
          </a:prstGeom>
          <a:ln w="0">
            <a:noFill/>
          </a:ln>
        </p:spPr>
      </p:pic>
      <p:sp>
        <p:nvSpPr>
          <p:cNvPr id="145" name=""/>
          <p:cNvSpPr txBox="1"/>
          <p:nvPr/>
        </p:nvSpPr>
        <p:spPr>
          <a:xfrm>
            <a:off x="8917920" y="5816160"/>
            <a:ext cx="2090160" cy="303840"/>
          </a:xfrm>
          <a:prstGeom prst="rect">
            <a:avLst/>
          </a:prstGeom>
          <a:noFill/>
          <a:ln w="0">
            <a:noFill/>
          </a:ln>
        </p:spPr>
        <p:txBody>
          <a:bodyPr lIns="90000" rIns="90000" tIns="45000" bIns="45000" anchor="t">
            <a:noAutofit/>
          </a:bodyPr>
          <a:p>
            <a:r>
              <a:rPr b="0" i="1" lang="en-PH" sz="1400" spc="-1" strike="noStrike">
                <a:latin typeface="Lato"/>
                <a:ea typeface=""/>
              </a:rPr>
              <a:t>Sentrong pangkalusugan</a:t>
            </a:r>
            <a:endParaRPr b="0" lang="en-PH" sz="1400" spc="-1" strike="noStrike">
              <a:latin typeface=""/>
              <a:ea typeface=""/>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MGA BUMUBUO NG KOMUNIDAD</a:t>
            </a:r>
            <a:endParaRPr b="0" lang="en-PH" sz="4000" spc="-1" strike="noStrike">
              <a:solidFill>
                <a:srgbClr val="ffbf00"/>
              </a:solidFill>
              <a:latin typeface="Arial"/>
            </a:endParaRPr>
          </a:p>
        </p:txBody>
      </p:sp>
      <p:sp>
        <p:nvSpPr>
          <p:cNvPr id="147" name=""/>
          <p:cNvSpPr txBox="1"/>
          <p:nvPr/>
        </p:nvSpPr>
        <p:spPr>
          <a:xfrm>
            <a:off x="2209320" y="4428000"/>
            <a:ext cx="1858680" cy="333000"/>
          </a:xfrm>
          <a:prstGeom prst="rect">
            <a:avLst/>
          </a:prstGeom>
          <a:noFill/>
          <a:ln w="0">
            <a:noFill/>
          </a:ln>
        </p:spPr>
        <p:txBody>
          <a:bodyPr lIns="90000" rIns="90000" tIns="45000" bIns="45000" anchor="t">
            <a:noAutofit/>
          </a:bodyPr>
          <a:p>
            <a:r>
              <a:rPr b="0" i="1" lang="en-PH" sz="1600" spc="-1" strike="noStrike">
                <a:latin typeface="Lato"/>
                <a:ea typeface=""/>
              </a:rPr>
              <a:t>Bahay-pamahalaan</a:t>
            </a:r>
            <a:endParaRPr b="0" lang="en-PH" sz="1600" spc="-1" strike="noStrike">
              <a:latin typeface="Lato"/>
              <a:ea typeface=""/>
            </a:endParaRPr>
          </a:p>
        </p:txBody>
      </p:sp>
      <p:pic>
        <p:nvPicPr>
          <p:cNvPr id="148" name="" descr=""/>
          <p:cNvPicPr/>
          <p:nvPr/>
        </p:nvPicPr>
        <p:blipFill>
          <a:blip r:embed="rId1"/>
          <a:stretch/>
        </p:blipFill>
        <p:spPr>
          <a:xfrm>
            <a:off x="792000" y="1315800"/>
            <a:ext cx="4680000" cy="3095280"/>
          </a:xfrm>
          <a:prstGeom prst="rect">
            <a:avLst/>
          </a:prstGeom>
          <a:ln w="0">
            <a:noFill/>
          </a:ln>
        </p:spPr>
      </p:pic>
      <p:pic>
        <p:nvPicPr>
          <p:cNvPr id="149" name="" descr=""/>
          <p:cNvPicPr/>
          <p:nvPr/>
        </p:nvPicPr>
        <p:blipFill>
          <a:blip r:embed="rId2"/>
          <a:stretch/>
        </p:blipFill>
        <p:spPr>
          <a:xfrm>
            <a:off x="6804000" y="1315800"/>
            <a:ext cx="4680000" cy="3105720"/>
          </a:xfrm>
          <a:prstGeom prst="rect">
            <a:avLst/>
          </a:prstGeom>
          <a:ln w="0">
            <a:noFill/>
          </a:ln>
        </p:spPr>
      </p:pic>
      <p:sp>
        <p:nvSpPr>
          <p:cNvPr id="150" name=""/>
          <p:cNvSpPr txBox="1"/>
          <p:nvPr/>
        </p:nvSpPr>
        <p:spPr>
          <a:xfrm>
            <a:off x="8617680" y="4428360"/>
            <a:ext cx="1037160" cy="333000"/>
          </a:xfrm>
          <a:prstGeom prst="rect">
            <a:avLst/>
          </a:prstGeom>
          <a:noFill/>
          <a:ln w="0">
            <a:noFill/>
          </a:ln>
        </p:spPr>
        <p:txBody>
          <a:bodyPr lIns="90000" rIns="90000" tIns="45000" bIns="45000" anchor="t">
            <a:noAutofit/>
          </a:bodyPr>
          <a:p>
            <a:r>
              <a:rPr b="0" i="1" lang="en-PH" sz="1600" spc="-1" strike="noStrike">
                <a:latin typeface="Lato"/>
                <a:ea typeface=""/>
              </a:rPr>
              <a:t>Pamilihan</a:t>
            </a:r>
            <a:endParaRPr b="0" lang="en-PH" sz="1600" spc="-1" strike="noStrike">
              <a:latin typeface="Lato"/>
              <a:ea typeface=""/>
            </a:endParaRPr>
          </a:p>
        </p:txBody>
      </p:sp>
      <p:sp>
        <p:nvSpPr>
          <p:cNvPr id="151" name=""/>
          <p:cNvSpPr txBox="1"/>
          <p:nvPr/>
        </p:nvSpPr>
        <p:spPr>
          <a:xfrm>
            <a:off x="720000" y="4860000"/>
            <a:ext cx="4860000" cy="1368000"/>
          </a:xfrm>
          <a:prstGeom prst="rect">
            <a:avLst/>
          </a:prstGeom>
          <a:noFill/>
          <a:ln w="0">
            <a:noFill/>
          </a:ln>
        </p:spPr>
        <p:txBody>
          <a:bodyPr lIns="0" rIns="0" tIns="0" bIns="0" anchor="t">
            <a:normAutofit fontScale="89000"/>
          </a:bodyPr>
          <a:p>
            <a:pPr algn="ctr">
              <a:lnSpc>
                <a:spcPct val="100000"/>
              </a:lnSpc>
              <a:buNone/>
            </a:pPr>
            <a:r>
              <a:rPr b="0" lang="en-PH" sz="2000" spc="-1" strike="noStrike">
                <a:latin typeface="Lato"/>
              </a:rPr>
              <a:t>Mayroon ding </a:t>
            </a:r>
            <a:r>
              <a:rPr b="1" lang="en-PH" sz="2000" spc="-1" strike="noStrike">
                <a:latin typeface="Lato"/>
              </a:rPr>
              <a:t>bahay-pamahalaan</a:t>
            </a:r>
            <a:r>
              <a:rPr b="0" lang="en-PH" sz="2000" spc="-1" strike="noStrike">
                <a:latin typeface="Lato"/>
              </a:rPr>
              <a:t> ang komunidad. Narito ang opisina ng mga pinuno at tauhan na namamahala sa komunidad. Ang mga pinuno ang namamahala sa kaayusan ng komunidad.</a:t>
            </a:r>
            <a:endParaRPr b="0" lang="en-PH" sz="2000" spc="-1" strike="noStrike">
              <a:latin typeface="Lato"/>
              <a:ea typeface="PingFang SC"/>
            </a:endParaRPr>
          </a:p>
        </p:txBody>
      </p:sp>
      <p:sp>
        <p:nvSpPr>
          <p:cNvPr id="152" name=""/>
          <p:cNvSpPr txBox="1"/>
          <p:nvPr/>
        </p:nvSpPr>
        <p:spPr>
          <a:xfrm>
            <a:off x="6732000" y="4860000"/>
            <a:ext cx="4860000" cy="1368000"/>
          </a:xfrm>
          <a:prstGeom prst="rect">
            <a:avLst/>
          </a:prstGeom>
          <a:noFill/>
          <a:ln w="0">
            <a:noFill/>
          </a:ln>
        </p:spPr>
        <p:txBody>
          <a:bodyPr lIns="0" rIns="0" tIns="0" bIns="0" anchor="ctr">
            <a:normAutofit/>
          </a:bodyPr>
          <a:p>
            <a:pPr algn="ctr">
              <a:lnSpc>
                <a:spcPct val="100000"/>
              </a:lnSpc>
              <a:buNone/>
            </a:pPr>
            <a:r>
              <a:rPr b="0" lang="en-PH" sz="2000" spc="-1" strike="noStrike">
                <a:latin typeface="Lato"/>
              </a:rPr>
              <a:t>Sa </a:t>
            </a:r>
            <a:r>
              <a:rPr b="1" lang="en-PH" sz="2000" spc="-1" strike="noStrike">
                <a:latin typeface="Lato"/>
              </a:rPr>
              <a:t>pamilihan</a:t>
            </a:r>
            <a:r>
              <a:rPr b="0" lang="en-PH" sz="2000" spc="-1" strike="noStrike">
                <a:latin typeface="Lato"/>
              </a:rPr>
              <a:t> ng komunidad nakabibili ang mga tao ng mga bagay na kanilang kailangan.</a:t>
            </a:r>
            <a:endParaRPr b="0"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54" name="PlaceHolder 1"/>
          <p:cNvSpPr>
            <a:spLocks noGrp="1"/>
          </p:cNvSpPr>
          <p:nvPr>
            <p:ph/>
          </p:nvPr>
        </p:nvSpPr>
        <p:spPr>
          <a:xfrm>
            <a:off x="609480" y="1260000"/>
            <a:ext cx="10972440" cy="4860000"/>
          </a:xfrm>
          <a:prstGeom prst="rect">
            <a:avLst/>
          </a:prstGeom>
          <a:noFill/>
          <a:ln w="0">
            <a:noFill/>
          </a:ln>
        </p:spPr>
        <p:txBody>
          <a:bodyPr lIns="0" rIns="0" tIns="0" bIns="0" anchor="t">
            <a:normAutofit/>
          </a:bodyPr>
          <a:p>
            <a:pPr algn="just">
              <a:lnSpc>
                <a:spcPct val="150000"/>
              </a:lnSpc>
              <a:spcBef>
                <a:spcPts val="1417"/>
              </a:spcBef>
              <a:buNone/>
            </a:pPr>
            <a:r>
              <a:rPr b="1" lang="en-PH" sz="2000" spc="-1" strike="noStrike">
                <a:latin typeface="Lato"/>
              </a:rPr>
              <a:t>Mahalaga ang komunidad sa bawat tao.</a:t>
            </a:r>
            <a:r>
              <a:rPr b="0" lang="en-PH" sz="2000" spc="-1" strike="noStrike">
                <a:latin typeface="Lato"/>
              </a:rPr>
              <a:t> Dito tayo nakatira. Dito natutugunan ang ating mga pangangailangan. Ang mga pangangailangan ng bawat bata ay natutugunan ng pamilya at ng komunidad. May mga institusyon sa komunidad natin na pinagmumulan ng mga bagay at serbisyo na kailangan natin upang mabuhay.</a:t>
            </a:r>
            <a:endParaRPr b="0" lang="en-PH" sz="2000" spc="-1" strike="noStrike">
              <a:latin typeface="Lato"/>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
          <p:cNvSpPr/>
          <p:nvPr/>
        </p:nvSpPr>
        <p:spPr>
          <a:xfrm>
            <a:off x="360000" y="360000"/>
            <a:ext cx="8460000" cy="720000"/>
          </a:xfrm>
          <a:prstGeom prst="rect">
            <a:avLst/>
          </a:prstGeom>
          <a:solidFill>
            <a:srgbClr val="55308d"/>
          </a:solidFill>
          <a:ln w="72000">
            <a:solidFill>
              <a:srgbClr val="158466"/>
            </a:solidFill>
            <a:round/>
          </a:ln>
        </p:spPr>
        <p:style>
          <a:lnRef idx="0"/>
          <a:fillRef idx="0"/>
          <a:effectRef idx="0"/>
          <a:fontRef idx="minor"/>
        </p:style>
        <p:txBody>
          <a:bodyPr lIns="126000" rIns="126000" tIns="81000" bIns="81000" anchor="ctr">
            <a:noAutofit/>
          </a:bodyPr>
          <a:p>
            <a:pPr algn="ctr">
              <a:buNone/>
            </a:pPr>
            <a:r>
              <a:rPr b="1" lang="en-PH" sz="4000" spc="-1" strike="noStrike">
                <a:solidFill>
                  <a:srgbClr val="ffbf00"/>
                </a:solidFill>
                <a:latin typeface="Lato"/>
              </a:rPr>
              <a:t>KAHALAGAHAN NG KOMUNIDAD</a:t>
            </a:r>
            <a:endParaRPr b="0" lang="en-PH" sz="4000" spc="-1" strike="noStrike">
              <a:solidFill>
                <a:srgbClr val="ffbf00"/>
              </a:solidFill>
              <a:latin typeface="Arial"/>
            </a:endParaRPr>
          </a:p>
        </p:txBody>
      </p:sp>
      <p:sp>
        <p:nvSpPr>
          <p:cNvPr id="156" name="PlaceHolder 1"/>
          <p:cNvSpPr>
            <a:spLocks noGrp="1"/>
          </p:cNvSpPr>
          <p:nvPr>
            <p:ph/>
          </p:nvPr>
        </p:nvSpPr>
        <p:spPr>
          <a:xfrm>
            <a:off x="609480" y="1260000"/>
            <a:ext cx="10910520" cy="21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Para sa Pangunahing Pangangailangan</a:t>
            </a:r>
            <a:endParaRPr b="1" lang="en-PH" sz="2000" spc="-1" strike="noStrike">
              <a:latin typeface="Lato"/>
              <a:ea typeface="PingFang SC"/>
            </a:endParaRPr>
          </a:p>
          <a:p>
            <a:pPr algn="just">
              <a:lnSpc>
                <a:spcPct val="100000"/>
              </a:lnSpc>
              <a:buNone/>
            </a:pPr>
            <a:endParaRPr b="1" lang="en-PH" sz="2000" spc="-1" strike="noStrike">
              <a:latin typeface="Lato"/>
              <a:ea typeface="PingFang SC"/>
            </a:endParaRPr>
          </a:p>
          <a:p>
            <a:pPr algn="just">
              <a:lnSpc>
                <a:spcPct val="100000"/>
              </a:lnSpc>
              <a:buNone/>
            </a:pPr>
            <a:r>
              <a:rPr b="0" lang="en-PH" sz="2000" spc="-1" strike="noStrike">
                <a:latin typeface="Lato"/>
              </a:rPr>
              <a:t>Tinutulungan tayo ng ating komunidad na makuha ang ating mga pangunahing pangangailangan para tayo ay mabuhay. Kailangan natin ng pagkain, kasuotan, at tirahan. May mga nagtatrabaho sa ating komunidad para makuha natin ang mga ito.</a:t>
            </a:r>
            <a:endParaRPr b="1" lang="en-PH" sz="2000" spc="-1" strike="noStrike">
              <a:latin typeface="Lato"/>
              <a:ea typeface="PingFang SC"/>
            </a:endParaRPr>
          </a:p>
        </p:txBody>
      </p:sp>
      <p:pic>
        <p:nvPicPr>
          <p:cNvPr id="157" name="" descr=""/>
          <p:cNvPicPr/>
          <p:nvPr/>
        </p:nvPicPr>
        <p:blipFill>
          <a:blip r:embed="rId1"/>
          <a:stretch/>
        </p:blipFill>
        <p:spPr>
          <a:xfrm>
            <a:off x="1465920" y="3420000"/>
            <a:ext cx="2856240" cy="2155320"/>
          </a:xfrm>
          <a:prstGeom prst="rect">
            <a:avLst/>
          </a:prstGeom>
          <a:ln w="0">
            <a:noFill/>
          </a:ln>
        </p:spPr>
      </p:pic>
      <p:pic>
        <p:nvPicPr>
          <p:cNvPr id="158" name="" descr=""/>
          <p:cNvPicPr/>
          <p:nvPr/>
        </p:nvPicPr>
        <p:blipFill>
          <a:blip r:embed="rId2"/>
          <a:stretch/>
        </p:blipFill>
        <p:spPr>
          <a:xfrm>
            <a:off x="4723560" y="3420000"/>
            <a:ext cx="2856600" cy="2160000"/>
          </a:xfrm>
          <a:prstGeom prst="rect">
            <a:avLst/>
          </a:prstGeom>
          <a:ln w="0">
            <a:noFill/>
          </a:ln>
        </p:spPr>
      </p:pic>
      <p:pic>
        <p:nvPicPr>
          <p:cNvPr id="159" name="" descr=""/>
          <p:cNvPicPr/>
          <p:nvPr/>
        </p:nvPicPr>
        <p:blipFill>
          <a:blip r:embed="rId3"/>
          <a:stretch/>
        </p:blipFill>
        <p:spPr>
          <a:xfrm>
            <a:off x="7981560" y="3420000"/>
            <a:ext cx="2854440" cy="2155320"/>
          </a:xfrm>
          <a:prstGeom prst="rect">
            <a:avLst/>
          </a:prstGeom>
          <a:ln w="0">
            <a:noFill/>
          </a:ln>
        </p:spPr>
      </p:pic>
      <p:sp>
        <p:nvSpPr>
          <p:cNvPr id="160" name=""/>
          <p:cNvSpPr txBox="1"/>
          <p:nvPr/>
        </p:nvSpPr>
        <p:spPr>
          <a:xfrm>
            <a:off x="2376000" y="5643000"/>
            <a:ext cx="1054080" cy="333000"/>
          </a:xfrm>
          <a:prstGeom prst="rect">
            <a:avLst/>
          </a:prstGeom>
          <a:noFill/>
          <a:ln w="0">
            <a:noFill/>
          </a:ln>
        </p:spPr>
        <p:txBody>
          <a:bodyPr lIns="90000" rIns="90000" tIns="45000" bIns="45000" anchor="t">
            <a:noAutofit/>
          </a:bodyPr>
          <a:p>
            <a:r>
              <a:rPr b="0" i="1" lang="en-PH" sz="1600" spc="-1" strike="noStrike">
                <a:latin typeface="Lato"/>
                <a:ea typeface=""/>
              </a:rPr>
              <a:t>Mananahi</a:t>
            </a:r>
            <a:endParaRPr b="0" lang="en-PH" sz="1600" spc="-1" strike="noStrike">
              <a:latin typeface="Lato"/>
              <a:ea typeface=""/>
            </a:endParaRPr>
          </a:p>
        </p:txBody>
      </p:sp>
      <p:sp>
        <p:nvSpPr>
          <p:cNvPr id="161" name=""/>
          <p:cNvSpPr txBox="1"/>
          <p:nvPr/>
        </p:nvSpPr>
        <p:spPr>
          <a:xfrm>
            <a:off x="5544000" y="5643360"/>
            <a:ext cx="1245960" cy="333000"/>
          </a:xfrm>
          <a:prstGeom prst="rect">
            <a:avLst/>
          </a:prstGeom>
          <a:noFill/>
          <a:ln w="0">
            <a:noFill/>
          </a:ln>
        </p:spPr>
        <p:txBody>
          <a:bodyPr lIns="90000" rIns="90000" tIns="45000" bIns="45000" anchor="t">
            <a:noAutofit/>
          </a:bodyPr>
          <a:p>
            <a:r>
              <a:rPr b="0" i="1" lang="en-PH" sz="1600" spc="-1" strike="noStrike">
                <a:latin typeface="Lato"/>
                <a:ea typeface=""/>
              </a:rPr>
              <a:t>Mga tirahan</a:t>
            </a:r>
            <a:endParaRPr b="0" lang="en-PH" sz="1600" spc="-1" strike="noStrike">
              <a:latin typeface="Lato"/>
              <a:ea typeface=""/>
            </a:endParaRPr>
          </a:p>
        </p:txBody>
      </p:sp>
      <p:sp>
        <p:nvSpPr>
          <p:cNvPr id="162" name=""/>
          <p:cNvSpPr txBox="1"/>
          <p:nvPr/>
        </p:nvSpPr>
        <p:spPr>
          <a:xfrm>
            <a:off x="8532360" y="5643720"/>
            <a:ext cx="1724400" cy="333000"/>
          </a:xfrm>
          <a:prstGeom prst="rect">
            <a:avLst/>
          </a:prstGeom>
          <a:noFill/>
          <a:ln w="0">
            <a:noFill/>
          </a:ln>
        </p:spPr>
        <p:txBody>
          <a:bodyPr lIns="90000" rIns="90000" tIns="45000" bIns="45000" anchor="t">
            <a:noAutofit/>
          </a:bodyPr>
          <a:p>
            <a:r>
              <a:rPr b="0" i="1" lang="en-PH" sz="1600" spc="-1" strike="noStrike">
                <a:latin typeface="Lato"/>
                <a:ea typeface=""/>
              </a:rPr>
              <a:t>Mga mangingisda</a:t>
            </a:r>
            <a:endParaRPr b="0" lang="en-PH" sz="1600" spc="-1" strike="noStrike">
              <a:latin typeface="Lato"/>
              <a:ea typeface=""/>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14403</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2023-08-02T13:39:59Z</dcterms:modified>
  <cp:revision>5590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