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51080" cy="681696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57960" cy="275796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63400" cy="382140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63400" cy="34308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51080" cy="59400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29520" cy="92952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993600" cy="99360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508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5822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75400" cy="334368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"/>
          <p:cNvSpPr/>
          <p:nvPr/>
        </p:nvSpPr>
        <p:spPr>
          <a:xfrm>
            <a:off x="4428000" y="2554200"/>
            <a:ext cx="6479640" cy="137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ffffff"/>
                </a:solidFill>
                <a:latin typeface="Lato"/>
                <a:ea typeface="AppleSystemUIFont"/>
              </a:rPr>
              <a:t>Predicting the Gist of a Read or Viewed material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1496880" y="672120"/>
            <a:ext cx="9071640" cy="137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AppleSystemUIFont"/>
              </a:rPr>
              <a:t>Predicting the Gist of a Read or Viewed Material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1440000" y="2556000"/>
            <a:ext cx="9359640" cy="3090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200" spc="-1" strike="noStrike">
                <a:latin typeface="Lato"/>
              </a:rPr>
              <a:t>	</a:t>
            </a:r>
            <a:r>
              <a:rPr b="0" lang="en-PH" sz="2200" spc="-1" strike="noStrike">
                <a:latin typeface="Lato"/>
              </a:rPr>
              <a:t>Being able to predict the gist of infographics is crucial as knowledge is power in a manner that we are provided with awareness, which can spare our lives when calamities, for instance, occur. To illustrate further, a calamity can only become a disaster when we are uninformed or misinformed, which often leads to our unpreparedness in facing these inevitable occurrences. Awareness on the other hand, inspires the right action.</a:t>
            </a:r>
            <a:endParaRPr b="0" lang="en-PH" sz="22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"/>
          <p:cNvSpPr/>
          <p:nvPr/>
        </p:nvSpPr>
        <p:spPr>
          <a:xfrm>
            <a:off x="1440000" y="492120"/>
            <a:ext cx="9071640" cy="137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AppleSystemUIFont"/>
              </a:rPr>
              <a:t>Predicting the Gist of a Read or Viewed Material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28" name=""/>
          <p:cNvSpPr/>
          <p:nvPr/>
        </p:nvSpPr>
        <p:spPr>
          <a:xfrm>
            <a:off x="1260000" y="2196000"/>
            <a:ext cx="7559640" cy="77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</a:rPr>
              <a:t>How to predict the gist of infographics:</a:t>
            </a:r>
            <a:endParaRPr b="0" lang="en-PH" sz="2000" spc="-1" strike="noStrike">
              <a:latin typeface="Arial"/>
            </a:endParaRPr>
          </a:p>
        </p:txBody>
      </p:sp>
      <p:graphicFrame>
        <p:nvGraphicFramePr>
          <p:cNvPr id="129" name=""/>
          <p:cNvGraphicFramePr/>
          <p:nvPr/>
        </p:nvGraphicFramePr>
        <p:xfrm>
          <a:off x="1354680" y="2804040"/>
          <a:ext cx="9444960" cy="1999440"/>
        </p:xfrm>
        <a:graphic>
          <a:graphicData uri="http://schemas.openxmlformats.org/drawingml/2006/table">
            <a:tbl>
              <a:tblPr/>
              <a:tblGrid>
                <a:gridCol w="2317680"/>
                <a:gridCol w="7127640"/>
              </a:tblGrid>
              <a:tr h="131544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1. Notice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dbb6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Look at the picture in general or as a whole. Observe anything different, unusual, or striking in the image.</a:t>
                      </a:r>
                      <a:endParaRPr b="0" lang="en-PH" sz="2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a. What strikes you the most when you look at the image?</a:t>
                      </a:r>
                      <a:endParaRPr b="0" lang="en-PH" sz="2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b. What kind of impression does it give you?</a:t>
                      </a:r>
                      <a:endParaRPr b="0" lang="en-PH" sz="2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c. What tone, mood, or feeling is evoked in you?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dbb6"/>
                    </a:solidFill>
                  </a:tcPr>
                </a:tc>
              </a:tr>
              <a:tr h="68436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2. State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dbb6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Know the gist or the main idea. Concentrate on the content.</a:t>
                      </a:r>
                      <a:endParaRPr b="0" lang="en-PH" sz="2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a. What message is the image sending across?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dbb6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"/>
          <p:cNvSpPr/>
          <p:nvPr/>
        </p:nvSpPr>
        <p:spPr>
          <a:xfrm>
            <a:off x="1548000" y="600480"/>
            <a:ext cx="9071640" cy="137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AppleSystemUIFont"/>
              </a:rPr>
              <a:t>Predicting the Gist of a Read or Viewed Material</a:t>
            </a:r>
            <a:endParaRPr b="0" lang="en-PH" sz="3600" spc="-1" strike="noStrike">
              <a:latin typeface="Arial"/>
            </a:endParaRPr>
          </a:p>
        </p:txBody>
      </p:sp>
      <p:graphicFrame>
        <p:nvGraphicFramePr>
          <p:cNvPr id="131" name=""/>
          <p:cNvGraphicFramePr/>
          <p:nvPr/>
        </p:nvGraphicFramePr>
        <p:xfrm>
          <a:off x="1528560" y="2410920"/>
          <a:ext cx="9235080" cy="719280"/>
        </p:xfrm>
        <a:graphic>
          <a:graphicData uri="http://schemas.openxmlformats.org/drawingml/2006/table">
            <a:tbl>
              <a:tblPr/>
              <a:tblGrid>
                <a:gridCol w="2059200"/>
                <a:gridCol w="7176240"/>
              </a:tblGrid>
              <a:tr h="71964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3. Discover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dbb6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Look for specific details you may have missed out on first glance.</a:t>
                      </a:r>
                      <a:endParaRPr b="0" lang="en-PH" sz="2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a. What details does the image provide to support the general </a:t>
                      </a:r>
                      <a:endParaRPr b="0" lang="en-PH" sz="2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    </a:t>
                      </a:r>
                      <a:r>
                        <a:rPr b="0" lang="en-PH" sz="2000" spc="-1" strike="noStrike">
                          <a:latin typeface="Lato"/>
                        </a:rPr>
                        <a:t>or main idea?</a:t>
                      </a:r>
                      <a:endParaRPr b="0" lang="en-PH" sz="2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b. What is the title of the image? Are there captions provided?</a:t>
                      </a:r>
                      <a:endParaRPr b="0" lang="en-PH" sz="2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c. What sort of information are given—a combination of   </a:t>
                      </a:r>
                      <a:endParaRPr b="0" lang="en-PH" sz="2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    </a:t>
                      </a:r>
                      <a:r>
                        <a:rPr b="0" lang="en-PH" sz="2000" spc="-1" strike="noStrike">
                          <a:latin typeface="Lato"/>
                        </a:rPr>
                        <a:t>images, text, numbers, statistics, charts, or graphs?</a:t>
                      </a:r>
                      <a:endParaRPr b="0" lang="en-PH" sz="20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000" spc="-1" strike="noStrike">
                          <a:latin typeface="Lato"/>
                        </a:rPr>
                        <a:t>d. Who is the intended audience?</a:t>
                      </a:r>
                      <a:endParaRPr b="0" lang="en-PH" sz="20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dbb6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"/>
          <p:cNvSpPr/>
          <p:nvPr/>
        </p:nvSpPr>
        <p:spPr>
          <a:xfrm>
            <a:off x="1548000" y="744120"/>
            <a:ext cx="9071640" cy="137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AppleSystemUIFont"/>
              </a:rPr>
              <a:t>Predicting the Gist of a Read or Viewed Material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33" name=""/>
          <p:cNvSpPr/>
          <p:nvPr/>
        </p:nvSpPr>
        <p:spPr>
          <a:xfrm>
            <a:off x="1620000" y="2628000"/>
            <a:ext cx="8999640" cy="29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AppleSystemUIFont"/>
              </a:rPr>
              <a:t>	</a:t>
            </a:r>
            <a:r>
              <a:rPr b="0" lang="en-PH" sz="2000" spc="-1" strike="noStrike">
                <a:latin typeface="Lato"/>
                <a:ea typeface="AppleSystemUIFont"/>
              </a:rPr>
              <a:t>We can predict the gist of an excerpt through looking thoroughly at the ideas provided in the excerpt. We may ask the following questions: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000" spc="-1" strike="noStrike">
                <a:highlight>
                  <a:srgbClr val="ffdbb6"/>
                </a:highlight>
                <a:latin typeface="Lato"/>
                <a:ea typeface="AppleSystemUIFont"/>
              </a:rPr>
              <a:t>	</a:t>
            </a:r>
            <a:r>
              <a:rPr b="0" lang="en-PH" sz="2000" spc="-1" strike="noStrike">
                <a:highlight>
                  <a:srgbClr val="ffdbb6"/>
                </a:highlight>
                <a:latin typeface="Lato"/>
                <a:ea typeface="AppleSystemUIFont"/>
              </a:rPr>
              <a:t>1. What is it about?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000" spc="-1" strike="noStrike">
                <a:highlight>
                  <a:srgbClr val="ffdbb6"/>
                </a:highlight>
                <a:latin typeface="Lato"/>
                <a:ea typeface="AppleSystemUIFont"/>
              </a:rPr>
              <a:t>	</a:t>
            </a:r>
            <a:r>
              <a:rPr b="0" lang="en-PH" sz="2000" spc="-1" strike="noStrike">
                <a:highlight>
                  <a:srgbClr val="ffdbb6"/>
                </a:highlight>
                <a:latin typeface="Lato"/>
                <a:ea typeface="AppleSystemUIFont"/>
              </a:rPr>
              <a:t>2. What is the author trying to say?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latin typeface="Lato"/>
                <a:ea typeface="AppleSystemUIFont"/>
              </a:rPr>
              <a:t>	</a:t>
            </a:r>
            <a:r>
              <a:rPr b="0" lang="en-PH" sz="2000" spc="-1" strike="noStrike">
                <a:latin typeface="Lato"/>
                <a:ea typeface="AppleSystemUIFont"/>
              </a:rPr>
              <a:t>Predicting the gist is a good way to aid one’s reading comprehension.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"/>
          <p:cNvSpPr/>
          <p:nvPr/>
        </p:nvSpPr>
        <p:spPr>
          <a:xfrm>
            <a:off x="1548360" y="600480"/>
            <a:ext cx="9071640" cy="137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AppleSystemUIFont"/>
              </a:rPr>
              <a:t>Predicting the Gist of a Read or Viewed Material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35" name=""/>
          <p:cNvSpPr txBox="1"/>
          <p:nvPr/>
        </p:nvSpPr>
        <p:spPr>
          <a:xfrm>
            <a:off x="720000" y="2340000"/>
            <a:ext cx="10440000" cy="1969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16000" indent="-216000" algn="just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Symbol" charset="2"/>
              <a:buChar char=""/>
            </a:pPr>
            <a:r>
              <a:rPr b="1" lang="en-PH" sz="2100" spc="-1" strike="noStrike">
                <a:latin typeface="Lato"/>
              </a:rPr>
              <a:t>Answer the following questions:</a:t>
            </a:r>
            <a:endParaRPr b="0" lang="en-PH" sz="2100" spc="-1" strike="noStrike">
              <a:latin typeface="Lato"/>
              <a:ea typeface="PingFang SC"/>
            </a:endParaRPr>
          </a:p>
          <a:p>
            <a:pPr lvl="2" marL="648000" indent="-216000" algn="just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100" spc="-1" strike="noStrike">
                <a:latin typeface="Lato"/>
              </a:rPr>
              <a:t>What is a gist?</a:t>
            </a:r>
            <a:endParaRPr b="0" lang="en-PH" sz="2100" spc="-1" strike="noStrike">
              <a:latin typeface="Lato"/>
              <a:ea typeface="PingFang SC"/>
            </a:endParaRPr>
          </a:p>
          <a:p>
            <a:pPr lvl="2" marL="648000" indent="-216000" algn="just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100" spc="-1" strike="noStrike">
                <a:latin typeface="Lato"/>
              </a:rPr>
              <a:t>How important is predicting the gist of a material in terms of knowledge as one’s power?</a:t>
            </a:r>
            <a:endParaRPr b="0" lang="en-PH" sz="2100" spc="-1" strike="noStrike">
              <a:latin typeface="Lato"/>
              <a:ea typeface="PingFang S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"/>
          <p:cNvSpPr/>
          <p:nvPr/>
        </p:nvSpPr>
        <p:spPr>
          <a:xfrm>
            <a:off x="1440000" y="600480"/>
            <a:ext cx="9071640" cy="137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AppleSystemUIFont"/>
              </a:rPr>
              <a:t>Predicting the Gist of a Read or Viewed Material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37" name=""/>
          <p:cNvSpPr txBox="1"/>
          <p:nvPr/>
        </p:nvSpPr>
        <p:spPr>
          <a:xfrm>
            <a:off x="4642200" y="1944000"/>
            <a:ext cx="2737800" cy="466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buNone/>
            </a:pPr>
            <a:r>
              <a:rPr b="1" lang="en-PH" sz="2100" spc="-1" strike="noStrike">
                <a:solidFill>
                  <a:srgbClr val="c9211e"/>
                </a:solidFill>
                <a:latin typeface="Lato"/>
                <a:ea typeface="AppleSystemUIFont"/>
              </a:rPr>
              <a:t>ANSWER KEY</a:t>
            </a:r>
            <a:endParaRPr b="1" lang="en-PH" sz="2100" spc="-1" strike="noStrike">
              <a:solidFill>
                <a:srgbClr val="c9211e"/>
              </a:solidFill>
              <a:latin typeface="Lato"/>
              <a:ea typeface="AppleSystemUIFont"/>
            </a:endParaRPr>
          </a:p>
        </p:txBody>
      </p:sp>
      <p:sp>
        <p:nvSpPr>
          <p:cNvPr id="138" name=""/>
          <p:cNvSpPr txBox="1"/>
          <p:nvPr/>
        </p:nvSpPr>
        <p:spPr>
          <a:xfrm>
            <a:off x="1260000" y="2880000"/>
            <a:ext cx="5940000" cy="447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100" spc="-1" strike="noStrike">
                <a:latin typeface="Lato"/>
              </a:rPr>
              <a:t>Answers may vary.</a:t>
            </a:r>
            <a:endParaRPr b="0" lang="en-PH" sz="2100" spc="-1" strike="noStrike">
              <a:latin typeface="Lat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4204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2023-07-11T15:44:42Z</dcterms:modified>
  <cp:revision>233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