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51080" cy="68169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57960" cy="2757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63400" cy="38214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63400" cy="343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51080" cy="594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29520" cy="929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93600" cy="993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50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82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75400" cy="33436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4428000" y="2554200"/>
            <a:ext cx="647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496880" y="672120"/>
            <a:ext cx="9071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440000" y="2556000"/>
            <a:ext cx="9359640" cy="30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Being able to predict the gist of infographics is crucial as knowledge is power in a manner that we are provided with awareness, which can spare our lives when calamities, for instance, occur. To illustrate further, a calamity can only become a disaster when we are uninformed or misinformed, which often leads to our unpreparedness in facing these inevitable occurrences. Awareness on the other hand, inspires the right action.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1440000" y="492120"/>
            <a:ext cx="9071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260000" y="2196000"/>
            <a:ext cx="7559640" cy="7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How to predict the gist of infographics:</a:t>
            </a: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1354680" y="2804040"/>
          <a:ext cx="9444960" cy="1999440"/>
        </p:xfrm>
        <a:graphic>
          <a:graphicData uri="http://schemas.openxmlformats.org/drawingml/2006/table">
            <a:tbl>
              <a:tblPr/>
              <a:tblGrid>
                <a:gridCol w="2317680"/>
                <a:gridCol w="7127640"/>
              </a:tblGrid>
              <a:tr h="1315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1. Notice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Look at the picture in general or as a whole. Observe anything different, unusual, or striking in the image.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a. What strikes you the most when you look at the image?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b. What kind of impression does it give you?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c. What tone, mood, or feeling is evoked in you?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dbb6"/>
                    </a:solidFill>
                  </a:tcPr>
                </a:tc>
              </a:tr>
              <a:tr h="6843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2. State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Know the gist or the main idea. Concentrate on the content.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a. What message is the image sending across?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dbb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548000" y="600480"/>
            <a:ext cx="9071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1528560" y="2410920"/>
          <a:ext cx="9235080" cy="719280"/>
        </p:xfrm>
        <a:graphic>
          <a:graphicData uri="http://schemas.openxmlformats.org/drawingml/2006/table">
            <a:tbl>
              <a:tblPr/>
              <a:tblGrid>
                <a:gridCol w="2059200"/>
                <a:gridCol w="717624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3. Discover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Look for specific details you may have missed out on first glance.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a. What details does the image provide to support the general 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    </a:t>
                      </a:r>
                      <a:r>
                        <a:rPr b="0" lang="en-PH" sz="2000" spc="-1" strike="noStrike">
                          <a:latin typeface="Lato"/>
                        </a:rPr>
                        <a:t>or main idea?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b. What is the title of the image? Are there captions provided?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c. What sort of information are given—a combination of   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    </a:t>
                      </a:r>
                      <a:r>
                        <a:rPr b="0" lang="en-PH" sz="2000" spc="-1" strike="noStrike">
                          <a:latin typeface="Lato"/>
                        </a:rPr>
                        <a:t>images, text, numbers, statistics, charts, or graphs?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d. Who is the intended audience?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dbb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1548000" y="744120"/>
            <a:ext cx="9071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620000" y="2628000"/>
            <a:ext cx="8999640" cy="29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latin typeface="Lato"/>
                <a:ea typeface="AppleSystemUIFont"/>
              </a:rPr>
              <a:t>We can predict the gist of an excerpt through looking thoroughly at the ideas provided in the excerpt. We may ask the following questions: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highlight>
                  <a:srgbClr val="ffdbb6"/>
                </a:highlight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highlight>
                  <a:srgbClr val="ffdbb6"/>
                </a:highlight>
                <a:latin typeface="Lato"/>
                <a:ea typeface="AppleSystemUIFont"/>
              </a:rPr>
              <a:t>1. What is it about?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highlight>
                  <a:srgbClr val="ffdbb6"/>
                </a:highlight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highlight>
                  <a:srgbClr val="ffdbb6"/>
                </a:highlight>
                <a:latin typeface="Lato"/>
                <a:ea typeface="AppleSystemUIFont"/>
              </a:rPr>
              <a:t>2. What is the author trying to say?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latin typeface="Lato"/>
                <a:ea typeface="AppleSystemUIFont"/>
              </a:rPr>
              <a:t>Predicting the gist is a good way to aid one’s reading comprehension.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548360" y="600480"/>
            <a:ext cx="9071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720000" y="2340000"/>
            <a:ext cx="10440000" cy="196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en-PH" sz="2100" spc="-1" strike="noStrike">
                <a:latin typeface="Lato"/>
              </a:rPr>
              <a:t>Answer the following questions:</a:t>
            </a:r>
            <a:endParaRPr b="0" lang="en-PH" sz="2100" spc="-1" strike="noStrike">
              <a:latin typeface="Lato"/>
              <a:ea typeface="PingFang SC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100" spc="-1" strike="noStrike">
                <a:latin typeface="Lato"/>
              </a:rPr>
              <a:t>What is a gist?</a:t>
            </a:r>
            <a:endParaRPr b="0" lang="en-PH" sz="2100" spc="-1" strike="noStrike">
              <a:latin typeface="Lato"/>
              <a:ea typeface="PingFang SC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100" spc="-1" strike="noStrike">
                <a:latin typeface="Lato"/>
              </a:rPr>
              <a:t>How important is predicting the gist of a material in terms of knowledge as one’s power?</a:t>
            </a:r>
            <a:endParaRPr b="0" lang="en-PH" sz="21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1440000" y="600480"/>
            <a:ext cx="9071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Predicting the Gist of a Read or Viewed Material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4642200" y="1944000"/>
            <a:ext cx="2737800" cy="4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100" spc="-1" strike="noStrike">
                <a:solidFill>
                  <a:srgbClr val="c9211e"/>
                </a:solidFill>
                <a:latin typeface="Lato"/>
                <a:ea typeface="AppleSystemUIFont"/>
              </a:rPr>
              <a:t>ANSWER KEY</a:t>
            </a:r>
            <a:endParaRPr b="1" lang="en-PH" sz="2100" spc="-1" strike="noStrike">
              <a:solidFill>
                <a:srgbClr val="c9211e"/>
              </a:solidFill>
              <a:latin typeface="Lato"/>
              <a:ea typeface="AppleSystemUIFont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1260000" y="2880000"/>
            <a:ext cx="5940000" cy="44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100" spc="-1" strike="noStrike">
                <a:latin typeface="Lato"/>
              </a:rPr>
              <a:t>Answers may vary.</a:t>
            </a:r>
            <a:endParaRPr b="0" lang="en-PH" sz="21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2023-07-11T15:44:42Z</dcterms:modified>
  <cp:revision>233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