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51.png" ContentType="image/png"/>
  <Override PartName="/ppt/media/image36.png" ContentType="image/png"/>
  <Override PartName="/ppt/media/image2.png" ContentType="image/png"/>
  <Override PartName="/ppt/media/image52.png" ContentType="image/png"/>
  <Override PartName="/ppt/media/image37.png" ContentType="image/png"/>
  <Override PartName="/ppt/media/image3.png" ContentType="image/png"/>
  <Override PartName="/ppt/media/image53.png" ContentType="image/png"/>
  <Override PartName="/ppt/media/image38.png" ContentType="image/png"/>
  <Override PartName="/ppt/media/image4.png" ContentType="image/png"/>
  <Override PartName="/ppt/media/image54.png" ContentType="image/png"/>
  <Override PartName="/ppt/media/image39.png" ContentType="image/png"/>
  <Override PartName="/ppt/media/image56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57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.png" ContentType="image/png"/>
  <Override PartName="/ppt/media/image55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25.png" ContentType="image/png"/>
  <Override PartName="/ppt/media/image40.png" ContentType="image/png"/>
  <Override PartName="/ppt/media/image26.png" ContentType="image/png"/>
  <Override PartName="/ppt/media/image41.png" ContentType="image/png"/>
  <Override PartName="/ppt/media/image27.png" ContentType="image/png"/>
  <Override PartName="/ppt/media/image42.png" ContentType="image/png"/>
  <Override PartName="/ppt/media/image28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30.png" ContentType="image/png"/>
  <Override PartName="/ppt/media/image49.png" ContentType="image/png"/>
  <Override PartName="/ppt/media/image47.png" ContentType="image/png"/>
  <Override PartName="/ppt/media/image29.png" ContentType="image/png"/>
  <Override PartName="/ppt/media/image44.png" ContentType="image/png"/>
  <Override PartName="/ppt/media/image35.png" ContentType="image/png"/>
  <Override PartName="/ppt/media/image17.png" ContentType="image/png"/>
  <Override PartName="/ppt/media/image5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"/>
          <p:cNvSpPr/>
          <p:nvPr/>
        </p:nvSpPr>
        <p:spPr>
          <a:xfrm>
            <a:off x="0" y="0"/>
            <a:ext cx="18285480" cy="10284480"/>
          </a:xfrm>
          <a:custGeom>
            <a:avLst/>
            <a:gdLst/>
            <a:ahLst/>
            <a:rect l="l" t="t" r="r" b="b"/>
            <a:pathLst>
              <a:path w="18286200" h="10285200">
                <a:moveTo>
                  <a:pt x="0" y="0"/>
                </a:moveTo>
                <a:lnTo>
                  <a:pt x="18286200" y="0"/>
                </a:lnTo>
                <a:lnTo>
                  <a:pt x="18286200" y="10285200"/>
                </a:lnTo>
                <a:lnTo>
                  <a:pt x="0" y="1028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Freeform 3"/>
          <p:cNvSpPr/>
          <p:nvPr/>
        </p:nvSpPr>
        <p:spPr>
          <a:xfrm>
            <a:off x="0" y="0"/>
            <a:ext cx="18273600" cy="10272600"/>
          </a:xfrm>
          <a:custGeom>
            <a:avLst/>
            <a:gdLst/>
            <a:ahLst/>
            <a:rect l="l" t="t" r="r" b="b"/>
            <a:pathLst>
              <a:path w="18274320" h="10273320">
                <a:moveTo>
                  <a:pt x="0" y="0"/>
                </a:moveTo>
                <a:lnTo>
                  <a:pt x="18274320" y="0"/>
                </a:lnTo>
                <a:lnTo>
                  <a:pt x="18274320" y="10273320"/>
                </a:lnTo>
                <a:lnTo>
                  <a:pt x="0" y="102733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" name="Group 4"/>
          <p:cNvGrpSpPr/>
          <p:nvPr/>
        </p:nvGrpSpPr>
        <p:grpSpPr>
          <a:xfrm>
            <a:off x="499680" y="2701800"/>
            <a:ext cx="4184280" cy="4184280"/>
            <a:chOff x="499680" y="2701800"/>
            <a:chExt cx="4184280" cy="4184280"/>
          </a:xfrm>
        </p:grpSpPr>
        <p:sp>
          <p:nvSpPr>
            <p:cNvPr id="41" name="Freeform 5"/>
            <p:cNvSpPr/>
            <p:nvPr/>
          </p:nvSpPr>
          <p:spPr>
            <a:xfrm>
              <a:off x="499680" y="2701800"/>
              <a:ext cx="4184280" cy="4184280"/>
            </a:xfrm>
            <a:custGeom>
              <a:avLst/>
              <a:gdLst/>
              <a:ahLst/>
              <a:rect l="l" t="t" r="r" b="b"/>
              <a:pathLst>
                <a:path w="5579999" h="5579999">
                  <a:moveTo>
                    <a:pt x="0" y="0"/>
                  </a:moveTo>
                  <a:lnTo>
                    <a:pt x="5579999" y="0"/>
                  </a:lnTo>
                  <a:lnTo>
                    <a:pt x="5579999" y="5579999"/>
                  </a:lnTo>
                  <a:lnTo>
                    <a:pt x="0" y="557999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" name="Freeform 6"/>
          <p:cNvSpPr/>
          <p:nvPr/>
        </p:nvSpPr>
        <p:spPr>
          <a:xfrm>
            <a:off x="5231160" y="2212920"/>
            <a:ext cx="13042080" cy="5779080"/>
          </a:xfrm>
          <a:custGeom>
            <a:avLst/>
            <a:gdLst/>
            <a:ahLst/>
            <a:rect l="l" t="t" r="r" b="b"/>
            <a:pathLst>
              <a:path w="13042800" h="5779800">
                <a:moveTo>
                  <a:pt x="0" y="0"/>
                </a:moveTo>
                <a:lnTo>
                  <a:pt x="13042800" y="0"/>
                </a:lnTo>
                <a:lnTo>
                  <a:pt x="13042800" y="5779800"/>
                </a:lnTo>
                <a:lnTo>
                  <a:pt x="0" y="5779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3" name="Group 7"/>
          <p:cNvGrpSpPr/>
          <p:nvPr/>
        </p:nvGrpSpPr>
        <p:grpSpPr>
          <a:xfrm>
            <a:off x="5231160" y="8006760"/>
            <a:ext cx="13042440" cy="561960"/>
            <a:chOff x="5231160" y="8006760"/>
            <a:chExt cx="13042440" cy="561960"/>
          </a:xfrm>
        </p:grpSpPr>
        <p:sp>
          <p:nvSpPr>
            <p:cNvPr id="44" name="Freeform 8"/>
            <p:cNvSpPr/>
            <p:nvPr/>
          </p:nvSpPr>
          <p:spPr>
            <a:xfrm>
              <a:off x="5231160" y="8006760"/>
              <a:ext cx="13042440" cy="561960"/>
            </a:xfrm>
            <a:custGeom>
              <a:avLst/>
              <a:gdLst/>
              <a:ahLst/>
              <a:rect l="l" t="t" r="r" b="b"/>
              <a:pathLst>
                <a:path w="17390872" h="750189">
                  <a:moveTo>
                    <a:pt x="0" y="0"/>
                  </a:moveTo>
                  <a:lnTo>
                    <a:pt x="17390872" y="0"/>
                  </a:lnTo>
                  <a:lnTo>
                    <a:pt x="17390872" y="750189"/>
                  </a:lnTo>
                  <a:lnTo>
                    <a:pt x="0" y="75018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TextBox 9"/>
          <p:cNvSpPr/>
          <p:nvPr/>
        </p:nvSpPr>
        <p:spPr>
          <a:xfrm>
            <a:off x="6068160" y="4361040"/>
            <a:ext cx="11048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1 Heavy"/>
                <a:ea typeface="DejaVu Sans"/>
              </a:rPr>
              <a:t>Kinds of Angles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47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50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1" name="Group 7"/>
          <p:cNvGrpSpPr/>
          <p:nvPr/>
        </p:nvGrpSpPr>
        <p:grpSpPr>
          <a:xfrm>
            <a:off x="0" y="0"/>
            <a:ext cx="3419640" cy="938160"/>
            <a:chOff x="0" y="0"/>
            <a:chExt cx="3419640" cy="938160"/>
          </a:xfrm>
        </p:grpSpPr>
        <p:sp>
          <p:nvSpPr>
            <p:cNvPr id="52" name="Freeform 8"/>
            <p:cNvSpPr/>
            <p:nvPr/>
          </p:nvSpPr>
          <p:spPr>
            <a:xfrm>
              <a:off x="0" y="0"/>
              <a:ext cx="34196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" name="Freeform 9"/>
          <p:cNvSpPr/>
          <p:nvPr/>
        </p:nvSpPr>
        <p:spPr>
          <a:xfrm>
            <a:off x="2957400" y="2076480"/>
            <a:ext cx="3284640" cy="3284640"/>
          </a:xfrm>
          <a:custGeom>
            <a:avLst/>
            <a:gdLst/>
            <a:ahLst/>
            <a:rect l="l" t="t" r="r" b="b"/>
            <a:pathLst>
              <a:path w="3285438" h="3285438">
                <a:moveTo>
                  <a:pt x="0" y="0"/>
                </a:moveTo>
                <a:lnTo>
                  <a:pt x="3285437" y="0"/>
                </a:lnTo>
                <a:lnTo>
                  <a:pt x="3285437" y="3285437"/>
                </a:lnTo>
                <a:lnTo>
                  <a:pt x="0" y="328543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Freeform 10"/>
          <p:cNvSpPr/>
          <p:nvPr/>
        </p:nvSpPr>
        <p:spPr>
          <a:xfrm>
            <a:off x="10303920" y="5932440"/>
            <a:ext cx="6274440" cy="2372040"/>
          </a:xfrm>
          <a:custGeom>
            <a:avLst/>
            <a:gdLst/>
            <a:ahLst/>
            <a:rect l="l" t="t" r="r" b="b"/>
            <a:pathLst>
              <a:path w="6275216" h="2372793">
                <a:moveTo>
                  <a:pt x="0" y="0"/>
                </a:moveTo>
                <a:lnTo>
                  <a:pt x="6275216" y="0"/>
                </a:lnTo>
                <a:lnTo>
                  <a:pt x="6275216" y="2372793"/>
                </a:lnTo>
                <a:lnTo>
                  <a:pt x="0" y="23727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TextBox 11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6" name="TextBox 12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7" name="TextBox 13"/>
          <p:cNvSpPr/>
          <p:nvPr/>
        </p:nvSpPr>
        <p:spPr>
          <a:xfrm>
            <a:off x="604080" y="947520"/>
            <a:ext cx="1553472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  <a:ea typeface="DejaVu Sans"/>
              </a:rPr>
              <a:t>Definition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       </a:t>
            </a: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An angle is formed by two noncollinear rays that have a common endpoint. The endpoint is the vertex of the angle and each ray is the side of the angle.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58" name="TextBox 14"/>
          <p:cNvSpPr/>
          <p:nvPr/>
        </p:nvSpPr>
        <p:spPr>
          <a:xfrm>
            <a:off x="368280" y="205560"/>
            <a:ext cx="5577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Kinds of Angles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59" name="TextBox 15"/>
          <p:cNvSpPr/>
          <p:nvPr/>
        </p:nvSpPr>
        <p:spPr>
          <a:xfrm>
            <a:off x="6342840" y="3366720"/>
            <a:ext cx="9959760" cy="93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      </a:t>
            </a: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The symbol for angle is ∠. For the angle at the left, point N is the vertex and the sides are NA and NG. This angle can be named ∠ANG, ∠GNA, ∠N, or ∠1.</a:t>
            </a:r>
            <a:endParaRPr b="0" lang="en-PH" sz="2060" spc="-1" strike="noStrike">
              <a:latin typeface="Arial"/>
            </a:endParaRPr>
          </a:p>
        </p:txBody>
      </p:sp>
      <p:sp>
        <p:nvSpPr>
          <p:cNvPr id="60" name="TextBox 16"/>
          <p:cNvSpPr/>
          <p:nvPr/>
        </p:nvSpPr>
        <p:spPr>
          <a:xfrm>
            <a:off x="2957400" y="5808600"/>
            <a:ext cx="7012080" cy="253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000"/>
              </a:lnSpc>
              <a:buNone/>
            </a:pPr>
            <a:r>
              <a:rPr b="0" lang="en-US" sz="2230" spc="-1" strike="noStrike">
                <a:solidFill>
                  <a:srgbClr val="000000"/>
                </a:solidFill>
                <a:latin typeface="Lato 2"/>
                <a:ea typeface="DejaVu Sans"/>
              </a:rPr>
              <a:t>     </a:t>
            </a:r>
            <a:r>
              <a:rPr b="0" lang="en-US" sz="2230" spc="-1" strike="noStrike">
                <a:solidFill>
                  <a:srgbClr val="000000"/>
                </a:solidFill>
                <a:latin typeface="Lato 2"/>
                <a:ea typeface="DejaVu Sans"/>
              </a:rPr>
              <a:t>A </a:t>
            </a:r>
            <a:r>
              <a:rPr b="0" lang="en-US" sz="2230" spc="-1" strike="noStrike">
                <a:solidFill>
                  <a:srgbClr val="000000"/>
                </a:solidFill>
                <a:latin typeface="Lato 2 Bold"/>
                <a:ea typeface="DejaVu Sans"/>
              </a:rPr>
              <a:t>protractor</a:t>
            </a:r>
            <a:r>
              <a:rPr b="0" lang="en-US" sz="2230" spc="-1" strike="noStrike">
                <a:solidFill>
                  <a:srgbClr val="000000"/>
                </a:solidFill>
                <a:latin typeface="Lato 2"/>
                <a:ea typeface="DejaVu Sans"/>
              </a:rPr>
              <a:t> is used to measure an angle. A protractor assigns a number between 0° and 180° to an angle. That number is called the degree of the angle. Every angle has a degree measure m such that </a:t>
            </a:r>
            <a:endParaRPr b="0" lang="en-PH" sz="2230" spc="-1" strike="noStrike">
              <a:latin typeface="Arial"/>
            </a:endParaRPr>
          </a:p>
          <a:p>
            <a:pPr algn="ctr">
              <a:lnSpc>
                <a:spcPts val="4000"/>
              </a:lnSpc>
              <a:buNone/>
            </a:pPr>
            <a:r>
              <a:rPr b="0" lang="en-US" sz="2230" spc="-1" strike="noStrike">
                <a:solidFill>
                  <a:srgbClr val="000000"/>
                </a:solidFill>
                <a:latin typeface="Lato 2"/>
                <a:ea typeface="DejaVu Sans"/>
              </a:rPr>
              <a:t>0° ∠ m ∠ 180°.</a:t>
            </a:r>
            <a:endParaRPr b="0" lang="en-PH" sz="223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360" y="0"/>
            <a:ext cx="3419640" cy="938160"/>
            <a:chOff x="360" y="0"/>
            <a:chExt cx="3419640" cy="938160"/>
          </a:xfrm>
        </p:grpSpPr>
        <p:sp>
          <p:nvSpPr>
            <p:cNvPr id="62" name="Freeform 1"/>
            <p:cNvSpPr/>
            <p:nvPr/>
          </p:nvSpPr>
          <p:spPr>
            <a:xfrm>
              <a:off x="360" y="0"/>
              <a:ext cx="34196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64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6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67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" name="Group 7"/>
          <p:cNvGrpSpPr/>
          <p:nvPr/>
        </p:nvGrpSpPr>
        <p:grpSpPr>
          <a:xfrm>
            <a:off x="0" y="0"/>
            <a:ext cx="3156840" cy="938160"/>
            <a:chOff x="0" y="0"/>
            <a:chExt cx="3156840" cy="938160"/>
          </a:xfrm>
        </p:grpSpPr>
        <p:sp>
          <p:nvSpPr>
            <p:cNvPr id="69" name="Freeform 8"/>
            <p:cNvSpPr/>
            <p:nvPr/>
          </p:nvSpPr>
          <p:spPr>
            <a:xfrm>
              <a:off x="0" y="0"/>
              <a:ext cx="31568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" name="Freeform 9"/>
          <p:cNvSpPr/>
          <p:nvPr/>
        </p:nvSpPr>
        <p:spPr>
          <a:xfrm>
            <a:off x="3657960" y="2358360"/>
            <a:ext cx="3553920" cy="2197440"/>
          </a:xfrm>
          <a:custGeom>
            <a:avLst/>
            <a:gdLst/>
            <a:ahLst/>
            <a:rect l="l" t="t" r="r" b="b"/>
            <a:pathLst>
              <a:path w="3554637" h="2198097">
                <a:moveTo>
                  <a:pt x="0" y="0"/>
                </a:moveTo>
                <a:lnTo>
                  <a:pt x="3554637" y="0"/>
                </a:lnTo>
                <a:lnTo>
                  <a:pt x="3554637" y="2198097"/>
                </a:lnTo>
                <a:lnTo>
                  <a:pt x="0" y="219809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Freeform 10"/>
          <p:cNvSpPr/>
          <p:nvPr/>
        </p:nvSpPr>
        <p:spPr>
          <a:xfrm>
            <a:off x="2670480" y="4808520"/>
            <a:ext cx="4153320" cy="2403360"/>
          </a:xfrm>
          <a:custGeom>
            <a:avLst/>
            <a:gdLst/>
            <a:ahLst/>
            <a:rect l="l" t="t" r="r" b="b"/>
            <a:pathLst>
              <a:path w="4154088" h="2404225">
                <a:moveTo>
                  <a:pt x="0" y="0"/>
                </a:moveTo>
                <a:lnTo>
                  <a:pt x="4154089" y="0"/>
                </a:lnTo>
                <a:lnTo>
                  <a:pt x="4154089" y="2404224"/>
                </a:lnTo>
                <a:lnTo>
                  <a:pt x="0" y="24042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Freeform 11"/>
          <p:cNvSpPr/>
          <p:nvPr/>
        </p:nvSpPr>
        <p:spPr>
          <a:xfrm>
            <a:off x="2831760" y="7314120"/>
            <a:ext cx="3333240" cy="1973880"/>
          </a:xfrm>
          <a:custGeom>
            <a:avLst/>
            <a:gdLst/>
            <a:ahLst/>
            <a:rect l="l" t="t" r="r" b="b"/>
            <a:pathLst>
              <a:path w="3333819" h="1974494">
                <a:moveTo>
                  <a:pt x="0" y="0"/>
                </a:moveTo>
                <a:lnTo>
                  <a:pt x="3333819" y="0"/>
                </a:lnTo>
                <a:lnTo>
                  <a:pt x="3333819" y="1974494"/>
                </a:lnTo>
                <a:lnTo>
                  <a:pt x="0" y="19744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Freeform 12"/>
          <p:cNvSpPr/>
          <p:nvPr/>
        </p:nvSpPr>
        <p:spPr>
          <a:xfrm>
            <a:off x="8630640" y="1028880"/>
            <a:ext cx="7173720" cy="3273120"/>
          </a:xfrm>
          <a:custGeom>
            <a:avLst/>
            <a:gdLst/>
            <a:ahLst/>
            <a:rect l="l" t="t" r="r" b="b"/>
            <a:pathLst>
              <a:path w="7174499" h="3273933">
                <a:moveTo>
                  <a:pt x="0" y="0"/>
                </a:moveTo>
                <a:lnTo>
                  <a:pt x="7174498" y="0"/>
                </a:lnTo>
                <a:lnTo>
                  <a:pt x="7174498" y="3273933"/>
                </a:lnTo>
                <a:lnTo>
                  <a:pt x="0" y="327393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Freeform 13"/>
          <p:cNvSpPr/>
          <p:nvPr/>
        </p:nvSpPr>
        <p:spPr>
          <a:xfrm>
            <a:off x="8149680" y="5381640"/>
            <a:ext cx="3500640" cy="1742760"/>
          </a:xfrm>
          <a:custGeom>
            <a:avLst/>
            <a:gdLst/>
            <a:ahLst/>
            <a:rect l="l" t="t" r="r" b="b"/>
            <a:pathLst>
              <a:path w="3501382" h="1743304">
                <a:moveTo>
                  <a:pt x="0" y="0"/>
                </a:moveTo>
                <a:lnTo>
                  <a:pt x="3501382" y="0"/>
                </a:lnTo>
                <a:lnTo>
                  <a:pt x="3501382" y="1743304"/>
                </a:lnTo>
                <a:lnTo>
                  <a:pt x="0" y="174330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Freeform 14"/>
          <p:cNvSpPr/>
          <p:nvPr/>
        </p:nvSpPr>
        <p:spPr>
          <a:xfrm>
            <a:off x="11795040" y="4848120"/>
            <a:ext cx="5709960" cy="2149560"/>
          </a:xfrm>
          <a:custGeom>
            <a:avLst/>
            <a:gdLst/>
            <a:ahLst/>
            <a:rect l="l" t="t" r="r" b="b"/>
            <a:pathLst>
              <a:path w="5710595" h="2150373">
                <a:moveTo>
                  <a:pt x="0" y="0"/>
                </a:moveTo>
                <a:lnTo>
                  <a:pt x="5710594" y="0"/>
                </a:lnTo>
                <a:lnTo>
                  <a:pt x="5710594" y="2150373"/>
                </a:lnTo>
                <a:lnTo>
                  <a:pt x="0" y="21503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Freeform 15"/>
          <p:cNvSpPr/>
          <p:nvPr/>
        </p:nvSpPr>
        <p:spPr>
          <a:xfrm>
            <a:off x="9137520" y="7239240"/>
            <a:ext cx="7879680" cy="2009520"/>
          </a:xfrm>
          <a:custGeom>
            <a:avLst/>
            <a:gdLst/>
            <a:ahLst/>
            <a:rect l="l" t="t" r="r" b="b"/>
            <a:pathLst>
              <a:path w="7880400" h="2010235">
                <a:moveTo>
                  <a:pt x="0" y="0"/>
                </a:moveTo>
                <a:lnTo>
                  <a:pt x="7880400" y="0"/>
                </a:lnTo>
                <a:lnTo>
                  <a:pt x="7880400" y="2010235"/>
                </a:lnTo>
                <a:lnTo>
                  <a:pt x="0" y="201023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Box 1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8" name="TextBox 1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9" name="TextBox 18"/>
          <p:cNvSpPr/>
          <p:nvPr/>
        </p:nvSpPr>
        <p:spPr>
          <a:xfrm>
            <a:off x="750600" y="1023480"/>
            <a:ext cx="15534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  <a:ea typeface="DejaVu Sans"/>
              </a:rPr>
              <a:t>To measure an angle using a protractor, follow these steps: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80" name="TextBox 19"/>
          <p:cNvSpPr/>
          <p:nvPr/>
        </p:nvSpPr>
        <p:spPr>
          <a:xfrm>
            <a:off x="368280" y="205560"/>
            <a:ext cx="5577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Kinds of Angles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81" name="TextBox 20"/>
          <p:cNvSpPr/>
          <p:nvPr/>
        </p:nvSpPr>
        <p:spPr>
          <a:xfrm>
            <a:off x="222480" y="1652040"/>
            <a:ext cx="4275360" cy="18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1. Place the center point of the protractor on the vertex of the angle to be measured.</a:t>
            </a: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</p:txBody>
      </p:sp>
      <p:sp>
        <p:nvSpPr>
          <p:cNvPr id="82" name="TextBox 21"/>
          <p:cNvSpPr/>
          <p:nvPr/>
        </p:nvSpPr>
        <p:spPr>
          <a:xfrm>
            <a:off x="222480" y="4088880"/>
            <a:ext cx="4063320" cy="14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2. Align the baseline of the protractor with one side of the angle.</a:t>
            </a:r>
            <a:endParaRPr b="0" lang="en-PH" sz="2060" spc="-1" strike="noStrike">
              <a:latin typeface="Arial"/>
            </a:endParaRPr>
          </a:p>
        </p:txBody>
      </p:sp>
      <p:sp>
        <p:nvSpPr>
          <p:cNvPr id="83" name="TextBox 22"/>
          <p:cNvSpPr/>
          <p:nvPr/>
        </p:nvSpPr>
        <p:spPr>
          <a:xfrm>
            <a:off x="222480" y="6933960"/>
            <a:ext cx="4063320" cy="4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3. Read the appropriate scale.</a:t>
            </a:r>
            <a:endParaRPr b="0" lang="en-PH" sz="2060" spc="-1" strike="noStrike">
              <a:latin typeface="Arial"/>
            </a:endParaRPr>
          </a:p>
        </p:txBody>
      </p:sp>
      <p:sp>
        <p:nvSpPr>
          <p:cNvPr id="84" name="TextBox 23"/>
          <p:cNvSpPr/>
          <p:nvPr/>
        </p:nvSpPr>
        <p:spPr>
          <a:xfrm>
            <a:off x="8149680" y="91440"/>
            <a:ext cx="8135640" cy="51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      </a:t>
            </a: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If ∠1 is the same angle as ∠PCM (where P represents Pulilan, C represents Calumpit, and M represents Malolos), then the measure of ∠1 is 45°.</a:t>
            </a: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 </a:t>
            </a: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Likewise, the measures of ∠PMG, ∠GPN, and ∠ANP are 40°, 30°, and 152°, respectively. </a:t>
            </a:r>
            <a:endParaRPr b="0" lang="en-PH" sz="206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3"/>
          <p:cNvGrpSpPr/>
          <p:nvPr/>
        </p:nvGrpSpPr>
        <p:grpSpPr>
          <a:xfrm>
            <a:off x="360" y="0"/>
            <a:ext cx="3419640" cy="938160"/>
            <a:chOff x="360" y="0"/>
            <a:chExt cx="3419640" cy="938160"/>
          </a:xfrm>
        </p:grpSpPr>
        <p:sp>
          <p:nvSpPr>
            <p:cNvPr id="86" name="Freeform 16"/>
            <p:cNvSpPr/>
            <p:nvPr/>
          </p:nvSpPr>
          <p:spPr>
            <a:xfrm>
              <a:off x="360" y="0"/>
              <a:ext cx="34196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7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88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0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91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2" name="Group 7"/>
          <p:cNvGrpSpPr/>
          <p:nvPr/>
        </p:nvGrpSpPr>
        <p:grpSpPr>
          <a:xfrm>
            <a:off x="0" y="0"/>
            <a:ext cx="3156840" cy="938160"/>
            <a:chOff x="0" y="0"/>
            <a:chExt cx="3156840" cy="938160"/>
          </a:xfrm>
        </p:grpSpPr>
        <p:sp>
          <p:nvSpPr>
            <p:cNvPr id="93" name="Freeform 8"/>
            <p:cNvSpPr/>
            <p:nvPr/>
          </p:nvSpPr>
          <p:spPr>
            <a:xfrm>
              <a:off x="0" y="0"/>
              <a:ext cx="31568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Freeform 9"/>
          <p:cNvSpPr/>
          <p:nvPr/>
        </p:nvSpPr>
        <p:spPr>
          <a:xfrm>
            <a:off x="368280" y="3136320"/>
            <a:ext cx="5735880" cy="2006640"/>
          </a:xfrm>
          <a:custGeom>
            <a:avLst/>
            <a:gdLst/>
            <a:ahLst/>
            <a:rect l="l" t="t" r="r" b="b"/>
            <a:pathLst>
              <a:path w="5736679" h="2007346">
                <a:moveTo>
                  <a:pt x="0" y="0"/>
                </a:moveTo>
                <a:lnTo>
                  <a:pt x="5736679" y="0"/>
                </a:lnTo>
                <a:lnTo>
                  <a:pt x="5736679" y="2007346"/>
                </a:lnTo>
                <a:lnTo>
                  <a:pt x="0" y="20073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Freeform 10"/>
          <p:cNvSpPr/>
          <p:nvPr/>
        </p:nvSpPr>
        <p:spPr>
          <a:xfrm>
            <a:off x="1390680" y="5196600"/>
            <a:ext cx="3533040" cy="4114080"/>
          </a:xfrm>
          <a:custGeom>
            <a:avLst/>
            <a:gdLst/>
            <a:ahLst/>
            <a:rect l="l" t="t" r="r" b="b"/>
            <a:pathLst>
              <a:path w="3533935" h="4114800">
                <a:moveTo>
                  <a:pt x="0" y="0"/>
                </a:moveTo>
                <a:lnTo>
                  <a:pt x="3533935" y="0"/>
                </a:lnTo>
                <a:lnTo>
                  <a:pt x="3533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Freeform 11"/>
          <p:cNvSpPr/>
          <p:nvPr/>
        </p:nvSpPr>
        <p:spPr>
          <a:xfrm>
            <a:off x="6433920" y="1502280"/>
            <a:ext cx="11389680" cy="2594520"/>
          </a:xfrm>
          <a:custGeom>
            <a:avLst/>
            <a:gdLst/>
            <a:ahLst/>
            <a:rect l="l" t="t" r="r" b="b"/>
            <a:pathLst>
              <a:path w="11390270" h="2595090">
                <a:moveTo>
                  <a:pt x="0" y="0"/>
                </a:moveTo>
                <a:lnTo>
                  <a:pt x="11390270" y="0"/>
                </a:lnTo>
                <a:lnTo>
                  <a:pt x="11390270" y="2595090"/>
                </a:lnTo>
                <a:lnTo>
                  <a:pt x="0" y="25950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Freeform 12"/>
          <p:cNvSpPr/>
          <p:nvPr/>
        </p:nvSpPr>
        <p:spPr>
          <a:xfrm>
            <a:off x="6510600" y="3930120"/>
            <a:ext cx="11107440" cy="4488120"/>
          </a:xfrm>
          <a:custGeom>
            <a:avLst/>
            <a:gdLst/>
            <a:ahLst/>
            <a:rect l="l" t="t" r="r" b="b"/>
            <a:pathLst>
              <a:path w="11108215" h="4488936">
                <a:moveTo>
                  <a:pt x="0" y="0"/>
                </a:moveTo>
                <a:lnTo>
                  <a:pt x="11108215" y="0"/>
                </a:lnTo>
                <a:lnTo>
                  <a:pt x="11108215" y="4488936"/>
                </a:lnTo>
                <a:lnTo>
                  <a:pt x="0" y="44889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TextBox 13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9" name="TextBox 14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0" name="TextBox 15"/>
          <p:cNvSpPr/>
          <p:nvPr/>
        </p:nvSpPr>
        <p:spPr>
          <a:xfrm>
            <a:off x="368280" y="1052280"/>
            <a:ext cx="15534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  <a:ea typeface="DejaVu Sans"/>
              </a:rPr>
              <a:t>Example : Measuring Angles Using a Protractor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1" name="TextBox 16"/>
          <p:cNvSpPr/>
          <p:nvPr/>
        </p:nvSpPr>
        <p:spPr>
          <a:xfrm>
            <a:off x="368280" y="205560"/>
            <a:ext cx="5577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Kinds of Angles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2" name="TextBox 17"/>
          <p:cNvSpPr/>
          <p:nvPr/>
        </p:nvSpPr>
        <p:spPr>
          <a:xfrm>
            <a:off x="222480" y="1652040"/>
            <a:ext cx="6354000" cy="14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Draw ∠LAB so that m∠LAB = 70°. Use a protractor.</a:t>
            </a: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endParaRPr b="0" lang="en-PH" sz="2060" spc="-1" strike="noStrike">
              <a:latin typeface="Arial"/>
            </a:endParaRPr>
          </a:p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"/>
                <a:ea typeface="DejaVu Sans"/>
              </a:rPr>
              <a:t>Solution:</a:t>
            </a:r>
            <a:endParaRPr b="0" lang="en-PH" sz="2060" spc="-1" strike="noStrike">
              <a:latin typeface="Arial"/>
            </a:endParaRPr>
          </a:p>
        </p:txBody>
      </p:sp>
      <p:sp>
        <p:nvSpPr>
          <p:cNvPr id="103" name="TextBox 18"/>
          <p:cNvSpPr/>
          <p:nvPr/>
        </p:nvSpPr>
        <p:spPr>
          <a:xfrm>
            <a:off x="6873120" y="905040"/>
            <a:ext cx="6354000" cy="4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02"/>
              </a:lnSpc>
              <a:buNone/>
            </a:pPr>
            <a:r>
              <a:rPr b="0" lang="en-US" sz="2060" spc="-1" strike="noStrike">
                <a:solidFill>
                  <a:srgbClr val="000000"/>
                </a:solidFill>
                <a:latin typeface="Lato 2 Bold"/>
                <a:ea typeface="DejaVu Sans"/>
              </a:rPr>
              <a:t>Definition:</a:t>
            </a:r>
            <a:endParaRPr b="0" lang="en-PH" sz="206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6"/>
          <p:cNvGrpSpPr/>
          <p:nvPr/>
        </p:nvGrpSpPr>
        <p:grpSpPr>
          <a:xfrm>
            <a:off x="360" y="0"/>
            <a:ext cx="3419640" cy="938160"/>
            <a:chOff x="360" y="0"/>
            <a:chExt cx="3419640" cy="938160"/>
          </a:xfrm>
        </p:grpSpPr>
        <p:sp>
          <p:nvSpPr>
            <p:cNvPr id="105" name="Freeform 17"/>
            <p:cNvSpPr/>
            <p:nvPr/>
          </p:nvSpPr>
          <p:spPr>
            <a:xfrm>
              <a:off x="360" y="0"/>
              <a:ext cx="34196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107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110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1" name="Group 7"/>
          <p:cNvGrpSpPr/>
          <p:nvPr/>
        </p:nvGrpSpPr>
        <p:grpSpPr>
          <a:xfrm>
            <a:off x="0" y="0"/>
            <a:ext cx="3156840" cy="938160"/>
            <a:chOff x="0" y="0"/>
            <a:chExt cx="3156840" cy="938160"/>
          </a:xfrm>
        </p:grpSpPr>
        <p:sp>
          <p:nvSpPr>
            <p:cNvPr id="112" name="Freeform 8"/>
            <p:cNvSpPr/>
            <p:nvPr/>
          </p:nvSpPr>
          <p:spPr>
            <a:xfrm>
              <a:off x="0" y="0"/>
              <a:ext cx="31568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" name="Freeform 9"/>
          <p:cNvSpPr/>
          <p:nvPr/>
        </p:nvSpPr>
        <p:spPr>
          <a:xfrm>
            <a:off x="8136000" y="1719000"/>
            <a:ext cx="6560280" cy="6005520"/>
          </a:xfrm>
          <a:custGeom>
            <a:avLst/>
            <a:gdLst/>
            <a:ahLst/>
            <a:rect l="l" t="t" r="r" b="b"/>
            <a:pathLst>
              <a:path w="6561051" h="6006185">
                <a:moveTo>
                  <a:pt x="0" y="0"/>
                </a:moveTo>
                <a:lnTo>
                  <a:pt x="6561052" y="0"/>
                </a:lnTo>
                <a:lnTo>
                  <a:pt x="6561052" y="6006185"/>
                </a:lnTo>
                <a:lnTo>
                  <a:pt x="0" y="600618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Freeform 10"/>
          <p:cNvSpPr/>
          <p:nvPr/>
        </p:nvSpPr>
        <p:spPr>
          <a:xfrm>
            <a:off x="368280" y="1719000"/>
            <a:ext cx="7547040" cy="5531760"/>
          </a:xfrm>
          <a:custGeom>
            <a:avLst/>
            <a:gdLst/>
            <a:ahLst/>
            <a:rect l="l" t="t" r="r" b="b"/>
            <a:pathLst>
              <a:path w="7547848" h="5532383">
                <a:moveTo>
                  <a:pt x="0" y="0"/>
                </a:moveTo>
                <a:lnTo>
                  <a:pt x="7547848" y="0"/>
                </a:lnTo>
                <a:lnTo>
                  <a:pt x="7547848" y="5532383"/>
                </a:lnTo>
                <a:lnTo>
                  <a:pt x="0" y="55323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11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12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7" name="TextBox 13"/>
          <p:cNvSpPr/>
          <p:nvPr/>
        </p:nvSpPr>
        <p:spPr>
          <a:xfrm>
            <a:off x="368280" y="1052280"/>
            <a:ext cx="15534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  <a:ea typeface="DejaVu Sans"/>
              </a:rPr>
              <a:t>Example 5: Angles and Angle Measures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8" name="TextBox 14"/>
          <p:cNvSpPr/>
          <p:nvPr/>
        </p:nvSpPr>
        <p:spPr>
          <a:xfrm>
            <a:off x="368280" y="205560"/>
            <a:ext cx="5577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Kinds of Angles</a:t>
            </a:r>
            <a:endParaRPr b="0" lang="en-PH" sz="30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8"/>
          <p:cNvGrpSpPr/>
          <p:nvPr/>
        </p:nvGrpSpPr>
        <p:grpSpPr>
          <a:xfrm>
            <a:off x="360" y="0"/>
            <a:ext cx="3419640" cy="938160"/>
            <a:chOff x="360" y="0"/>
            <a:chExt cx="3419640" cy="938160"/>
          </a:xfrm>
        </p:grpSpPr>
        <p:sp>
          <p:nvSpPr>
            <p:cNvPr id="120" name="Freeform 18"/>
            <p:cNvSpPr/>
            <p:nvPr/>
          </p:nvSpPr>
          <p:spPr>
            <a:xfrm>
              <a:off x="360" y="0"/>
              <a:ext cx="34196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1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122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3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4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125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6" name="Group 7"/>
          <p:cNvGrpSpPr/>
          <p:nvPr/>
        </p:nvGrpSpPr>
        <p:grpSpPr>
          <a:xfrm>
            <a:off x="0" y="0"/>
            <a:ext cx="3156840" cy="938160"/>
            <a:chOff x="0" y="0"/>
            <a:chExt cx="3156840" cy="938160"/>
          </a:xfrm>
        </p:grpSpPr>
        <p:sp>
          <p:nvSpPr>
            <p:cNvPr id="127" name="Freeform 8"/>
            <p:cNvSpPr/>
            <p:nvPr/>
          </p:nvSpPr>
          <p:spPr>
            <a:xfrm>
              <a:off x="0" y="0"/>
              <a:ext cx="3156840" cy="938160"/>
            </a:xfrm>
            <a:custGeom>
              <a:avLst/>
              <a:gdLst/>
              <a:ahLst/>
              <a:rect l="l" t="t" r="r" b="b"/>
              <a:pathLst>
                <a:path w="4210078" h="1251839">
                  <a:moveTo>
                    <a:pt x="0" y="0"/>
                  </a:moveTo>
                  <a:lnTo>
                    <a:pt x="4210078" y="0"/>
                  </a:lnTo>
                  <a:lnTo>
                    <a:pt x="4210078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8" name="Freeform 9"/>
          <p:cNvSpPr/>
          <p:nvPr/>
        </p:nvSpPr>
        <p:spPr>
          <a:xfrm>
            <a:off x="5946840" y="1640880"/>
            <a:ext cx="4636440" cy="4244040"/>
          </a:xfrm>
          <a:custGeom>
            <a:avLst/>
            <a:gdLst/>
            <a:ahLst/>
            <a:rect l="l" t="t" r="r" b="b"/>
            <a:pathLst>
              <a:path w="4637046" h="4244892">
                <a:moveTo>
                  <a:pt x="0" y="0"/>
                </a:moveTo>
                <a:lnTo>
                  <a:pt x="4637046" y="0"/>
                </a:lnTo>
                <a:lnTo>
                  <a:pt x="4637046" y="4244893"/>
                </a:lnTo>
                <a:lnTo>
                  <a:pt x="0" y="42448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Freeform 10"/>
          <p:cNvSpPr/>
          <p:nvPr/>
        </p:nvSpPr>
        <p:spPr>
          <a:xfrm>
            <a:off x="368280" y="1796760"/>
            <a:ext cx="5577840" cy="4088160"/>
          </a:xfrm>
          <a:custGeom>
            <a:avLst/>
            <a:gdLst/>
            <a:ahLst/>
            <a:rect l="l" t="t" r="r" b="b"/>
            <a:pathLst>
              <a:path w="5578561" h="4088945">
                <a:moveTo>
                  <a:pt x="0" y="0"/>
                </a:moveTo>
                <a:lnTo>
                  <a:pt x="5578561" y="0"/>
                </a:lnTo>
                <a:lnTo>
                  <a:pt x="5578561" y="4088946"/>
                </a:lnTo>
                <a:lnTo>
                  <a:pt x="0" y="40889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Freeform 11"/>
          <p:cNvSpPr/>
          <p:nvPr/>
        </p:nvSpPr>
        <p:spPr>
          <a:xfrm>
            <a:off x="10739520" y="4278240"/>
            <a:ext cx="5824080" cy="1266480"/>
          </a:xfrm>
          <a:custGeom>
            <a:avLst/>
            <a:gdLst/>
            <a:ahLst/>
            <a:rect l="l" t="t" r="r" b="b"/>
            <a:pathLst>
              <a:path w="5824872" h="1267336">
                <a:moveTo>
                  <a:pt x="0" y="0"/>
                </a:moveTo>
                <a:lnTo>
                  <a:pt x="5824873" y="0"/>
                </a:lnTo>
                <a:lnTo>
                  <a:pt x="5824873" y="1267336"/>
                </a:lnTo>
                <a:lnTo>
                  <a:pt x="0" y="126733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Freeform 12"/>
          <p:cNvSpPr/>
          <p:nvPr/>
        </p:nvSpPr>
        <p:spPr>
          <a:xfrm>
            <a:off x="10787040" y="1640880"/>
            <a:ext cx="7036560" cy="3085200"/>
          </a:xfrm>
          <a:custGeom>
            <a:avLst/>
            <a:gdLst/>
            <a:ahLst/>
            <a:rect l="l" t="t" r="r" b="b"/>
            <a:pathLst>
              <a:path w="7037168" h="3086067">
                <a:moveTo>
                  <a:pt x="0" y="0"/>
                </a:moveTo>
                <a:lnTo>
                  <a:pt x="7037168" y="0"/>
                </a:lnTo>
                <a:lnTo>
                  <a:pt x="7037168" y="3086067"/>
                </a:lnTo>
                <a:lnTo>
                  <a:pt x="0" y="30860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Box 13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3" name="TextBox 14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4" name="TextBox 15"/>
          <p:cNvSpPr/>
          <p:nvPr/>
        </p:nvSpPr>
        <p:spPr>
          <a:xfrm>
            <a:off x="368280" y="1052280"/>
            <a:ext cx="15534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 Bold"/>
                <a:ea typeface="DejaVu Sans"/>
              </a:rPr>
              <a:t>Example 5: Angles and Angle Measures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5" name="TextBox 16"/>
          <p:cNvSpPr/>
          <p:nvPr/>
        </p:nvSpPr>
        <p:spPr>
          <a:xfrm>
            <a:off x="368280" y="205560"/>
            <a:ext cx="5577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Kinds of Angles</a:t>
            </a:r>
            <a:endParaRPr b="0" lang="en-PH" sz="30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137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9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140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1" name="Freeform 7"/>
          <p:cNvSpPr/>
          <p:nvPr/>
        </p:nvSpPr>
        <p:spPr>
          <a:xfrm>
            <a:off x="5689800" y="1441440"/>
            <a:ext cx="3044880" cy="6359760"/>
          </a:xfrm>
          <a:custGeom>
            <a:avLst/>
            <a:gdLst/>
            <a:ahLst/>
            <a:rect l="l" t="t" r="r" b="b"/>
            <a:pathLst>
              <a:path w="3045423" h="6360493">
                <a:moveTo>
                  <a:pt x="0" y="0"/>
                </a:moveTo>
                <a:lnTo>
                  <a:pt x="3045422" y="0"/>
                </a:lnTo>
                <a:lnTo>
                  <a:pt x="3045422" y="6360493"/>
                </a:lnTo>
                <a:lnTo>
                  <a:pt x="0" y="63604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Box 8"/>
          <p:cNvSpPr/>
          <p:nvPr/>
        </p:nvSpPr>
        <p:spPr>
          <a:xfrm>
            <a:off x="368280" y="281880"/>
            <a:ext cx="15040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3" name="TextBox 9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4" name="TextBox 10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5" name="TextBox 11"/>
          <p:cNvSpPr/>
          <p:nvPr/>
        </p:nvSpPr>
        <p:spPr>
          <a:xfrm>
            <a:off x="609120" y="858600"/>
            <a:ext cx="1504080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Refer to the pentagonal prism on the right to answer each question. Only a portion of each plane is shown.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1. A line containing point G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2. A line passing through F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3. Two points collinear with point V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4. Two points coplanar with point V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5. A plane containing AB and AP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6. A plane containing points B, F, and C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2"/>
          <p:cNvGrpSpPr/>
          <p:nvPr/>
        </p:nvGrpSpPr>
        <p:grpSpPr>
          <a:xfrm>
            <a:off x="0" y="9364320"/>
            <a:ext cx="18273960" cy="938160"/>
            <a:chOff x="0" y="9364320"/>
            <a:chExt cx="18273960" cy="938160"/>
          </a:xfrm>
        </p:grpSpPr>
        <p:sp>
          <p:nvSpPr>
            <p:cNvPr id="147" name="Freeform 3"/>
            <p:cNvSpPr/>
            <p:nvPr/>
          </p:nvSpPr>
          <p:spPr>
            <a:xfrm>
              <a:off x="0" y="9364320"/>
              <a:ext cx="18273960" cy="938160"/>
            </a:xfrm>
            <a:custGeom>
              <a:avLst/>
              <a:gdLst/>
              <a:ahLst/>
              <a:rect l="l" t="t" r="r" b="b"/>
              <a:pathLst>
                <a:path w="24366220" h="1251839">
                  <a:moveTo>
                    <a:pt x="0" y="0"/>
                  </a:moveTo>
                  <a:lnTo>
                    <a:pt x="24366220" y="0"/>
                  </a:lnTo>
                  <a:lnTo>
                    <a:pt x="24366220" y="1251839"/>
                  </a:lnTo>
                  <a:lnTo>
                    <a:pt x="0" y="12518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Freeform 4"/>
          <p:cNvSpPr/>
          <p:nvPr/>
        </p:nvSpPr>
        <p:spPr>
          <a:xfrm>
            <a:off x="16303320" y="0"/>
            <a:ext cx="1441440" cy="1441440"/>
          </a:xfrm>
          <a:custGeom>
            <a:avLst/>
            <a:gdLst/>
            <a:ahLst/>
            <a:rect l="l" t="t" r="r" b="b"/>
            <a:pathLst>
              <a:path w="1442160" h="1442160">
                <a:moveTo>
                  <a:pt x="0" y="0"/>
                </a:moveTo>
                <a:lnTo>
                  <a:pt x="1442160" y="0"/>
                </a:lnTo>
                <a:lnTo>
                  <a:pt x="1442160" y="1442160"/>
                </a:lnTo>
                <a:lnTo>
                  <a:pt x="0" y="14421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9" name="Group 5"/>
          <p:cNvGrpSpPr/>
          <p:nvPr/>
        </p:nvGrpSpPr>
        <p:grpSpPr>
          <a:xfrm>
            <a:off x="16286040" y="-96840"/>
            <a:ext cx="1537560" cy="1537560"/>
            <a:chOff x="16286040" y="-96840"/>
            <a:chExt cx="1537560" cy="1537560"/>
          </a:xfrm>
        </p:grpSpPr>
        <p:sp>
          <p:nvSpPr>
            <p:cNvPr id="150" name="Freeform 6"/>
            <p:cNvSpPr/>
            <p:nvPr/>
          </p:nvSpPr>
          <p:spPr>
            <a:xfrm>
              <a:off x="16286040" y="-96840"/>
              <a:ext cx="1537560" cy="1537560"/>
            </a:xfrm>
            <a:custGeom>
              <a:avLst/>
              <a:gdLst/>
              <a:ahLst/>
              <a:rect l="l" t="t" r="r" b="b"/>
              <a:pathLst>
                <a:path w="2051050" h="2051050">
                  <a:moveTo>
                    <a:pt x="0" y="0"/>
                  </a:moveTo>
                  <a:lnTo>
                    <a:pt x="2051050" y="0"/>
                  </a:lnTo>
                  <a:lnTo>
                    <a:pt x="2051050" y="2051050"/>
                  </a:lnTo>
                  <a:lnTo>
                    <a:pt x="0" y="205105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Freeform 7"/>
          <p:cNvSpPr/>
          <p:nvPr/>
        </p:nvSpPr>
        <p:spPr>
          <a:xfrm>
            <a:off x="5689800" y="1441440"/>
            <a:ext cx="3044880" cy="6359760"/>
          </a:xfrm>
          <a:custGeom>
            <a:avLst/>
            <a:gdLst/>
            <a:ahLst/>
            <a:rect l="l" t="t" r="r" b="b"/>
            <a:pathLst>
              <a:path w="3045423" h="6360493">
                <a:moveTo>
                  <a:pt x="0" y="0"/>
                </a:moveTo>
                <a:lnTo>
                  <a:pt x="3045422" y="0"/>
                </a:lnTo>
                <a:lnTo>
                  <a:pt x="3045422" y="6360493"/>
                </a:lnTo>
                <a:lnTo>
                  <a:pt x="0" y="63604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Box 8"/>
          <p:cNvSpPr/>
          <p:nvPr/>
        </p:nvSpPr>
        <p:spPr>
          <a:xfrm>
            <a:off x="368280" y="281880"/>
            <a:ext cx="15040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2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3" name="TextBox 9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4" name="TextBox 10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5" name="TextBox 11"/>
          <p:cNvSpPr/>
          <p:nvPr/>
        </p:nvSpPr>
        <p:spPr>
          <a:xfrm>
            <a:off x="609120" y="858600"/>
            <a:ext cx="1504080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Refer to the pentagonal prism on the right to answer each question. Only a portion of each plane is shown.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1. A line containing point G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2. A line passing through F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3. Two points collinear with point V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4. Two points coplanar with point V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5. A plane containing AB and AP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 2"/>
                <a:ea typeface="DejaVu Sans"/>
              </a:rPr>
              <a:t>6. A plane containing points B, F, and C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6" name="TextBox 12"/>
          <p:cNvSpPr/>
          <p:nvPr/>
        </p:nvSpPr>
        <p:spPr>
          <a:xfrm>
            <a:off x="9244080" y="1662480"/>
            <a:ext cx="7058520" cy="38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 Bold"/>
                <a:ea typeface="DejaVu Sans"/>
              </a:rPr>
              <a:t>ANSWER KEY:</a:t>
            </a: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"/>
                <a:ea typeface="DejaVu Sans"/>
              </a:rPr>
              <a:t>1. line DS</a:t>
            </a: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"/>
                <a:ea typeface="DejaVu Sans"/>
              </a:rPr>
              <a:t>2. line BC</a:t>
            </a: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"/>
                <a:ea typeface="DejaVu Sans"/>
              </a:rPr>
              <a:t>3. points R and S</a:t>
            </a: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"/>
                <a:ea typeface="DejaVu Sans"/>
              </a:rPr>
              <a:t>4. points R, S, G, C, and D (any two)</a:t>
            </a: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"/>
                <a:ea typeface="DejaVu Sans"/>
              </a:rPr>
              <a:t>5. plane ABP (or any plane formed from points A, B, P, Q)</a:t>
            </a:r>
            <a:endParaRPr b="0" lang="en-PH" sz="2110" spc="-1" strike="noStrike">
              <a:latin typeface="Arial"/>
            </a:endParaRPr>
          </a:p>
          <a:p>
            <a:pPr>
              <a:lnSpc>
                <a:spcPts val="3787"/>
              </a:lnSpc>
              <a:buNone/>
            </a:pPr>
            <a:r>
              <a:rPr b="0" lang="en-US" sz="2110" spc="-1" strike="noStrike">
                <a:solidFill>
                  <a:srgbClr val="000000"/>
                </a:solidFill>
                <a:latin typeface="Lato 2"/>
                <a:ea typeface="DejaVu Sans"/>
              </a:rPr>
              <a:t>6. plane BCR (or any plane formed from points B, C, Q, R)</a:t>
            </a:r>
            <a:endParaRPr b="0" lang="en-PH" sz="211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2"/>
          <p:cNvGrpSpPr/>
          <p:nvPr/>
        </p:nvGrpSpPr>
        <p:grpSpPr>
          <a:xfrm>
            <a:off x="4133880" y="2263320"/>
            <a:ext cx="9910440" cy="5062680"/>
            <a:chOff x="4133880" y="2263320"/>
            <a:chExt cx="9910440" cy="5062680"/>
          </a:xfrm>
        </p:grpSpPr>
        <p:sp>
          <p:nvSpPr>
            <p:cNvPr id="158" name="Freeform 3"/>
            <p:cNvSpPr/>
            <p:nvPr/>
          </p:nvSpPr>
          <p:spPr>
            <a:xfrm>
              <a:off x="4133880" y="2263320"/>
              <a:ext cx="9910440" cy="5062680"/>
            </a:xfrm>
            <a:custGeom>
              <a:avLst/>
              <a:gdLst/>
              <a:ahLst/>
              <a:rect l="l" t="t" r="r" b="b"/>
              <a:pathLst>
                <a:path w="13214858" h="6751193">
                  <a:moveTo>
                    <a:pt x="0" y="0"/>
                  </a:moveTo>
                  <a:lnTo>
                    <a:pt x="13214858" y="0"/>
                  </a:lnTo>
                  <a:lnTo>
                    <a:pt x="13214858" y="6751193"/>
                  </a:lnTo>
                  <a:lnTo>
                    <a:pt x="0" y="675119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LibreOffice/7.2.5.2$MacOSX_X86_64 LibreOffice_project/499f9727c189e6ef3471021d6132d4c694f357e5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DAFpPXeNXvo</dc:identifier>
  <dc:language>en-PH</dc:language>
  <cp:lastModifiedBy/>
  <dcterms:modified xsi:type="dcterms:W3CDTF">2023-08-25T14:50:02Z</dcterms:modified>
  <cp:revision>3</cp:revision>
  <dc:subject/>
  <dc:title>Kinds of Angles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