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9280" cy="681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6160" cy="2756160"/>
          </a:xfrm>
          <a:prstGeom prst="rect">
            <a:avLst/>
          </a:prstGeom>
          <a:ln w="0">
            <a:noFill/>
          </a:ln>
        </p:spPr>
      </p:pic>
      <p:sp>
        <p:nvSpPr>
          <p:cNvPr id="2" name="Rectangle 5"/>
          <p:cNvSpPr/>
          <p:nvPr/>
        </p:nvSpPr>
        <p:spPr>
          <a:xfrm>
            <a:off x="3487320" y="1475280"/>
            <a:ext cx="8661600" cy="381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1600" cy="341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9280" cy="592200"/>
          </a:xfrm>
          <a:prstGeom prst="rect">
            <a:avLst/>
          </a:prstGeom>
          <a:ln w="0">
            <a:noFill/>
          </a:ln>
        </p:spPr>
      </p:pic>
      <p:sp>
        <p:nvSpPr>
          <p:cNvPr id="43"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1800" cy="991800"/>
          </a:xfrm>
          <a:prstGeom prst="rect">
            <a:avLst/>
          </a:prstGeom>
          <a:ln w="0">
            <a:noFill/>
          </a:ln>
        </p:spPr>
      </p:pic>
      <p:sp>
        <p:nvSpPr>
          <p:cNvPr id="45"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49280" cy="592200"/>
          </a:xfrm>
          <a:prstGeom prst="rect">
            <a:avLst/>
          </a:prstGeom>
          <a:ln w="0">
            <a:noFill/>
          </a:ln>
        </p:spPr>
      </p:pic>
      <p:sp>
        <p:nvSpPr>
          <p:cNvPr id="86"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1800" cy="991800"/>
          </a:xfrm>
          <a:prstGeom prst="rect">
            <a:avLst/>
          </a:prstGeom>
          <a:ln w="0">
            <a:noFill/>
          </a:ln>
        </p:spPr>
      </p:pic>
      <p:sp>
        <p:nvSpPr>
          <p:cNvPr id="88"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49280" cy="592200"/>
          </a:xfrm>
          <a:prstGeom prst="rect">
            <a:avLst/>
          </a:prstGeom>
          <a:ln w="0">
            <a:noFill/>
          </a:ln>
        </p:spPr>
      </p:pic>
      <p:sp>
        <p:nvSpPr>
          <p:cNvPr id="129"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1800" cy="991800"/>
          </a:xfrm>
          <a:prstGeom prst="rect">
            <a:avLst/>
          </a:prstGeom>
          <a:ln w="0">
            <a:noFill/>
          </a:ln>
        </p:spPr>
      </p:pic>
      <p:sp>
        <p:nvSpPr>
          <p:cNvPr id="131"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49280" cy="592200"/>
          </a:xfrm>
          <a:prstGeom prst="rect">
            <a:avLst/>
          </a:prstGeom>
          <a:ln w="0">
            <a:noFill/>
          </a:ln>
        </p:spPr>
      </p:pic>
      <p:sp>
        <p:nvSpPr>
          <p:cNvPr id="172"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91800" cy="991800"/>
          </a:xfrm>
          <a:prstGeom prst="rect">
            <a:avLst/>
          </a:prstGeom>
          <a:ln w="0">
            <a:noFill/>
          </a:ln>
        </p:spPr>
      </p:pic>
      <p:sp>
        <p:nvSpPr>
          <p:cNvPr id="174"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73600" cy="334188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3022200"/>
            <a:ext cx="7449120" cy="69912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DejaVu Sans"/>
              </a:rPr>
              <a:t>Unang Yugto ng Imperyalismo</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6520" cy="358776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Tatlong siglo matapos ang Gitnang Panahon, ang lipunan, politika, at kaisipan sa Europa ay nagkaroon ng maraming pagbabago. Nagsilbing inspirasyon sa mga manlalakbay at nabegador ang diwa ng Renaissance na maglakbay sa iba’t ibang bahagi ng daigdig. Ang kanilang paggagalugad at pagtatayo ng kolonya ay naging dahilan ng paglawak ng imperyo ng mga bansang nanguna sa pananakop. </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Pinangunahan ng mga nabegador na Portuges at Espanyol ang paggagalugad sa mga karagatan. Dahil dito, natuklasan ang mga bagong ruta at bagong lupain. Ang eksplorasyon ding ito ang nagbigay-daan sa pagkakaroon ng mga imperyong pangkalakalan sa Asya at Amerika na nagpabago sa pamumuhay ng mga Europeo.</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Sa kabuuan, ang paghahangad na marating ang malayong bahagi ng mundo ay masasalamin sa tatlong kataga: “Kabanalan, Kayamanan, at Kaluwalhatian” o “God, Gold, Glory.”</a:t>
            </a:r>
            <a:endParaRPr b="0" lang="en-PH" sz="2000" spc="-1" strike="noStrike">
              <a:latin typeface="AppleSystemUIFont"/>
              <a:ea typeface="AppleSystemUIFont"/>
            </a:endParaRPr>
          </a:p>
        </p:txBody>
      </p:sp>
      <p:sp>
        <p:nvSpPr>
          <p:cNvPr id="256" name="PlaceHolder 3"/>
          <p:cNvSpPr/>
          <p:nvPr/>
        </p:nvSpPr>
        <p:spPr>
          <a:xfrm>
            <a:off x="609480" y="198000"/>
            <a:ext cx="10005840" cy="1058400"/>
          </a:xfrm>
          <a:prstGeom prst="rect">
            <a:avLst/>
          </a:prstGeom>
          <a:solidFill>
            <a:srgbClr val="bf0041"/>
          </a:solidFill>
          <a:ln w="76320">
            <a:solidFill>
              <a:srgbClr val="158466"/>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62f2ff"/>
                </a:solidFill>
                <a:latin typeface="Lato"/>
                <a:ea typeface="DejaVu Sans"/>
              </a:rPr>
              <a:t>Unang Yugto ng Imperyalismo</a:t>
            </a:r>
            <a:endParaRPr b="0" lang="en-PH" sz="4000" spc="-1" strike="noStrike">
              <a:solidFill>
                <a:srgbClr val="62f2ff"/>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6"/>
          <p:cNvSpPr/>
          <p:nvPr/>
        </p:nvSpPr>
        <p:spPr>
          <a:xfrm>
            <a:off x="609840" y="2520000"/>
            <a:ext cx="10946520" cy="3587760"/>
          </a:xfrm>
          <a:prstGeom prst="rect">
            <a:avLst/>
          </a:prstGeom>
          <a:noFill/>
          <a:ln w="76320">
            <a:noFill/>
          </a:ln>
        </p:spPr>
        <p:style>
          <a:lnRef idx="0"/>
          <a:fillRef idx="0"/>
          <a:effectRef idx="0"/>
          <a:fontRef idx="minor"/>
        </p:style>
      </p:sp>
      <p:sp>
        <p:nvSpPr>
          <p:cNvPr id="258"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Ang Portugal ang unang bansang pumalaot upang magtayo ng mga kolonya sa ibayong dagat. Ito ay isang maliit na bansang may mahabang baybayin kung kaya’t laging umaasa sa dagat para sa kaniyang kabuhayan. Layunin nilang makipag-ugnayan sa mga kaharian sa Africa na mayaman sa ginto at mahanap ang daan tungo sa Indies. Mula noong 1415, nagsagawa ng iba’t ibang paglalakbay si Prince Henry, “The Navigator.” Ang paglalakbay na ito ay nasundan pa ng ibang paglalakbay dahil sa suporta na mula sa hari ng Portugal.</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Habang naggagalugad ang mga Portuges sa mga baybayin ng Africa sa paghahanap ng bagong ruta pasilangan, isang kapitang Italyanong nagngangalang Christopher Columbus ang abalang-abala sa paghahanap ng ebidensiyang may isang ruta patungong India na maaaring marating sa pamamagitan ng paglalakbay pakanluran.</a:t>
            </a:r>
            <a:endParaRPr b="1" lang="en-PH" sz="2000" spc="-1" strike="noStrike">
              <a:latin typeface="Lato"/>
              <a:ea typeface="AppleSystemUIFont"/>
            </a:endParaRPr>
          </a:p>
        </p:txBody>
      </p:sp>
      <p:sp>
        <p:nvSpPr>
          <p:cNvPr id="259" name="PlaceHolder 8"/>
          <p:cNvSpPr/>
          <p:nvPr/>
        </p:nvSpPr>
        <p:spPr>
          <a:xfrm>
            <a:off x="609480" y="198000"/>
            <a:ext cx="10005840" cy="1058400"/>
          </a:xfrm>
          <a:prstGeom prst="rect">
            <a:avLst/>
          </a:prstGeom>
          <a:solidFill>
            <a:srgbClr val="bf0041"/>
          </a:solidFill>
          <a:ln w="76320">
            <a:solidFill>
              <a:srgbClr val="158466"/>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62f2ff"/>
                </a:solidFill>
                <a:latin typeface="Lato"/>
                <a:ea typeface="AppleSystemUIFont"/>
              </a:rPr>
              <a:t>Simula ng Paglalakbay: Portugal at Espanya</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5"/>
          <p:cNvSpPr/>
          <p:nvPr/>
        </p:nvSpPr>
        <p:spPr>
          <a:xfrm>
            <a:off x="609840" y="2520000"/>
            <a:ext cx="10946520" cy="3587760"/>
          </a:xfrm>
          <a:prstGeom prst="rect">
            <a:avLst/>
          </a:prstGeom>
          <a:noFill/>
          <a:ln w="76320">
            <a:noFill/>
          </a:ln>
        </p:spPr>
        <p:style>
          <a:lnRef idx="0"/>
          <a:fillRef idx="0"/>
          <a:effectRef idx="0"/>
          <a:fontRef idx="minor"/>
        </p:style>
      </p:sp>
      <p:sp>
        <p:nvSpPr>
          <p:cNvPr id="261"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Dala-dala ang mga mapa, naglakbay si Columbus patungong Portugal at Espanya upang kumbinsihin ang hari ng Portugal na gastusan ang kaniyang paglalakbay. Nang hindi siya binigyan ng suporta ni Haring John II ng Portugal, humingi siya ng tulong kay Reyna Isabella I ng Espanya. Siya ay hindi rin nakakuha ng suporta mula rito, ngunit pagdating ng taong 1492 pumayag na ring magbigay ng tulong si Ferdinand V ng Espanya para sa ekspedisyon niya. Nagkaroon ng apat na paglalakbay si Columbus sa tinaguriang “New World.” Matapos ang tagumpay ni Columbus ay sumunod naman ang paglalakbay ni Amerigo Vespucci noong 1490 hanggang 1502 at narating nito ang timog na bahagi ng Amerika. Sa kaniyang paglalakbay napatunayan na ang New World na natagpuan ni Columbus ay isang bagong kontinente at hindi bahagi ng Asia.</a:t>
            </a:r>
            <a:endParaRPr b="1" lang="en-PH" sz="2000" spc="-1" strike="noStrike">
              <a:latin typeface="Lato"/>
              <a:ea typeface="AppleSystemUIFont"/>
            </a:endParaRPr>
          </a:p>
        </p:txBody>
      </p:sp>
      <p:sp>
        <p:nvSpPr>
          <p:cNvPr id="262" name="PlaceHolder 12"/>
          <p:cNvSpPr/>
          <p:nvPr/>
        </p:nvSpPr>
        <p:spPr>
          <a:xfrm>
            <a:off x="609480" y="198000"/>
            <a:ext cx="10005840" cy="1058400"/>
          </a:xfrm>
          <a:prstGeom prst="rect">
            <a:avLst/>
          </a:prstGeom>
          <a:solidFill>
            <a:srgbClr val="bf0041"/>
          </a:solidFill>
          <a:ln w="76320">
            <a:solidFill>
              <a:srgbClr val="158466"/>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62f2ff"/>
                </a:solidFill>
                <a:latin typeface="Lato"/>
                <a:ea typeface="AppleSystemUIFont"/>
              </a:rPr>
              <a:t>Simula ng Paglalakbay: Portugal at Espanya</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3"/>
          <p:cNvSpPr/>
          <p:nvPr/>
        </p:nvSpPr>
        <p:spPr>
          <a:xfrm>
            <a:off x="609840" y="2520000"/>
            <a:ext cx="10946520" cy="3587760"/>
          </a:xfrm>
          <a:prstGeom prst="rect">
            <a:avLst/>
          </a:prstGeom>
          <a:noFill/>
          <a:ln w="76320">
            <a:noFill/>
          </a:ln>
        </p:spPr>
        <p:style>
          <a:lnRef idx="0"/>
          <a:fillRef idx="0"/>
          <a:effectRef idx="0"/>
          <a:fontRef idx="minor"/>
        </p:style>
      </p:sp>
      <p:sp>
        <p:nvSpPr>
          <p:cNvPr id="264"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Naging mahigpit na magkalaban ang Espanya at Portugal. Hindi nagtagal, nagkaroon sila ng alitan dahil sa kanilang mga inangking lupain. Tatlong dekreto o decree noon ang nagbigay ng monopolyo sa Portugal sa eksplorasyon at kalakalan sa Africa. Noong 1493, hiniling ng Espanya sa Santo Papa na bigyan sila ng karapatan na tumuklas ng mga lupain sa ibayo ng Atlantic Ocean. Isang dekreto ang ipinalabas ng Santo Papa na nagsasaad na lahat ng bagong tuklas na lupain sa silangan ng demarcation line na nasa 250 milya ng Azores, isang bansang matatagpuan sa Timog-kanlurang Europa sa tangway ng Iberia, ay mapupunta sa Portugal at ang nasa kanlurang guhit ay mapupunta naman sa Espanya. Tumanggi ang Portugal sa dekretong ito kung kaya ang mga kinatawan ng dalawang bansa ay nagpulong noong 1494 at bumuo ng panibagong kasunduan na tinatawag na Kasunduang Tordesillas, kung saan ang demarcation line ay inilipat nang 700 na milya pakanluran. Ang pagkakabuo ng kasunduan ay nagdulot ng mas marami pang paglalakbay.</a:t>
            </a:r>
            <a:endParaRPr b="1" lang="en-PH" sz="2000" spc="-1" strike="noStrike">
              <a:latin typeface="Lato"/>
              <a:ea typeface="AppleSystemUIFont"/>
            </a:endParaRPr>
          </a:p>
        </p:txBody>
      </p:sp>
      <p:sp>
        <p:nvSpPr>
          <p:cNvPr id="265" name="PlaceHolder 15"/>
          <p:cNvSpPr/>
          <p:nvPr/>
        </p:nvSpPr>
        <p:spPr>
          <a:xfrm>
            <a:off x="609480" y="198000"/>
            <a:ext cx="10005840" cy="1058400"/>
          </a:xfrm>
          <a:prstGeom prst="rect">
            <a:avLst/>
          </a:prstGeom>
          <a:solidFill>
            <a:srgbClr val="bf0041"/>
          </a:solidFill>
          <a:ln w="76320">
            <a:solidFill>
              <a:srgbClr val="158466"/>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62f2ff"/>
                </a:solidFill>
                <a:latin typeface="Lato"/>
                <a:ea typeface="AppleSystemUIFont"/>
              </a:rPr>
              <a:t>Simula ng Paglalakbay: Portugal at Espanya</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6"/>
          <p:cNvSpPr/>
          <p:nvPr/>
        </p:nvSpPr>
        <p:spPr>
          <a:xfrm>
            <a:off x="609840" y="2520000"/>
            <a:ext cx="10946520" cy="3587760"/>
          </a:xfrm>
          <a:prstGeom prst="rect">
            <a:avLst/>
          </a:prstGeom>
          <a:noFill/>
          <a:ln w="76320">
            <a:noFill/>
          </a:ln>
        </p:spPr>
        <p:style>
          <a:lnRef idx="0"/>
          <a:fillRef idx="0"/>
          <a:effectRef idx="0"/>
          <a:fontRef idx="minor"/>
        </p:style>
      </p:sp>
      <p:sp>
        <p:nvSpPr>
          <p:cNvPr id="267"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spcBef>
                <a:spcPts val="1417"/>
              </a:spcBef>
              <a:buNone/>
            </a:pPr>
            <a:r>
              <a:rPr b="1" lang="en-PH" sz="2000" spc="-1" strike="noStrike">
                <a:latin typeface="Lato"/>
                <a:ea typeface="AppleSystemUIFont"/>
              </a:rPr>
              <a:t>Noong 1500 ay narating ni Pedro Cabral ang silangang bahagi ng Timog Amerika na ngayon ay tinawag na Brazil. Si Vasco de Balboa naman ay nakarating sa dalahikan o isthmus ng Panama noong 1510 at nagtayo ng permanenteng tirahan doon. Narating naman ni Juan Ponce de Leon ang bahagi ng Florida sa (ngayon ay bahagi ng Estados Unidos) noong 1513 dahil sa pagnanais niyang marating ang “Fountain of Youth” na sinasabing makapagpapanumbalik sa kabataan ng sinumang maligo rito. Si Ferdinand Magellan naman ay naglakbay rin noong 1518 at narating ang Pilipinas sa pamamagitan ng rutang pakanluran gamit ang Pacific Ocean. Bigo si Ferdinand Magellan na mapasailalim ang Pilipinas sa Espanya ngunit noong 1564 ay muling nagpadala ng ekspedisyon ang pamahalaan ng Espanya sa pamamagitan ni Miguel Lopez de Legaspi at tagumpay siyang magtatag ng pamayanan sa Pilipinas at tuluyang itong napasailalim sa pamahalaang Espanyol.</a:t>
            </a:r>
            <a:endParaRPr b="0" lang="en-PH" sz="2000" spc="-1" strike="noStrike">
              <a:latin typeface="AppleSystemUIFont"/>
              <a:ea typeface="AppleSystemUIFont"/>
            </a:endParaRPr>
          </a:p>
        </p:txBody>
      </p:sp>
      <p:sp>
        <p:nvSpPr>
          <p:cNvPr id="268" name="PlaceHolder 18"/>
          <p:cNvSpPr/>
          <p:nvPr/>
        </p:nvSpPr>
        <p:spPr>
          <a:xfrm>
            <a:off x="609480" y="198000"/>
            <a:ext cx="10005840" cy="1058400"/>
          </a:xfrm>
          <a:prstGeom prst="rect">
            <a:avLst/>
          </a:prstGeom>
          <a:solidFill>
            <a:srgbClr val="bf0041"/>
          </a:solidFill>
          <a:ln w="76320">
            <a:solidFill>
              <a:srgbClr val="158466"/>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62f2ff"/>
                </a:solidFill>
                <a:latin typeface="Lato"/>
                <a:ea typeface="AppleSystemUIFont"/>
              </a:rPr>
              <a:t>Simula ng Paglalakbay: Portugal at Espanya</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9"/>
          <p:cNvSpPr/>
          <p:nvPr/>
        </p:nvSpPr>
        <p:spPr>
          <a:xfrm>
            <a:off x="609840" y="2520000"/>
            <a:ext cx="10946520" cy="3587760"/>
          </a:xfrm>
          <a:prstGeom prst="rect">
            <a:avLst/>
          </a:prstGeom>
          <a:noFill/>
          <a:ln w="76320">
            <a:noFill/>
          </a:ln>
        </p:spPr>
        <p:style>
          <a:lnRef idx="0"/>
          <a:fillRef idx="0"/>
          <a:effectRef idx="0"/>
          <a:fontRef idx="minor"/>
        </p:style>
      </p:sp>
      <p:sp>
        <p:nvSpPr>
          <p:cNvPr id="270" name="PlaceHolder 1"/>
          <p:cNvSpPr>
            <a:spLocks noGrp="1"/>
          </p:cNvSpPr>
          <p:nvPr>
            <p:ph/>
          </p:nvPr>
        </p:nvSpPr>
        <p:spPr>
          <a:xfrm>
            <a:off x="609480" y="1604520"/>
            <a:ext cx="10969560" cy="3974400"/>
          </a:xfrm>
          <a:prstGeom prst="rect">
            <a:avLst/>
          </a:prstGeom>
          <a:noFill/>
          <a:ln w="0">
            <a:noFill/>
          </a:ln>
        </p:spPr>
        <p:txBody>
          <a:bodyPr lIns="0" rIns="0" tIns="0" bIns="0" anchor="t">
            <a:normAutofit fontScale="86000"/>
          </a:bodyPr>
          <a:p>
            <a:pPr algn="just">
              <a:buNone/>
            </a:pPr>
            <a:r>
              <a:rPr b="1" lang="en-PH" sz="2000" spc="-1" strike="noStrike">
                <a:latin typeface="Lato"/>
                <a:ea typeface="AppleSystemUIFont"/>
              </a:rPr>
              <a:t>Ang malawakang pananakop ng mga Europeo ay nagdulot ng iba’t ibang epekto, pangyayari, at sitwasyon tulad ng:</a:t>
            </a:r>
            <a:endParaRPr b="0" lang="en-PH" sz="2000" spc="-1" strike="noStrike">
              <a:latin typeface="Lato"/>
              <a:ea typeface="AppleSystemUIFont"/>
            </a:endParaRPr>
          </a:p>
          <a:p>
            <a:pPr marL="432000" indent="-324000" algn="just">
              <a:buClr>
                <a:srgbClr val="000000"/>
              </a:buClr>
              <a:buSzPct val="45000"/>
              <a:buFont typeface="Wingdings" charset="2"/>
              <a:buChar char=""/>
            </a:pPr>
            <a:r>
              <a:rPr b="1" lang="en-PH" sz="2000" spc="-1" strike="noStrike">
                <a:latin typeface="Lato"/>
                <a:ea typeface="AppleSystemUIFont"/>
              </a:rPr>
              <a:t>Binigyang-daan ang malawakang pagtuklas ng mga lupain na hindi pa nararating at nagagalugad ng paglalakbay ng mga Espanyol at Portuges.</a:t>
            </a:r>
            <a:endParaRPr b="0" lang="en-PH" sz="2000" spc="-1" strike="noStrike">
              <a:latin typeface="Lato"/>
              <a:ea typeface="AppleSystemUIFont"/>
            </a:endParaRPr>
          </a:p>
          <a:p>
            <a:pPr marL="432000" indent="-324000" algn="just">
              <a:buClr>
                <a:srgbClr val="000000"/>
              </a:buClr>
              <a:buSzPct val="45000"/>
              <a:buFont typeface="Wingdings" charset="2"/>
              <a:buChar char=""/>
            </a:pPr>
            <a:r>
              <a:rPr b="1" lang="en-PH" sz="2000" spc="-1" strike="noStrike">
                <a:latin typeface="Lato"/>
                <a:ea typeface="AppleSystemUIFont"/>
              </a:rPr>
              <a:t>Lumakas din ang ugnayan ng Silangan at Kanluran.</a:t>
            </a:r>
            <a:endParaRPr b="0" lang="en-PH" sz="2000" spc="-1" strike="noStrike">
              <a:latin typeface="Lato"/>
              <a:ea typeface="AppleSystemUIFont"/>
            </a:endParaRPr>
          </a:p>
          <a:p>
            <a:pPr marL="432000" indent="-324000" algn="just">
              <a:buClr>
                <a:srgbClr val="000000"/>
              </a:buClr>
              <a:buSzPct val="45000"/>
              <a:buFont typeface="Wingdings" charset="2"/>
              <a:buChar char=""/>
            </a:pPr>
            <a:r>
              <a:rPr b="1" lang="en-PH" sz="2000" spc="-1" strike="noStrike">
                <a:latin typeface="Lato"/>
                <a:ea typeface="AppleSystemUIFont"/>
              </a:rPr>
              <a:t>Lumaganap ang Kristiyanismo dahil sa kolonisasyon.</a:t>
            </a:r>
            <a:endParaRPr b="0" lang="en-PH" sz="2000" spc="-1" strike="noStrike">
              <a:latin typeface="Lato"/>
              <a:ea typeface="AppleSystemUIFont"/>
            </a:endParaRPr>
          </a:p>
          <a:p>
            <a:pPr marL="432000" indent="-324000" algn="just">
              <a:buClr>
                <a:srgbClr val="000000"/>
              </a:buClr>
              <a:buSzPct val="45000"/>
              <a:buFont typeface="Wingdings" charset="2"/>
              <a:buChar char=""/>
            </a:pPr>
            <a:r>
              <a:rPr b="1" lang="en-PH" sz="2000" spc="-1" strike="noStrike">
                <a:latin typeface="Lato"/>
                <a:ea typeface="AppleSystemUIFont"/>
              </a:rPr>
              <a:t>Sumulpot ang mga suliranin sa mga bansang kolonya tulad ng pagkawala ng kasarinlan, paninikil ng mga mananakop, at ang pagsasamantala sa mga likas na yaman ng mga bansang sakop.</a:t>
            </a:r>
            <a:endParaRPr b="0" lang="en-PH" sz="2000" spc="-1" strike="noStrike">
              <a:latin typeface="Lato"/>
              <a:ea typeface="AppleSystemUIFont"/>
            </a:endParaRPr>
          </a:p>
          <a:p>
            <a:pPr marL="432000" indent="-324000" algn="just">
              <a:buClr>
                <a:srgbClr val="000000"/>
              </a:buClr>
              <a:buSzPct val="45000"/>
              <a:buFont typeface="Wingdings" charset="2"/>
              <a:buChar char=""/>
            </a:pPr>
            <a:r>
              <a:rPr b="1" lang="en-PH" sz="2000" spc="-1" strike="noStrike">
                <a:latin typeface="Lato"/>
                <a:ea typeface="AppleSystemUIFont"/>
              </a:rPr>
              <a:t>Naging sentro ng kapangyarihan ang Europa dahil sila ang nangasiwa at kumita sa pandaigdigang kalakalan noon.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latin typeface="Lato"/>
                <a:ea typeface="AppleSystemUIFont"/>
              </a:rPr>
              <a:t>Sa pakikipagkalakalan ng Europa sa daigdig, nabuksan ang pandaigdigang palitan ng tao, produkto, teknolohiya, mga ideya, at maging mga sakit. Tinatawag ang palitang ito na Columbian exchange, hango sa pangalan ni Christopher Columbus. Dahil sa paglaki ng kalakalan, umusbong ang kapitalismo sa Europa kaya dumami ang mga namumuhunan.</a:t>
            </a:r>
            <a:endParaRPr b="0" lang="en-PH" sz="2000" spc="-1" strike="noStrike">
              <a:latin typeface="Lato"/>
              <a:ea typeface="AppleSystemUIFont"/>
            </a:endParaRPr>
          </a:p>
        </p:txBody>
      </p:sp>
      <p:sp>
        <p:nvSpPr>
          <p:cNvPr id="271" name="PlaceHolder 23"/>
          <p:cNvSpPr/>
          <p:nvPr/>
        </p:nvSpPr>
        <p:spPr>
          <a:xfrm>
            <a:off x="609480" y="198000"/>
            <a:ext cx="10005840" cy="1058400"/>
          </a:xfrm>
          <a:prstGeom prst="rect">
            <a:avLst/>
          </a:prstGeom>
          <a:solidFill>
            <a:srgbClr val="bf0041"/>
          </a:solidFill>
          <a:ln w="76320">
            <a:solidFill>
              <a:srgbClr val="158466"/>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62f2ff"/>
                </a:solidFill>
                <a:latin typeface="Lato"/>
                <a:ea typeface="AppleSystemUIFont"/>
              </a:rPr>
              <a:t>Epekto ng Unang Yugto ng Kolonisasyon</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59480" cy="11318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73" name="PlaceHolder 9"/>
          <p:cNvSpPr/>
          <p:nvPr/>
        </p:nvSpPr>
        <p:spPr>
          <a:xfrm>
            <a:off x="609480" y="1604880"/>
            <a:ext cx="10946160" cy="3951000"/>
          </a:xfrm>
          <a:prstGeom prst="rect">
            <a:avLst/>
          </a:prstGeom>
          <a:noFill/>
          <a:ln w="0">
            <a:noFill/>
          </a:ln>
        </p:spPr>
        <p:style>
          <a:lnRef idx="0"/>
          <a:fillRef idx="0"/>
          <a:effectRef idx="0"/>
          <a:fontRef idx="minor"/>
        </p:style>
      </p:sp>
      <p:sp>
        <p:nvSpPr>
          <p:cNvPr id="274" name="PlaceHolder 11"/>
          <p:cNvSpPr/>
          <p:nvPr/>
        </p:nvSpPr>
        <p:spPr>
          <a:xfrm>
            <a:off x="609840" y="1604520"/>
            <a:ext cx="10946160" cy="3951000"/>
          </a:xfrm>
          <a:prstGeom prst="rect">
            <a:avLst/>
          </a:prstGeom>
          <a:noFill/>
          <a:ln w="0">
            <a:noFill/>
          </a:ln>
        </p:spPr>
        <p:style>
          <a:lnRef idx="0"/>
          <a:fillRef idx="0"/>
          <a:effectRef idx="0"/>
          <a:fontRef idx="minor"/>
        </p:style>
      </p:sp>
      <p:sp>
        <p:nvSpPr>
          <p:cNvPr id="275" name="PlaceHolder 2"/>
          <p:cNvSpPr>
            <a:spLocks noGrp="1"/>
          </p:cNvSpPr>
          <p:nvPr>
            <p:ph/>
          </p:nvPr>
        </p:nvSpPr>
        <p:spPr>
          <a:xfrm>
            <a:off x="609480" y="1604520"/>
            <a:ext cx="10959480" cy="4507200"/>
          </a:xfrm>
          <a:prstGeom prst="rect">
            <a:avLst/>
          </a:prstGeom>
          <a:noFill/>
          <a:ln w="0">
            <a:noFill/>
          </a:ln>
        </p:spPr>
        <p:txBody>
          <a:bodyPr lIns="0" rIns="0" tIns="0" bIns="0" anchor="t">
            <a:normAutofit/>
          </a:bodyPr>
          <a:p>
            <a:pPr algn="just">
              <a:lnSpc>
                <a:spcPct val="100000"/>
              </a:lnSpc>
              <a:buNone/>
            </a:pPr>
            <a:r>
              <a:rPr b="1" lang="en-PH" sz="1800" spc="-1" strike="noStrike">
                <a:latin typeface="Lato"/>
                <a:ea typeface="PingFang SC"/>
              </a:rPr>
              <a:t>PANUTO:</a:t>
            </a:r>
            <a:r>
              <a:rPr b="0" lang="en-PH" sz="1800" spc="-1" strike="noStrike">
                <a:latin typeface="Lato"/>
                <a:ea typeface="PingFang SC"/>
              </a:rPr>
              <a:t> </a:t>
            </a:r>
            <a:r>
              <a:rPr b="1" lang="en-PH" sz="1800" spc="-1" strike="noStrike">
                <a:latin typeface="Lato"/>
                <a:ea typeface="AppleSystemUIFontBold"/>
              </a:rPr>
              <a:t>Cause and Effect Chart</a:t>
            </a:r>
            <a:r>
              <a:rPr b="0" lang="en-PH" sz="1800" spc="-1" strike="noStrike">
                <a:latin typeface="Lato"/>
                <a:ea typeface="AppleSystemUIFont"/>
              </a:rPr>
              <a:t>: Buuin ang cause and effect chart sa ibaba. Magtala ng tig-tatlong dahilan at epekto ng unang yugto ng imperyalismo at kolonisasyon.</a:t>
            </a:r>
            <a:endParaRPr b="0" lang="en-PH" sz="1800" spc="-1" strike="noStrike">
              <a:latin typeface="Lato"/>
              <a:ea typeface="PingFang SC"/>
            </a:endParaRPr>
          </a:p>
          <a:p>
            <a:pPr algn="just">
              <a:lnSpc>
                <a:spcPct val="100000"/>
              </a:lnSpc>
              <a:buNone/>
            </a:pPr>
            <a:endParaRPr b="0" lang="en-PH" sz="1800" spc="-1" strike="noStrike">
              <a:latin typeface="Lato"/>
              <a:ea typeface="PingFang SC"/>
            </a:endParaRPr>
          </a:p>
          <a:p>
            <a:pPr algn="just">
              <a:lnSpc>
                <a:spcPct val="100000"/>
              </a:lnSpc>
              <a:buNone/>
            </a:pPr>
            <a:endParaRPr b="0" lang="en-PH" sz="1800" spc="-1" strike="noStrike">
              <a:latin typeface="Lato"/>
              <a:ea typeface="PingFang SC"/>
            </a:endParaRPr>
          </a:p>
        </p:txBody>
      </p:sp>
      <p:sp>
        <p:nvSpPr>
          <p:cNvPr id="276"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graphicFrame>
        <p:nvGraphicFramePr>
          <p:cNvPr id="277" name=""/>
          <p:cNvGraphicFramePr/>
          <p:nvPr/>
        </p:nvGraphicFramePr>
        <p:xfrm>
          <a:off x="1454040" y="2375640"/>
          <a:ext cx="9345960" cy="3384360"/>
        </p:xfrm>
        <a:graphic>
          <a:graphicData uri="http://schemas.openxmlformats.org/drawingml/2006/table">
            <a:tbl>
              <a:tblPr/>
              <a:tblGrid>
                <a:gridCol w="4672440"/>
                <a:gridCol w="4673520"/>
              </a:tblGrid>
              <a:tr h="511920">
                <a:tc>
                  <a:txBody>
                    <a:bodyPr lIns="90000" rIns="90000" tIns="46800" bIns="46800" anchor="ctr">
                      <a:noAutofit/>
                    </a:bodyPr>
                    <a:p>
                      <a:pPr algn="ctr">
                        <a:buNone/>
                      </a:pPr>
                      <a:r>
                        <a:rPr b="1" lang="en-PH" sz="2000" spc="-1" strike="noStrike">
                          <a:solidFill>
                            <a:srgbClr val="fff5ce"/>
                          </a:solidFill>
                          <a:latin typeface="Lato"/>
                        </a:rPr>
                        <a:t>DAHILAN</a:t>
                      </a:r>
                      <a:endParaRPr b="1" lang="en-PH" sz="2000" spc="-1" strike="noStrike">
                        <a:solidFill>
                          <a:srgbClr val="fff5ce"/>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a:txBody>
                    <a:bodyPr lIns="90000" rIns="90000" tIns="46800" bIns="46800" anchor="ctr">
                      <a:noAutofit/>
                    </a:bodyPr>
                    <a:p>
                      <a:pPr algn="ctr">
                        <a:buNone/>
                      </a:pPr>
                      <a:r>
                        <a:rPr b="1" lang="en-PH" sz="2000" spc="-1" strike="noStrike">
                          <a:solidFill>
                            <a:srgbClr val="fff5ce"/>
                          </a:solidFill>
                          <a:latin typeface="Lato"/>
                        </a:rPr>
                        <a:t>BUNGA</a:t>
                      </a:r>
                      <a:endParaRPr b="1" lang="en-PH" sz="2000" spc="-1" strike="noStrike">
                        <a:solidFill>
                          <a:srgbClr val="fff5ce"/>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845640">
                <a:tc>
                  <a:txBody>
                    <a:bodyPr lIns="90000" rIns="90000" tIns="46800" bIns="46800" anchor="t">
                      <a:noAutofit/>
                    </a:bodyPr>
                    <a:p>
                      <a:r>
                        <a:rPr b="1" lang="en-PH" sz="1800" spc="-1" strike="noStrike">
                          <a:latin typeface="Lato"/>
                        </a:rPr>
                        <a:t>1.</a:t>
                      </a:r>
                      <a:endParaRPr b="1" lang="en-PH" sz="18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8ce"/>
                    </a:solidFill>
                  </a:tcPr>
                </a:tc>
                <a:tc>
                  <a:txBody>
                    <a:bodyPr lIns="90000" rIns="90000" tIns="46800" bIns="46800" anchor="t">
                      <a:noAutofit/>
                    </a:bodyPr>
                    <a:p>
                      <a:r>
                        <a:rPr b="1" lang="en-PH" sz="1800" spc="-1" strike="noStrike">
                          <a:latin typeface="Lato"/>
                        </a:rPr>
                        <a:t>1.</a:t>
                      </a:r>
                      <a:endParaRPr b="1" lang="en-PH" sz="18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8ce"/>
                    </a:solidFill>
                  </a:tcPr>
                </a:tc>
              </a:tr>
              <a:tr h="845640">
                <a:tc>
                  <a:txBody>
                    <a:bodyPr lIns="90000" rIns="90000" tIns="46800" bIns="46800" anchor="t">
                      <a:noAutofit/>
                    </a:bodyPr>
                    <a:p>
                      <a:r>
                        <a:rPr b="1" lang="en-PH" sz="1800" spc="-1" strike="noStrike">
                          <a:latin typeface="Lato"/>
                        </a:rPr>
                        <a:t>2.</a:t>
                      </a:r>
                      <a:endParaRPr b="1" lang="en-PH" sz="18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8ce"/>
                    </a:solidFill>
                  </a:tcPr>
                </a:tc>
                <a:tc>
                  <a:txBody>
                    <a:bodyPr lIns="90000" rIns="90000" tIns="46800" bIns="46800" anchor="t">
                      <a:noAutofit/>
                    </a:bodyPr>
                    <a:p>
                      <a:r>
                        <a:rPr b="1" lang="en-PH" sz="1800" spc="-1" strike="noStrike">
                          <a:latin typeface="Lato"/>
                        </a:rPr>
                        <a:t>2.</a:t>
                      </a:r>
                      <a:endParaRPr b="1" lang="en-PH" sz="18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8ce"/>
                    </a:solidFill>
                  </a:tcPr>
                </a:tc>
              </a:tr>
              <a:tr h="847440">
                <a:tc>
                  <a:txBody>
                    <a:bodyPr lIns="90000" rIns="90000" tIns="46800" bIns="46800" anchor="t">
                      <a:noAutofit/>
                    </a:bodyPr>
                    <a:p>
                      <a:r>
                        <a:rPr b="1" lang="en-PH" sz="1800" spc="-1" strike="noStrike">
                          <a:latin typeface="Lato"/>
                        </a:rPr>
                        <a:t>3.</a:t>
                      </a:r>
                      <a:endParaRPr b="1" lang="en-PH" sz="18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8ce"/>
                    </a:solidFill>
                  </a:tcPr>
                </a:tc>
                <a:tc>
                  <a:txBody>
                    <a:bodyPr lIns="90000" rIns="90000" tIns="46800" bIns="46800" anchor="t">
                      <a:noAutofit/>
                    </a:bodyPr>
                    <a:p>
                      <a:r>
                        <a:rPr b="1" lang="en-PH" sz="1800" spc="-1" strike="noStrike">
                          <a:latin typeface="Lato"/>
                        </a:rPr>
                        <a:t>3.</a:t>
                      </a:r>
                      <a:endParaRPr b="1" lang="en-PH" sz="1800" spc="-1" strike="noStrike">
                        <a:latin typeface="Lato"/>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d8ce"/>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79" name="PlaceHolder 21"/>
          <p:cNvSpPr/>
          <p:nvPr/>
        </p:nvSpPr>
        <p:spPr>
          <a:xfrm>
            <a:off x="609480" y="1604880"/>
            <a:ext cx="10946160" cy="3951000"/>
          </a:xfrm>
          <a:prstGeom prst="rect">
            <a:avLst/>
          </a:prstGeom>
          <a:noFill/>
          <a:ln w="0">
            <a:noFill/>
          </a:ln>
        </p:spPr>
        <p:style>
          <a:lnRef idx="0"/>
          <a:fillRef idx="0"/>
          <a:effectRef idx="0"/>
          <a:fontRef idx="minor"/>
        </p:style>
      </p:sp>
      <p:sp>
        <p:nvSpPr>
          <p:cNvPr id="280" name="PlaceHolder 22"/>
          <p:cNvSpPr/>
          <p:nvPr/>
        </p:nvSpPr>
        <p:spPr>
          <a:xfrm>
            <a:off x="609840" y="1604520"/>
            <a:ext cx="10946160" cy="3951000"/>
          </a:xfrm>
          <a:prstGeom prst="rect">
            <a:avLst/>
          </a:prstGeom>
          <a:noFill/>
          <a:ln w="0">
            <a:noFill/>
          </a:ln>
        </p:spPr>
        <p:style>
          <a:lnRef idx="0"/>
          <a:fillRef idx="0"/>
          <a:effectRef idx="0"/>
          <a:fontRef idx="minor"/>
        </p:style>
      </p:sp>
      <p:sp>
        <p:nvSpPr>
          <p:cNvPr id="281"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82" name="PlaceHolder 2"/>
          <p:cNvSpPr>
            <a:spLocks noGrp="1"/>
          </p:cNvSpPr>
          <p:nvPr>
            <p:ph/>
          </p:nvPr>
        </p:nvSpPr>
        <p:spPr>
          <a:xfrm>
            <a:off x="609480" y="1604520"/>
            <a:ext cx="10968120" cy="3972960"/>
          </a:xfrm>
          <a:prstGeom prst="rect">
            <a:avLst/>
          </a:prstGeom>
          <a:noFill/>
          <a:ln w="0">
            <a:noFill/>
          </a:ln>
        </p:spPr>
        <p:txBody>
          <a:bodyPr lIns="0" rIns="0" tIns="0" bIns="0" anchor="t">
            <a:normAutofit/>
          </a:bodyPr>
          <a:p>
            <a:pPr algn="just">
              <a:spcBef>
                <a:spcPts val="1417"/>
              </a:spcBef>
              <a:buNone/>
            </a:pPr>
            <a:r>
              <a:rPr b="0" lang="en-PH" sz="1800" spc="-1" strike="noStrike">
                <a:latin typeface="Lato"/>
                <a:ea typeface="AppleSystemUIFont"/>
              </a:rPr>
              <a:t>Maaaring iba-iba ang sagot ng mga mag-aaral.</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7895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2023-05-15T09:57:22Z</dcterms:modified>
  <cp:revision>3537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