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11480" cy="677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18360" cy="2718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23800" cy="37818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23800" cy="303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11480" cy="554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889920" cy="8899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54000" cy="954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1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360000" y="6352200"/>
            <a:ext cx="263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35800" cy="33040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96000" y="3078360"/>
            <a:ext cx="75456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ffffff"/>
                </a:solidFill>
                <a:latin typeface="Lato"/>
                <a:ea typeface="AppleSystemUIFont"/>
              </a:rPr>
              <a:t>Proving Parallel Lines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8120" cy="8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Proving Parallel Lines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936000"/>
            <a:ext cx="10907640" cy="51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In this lesson, you are going to learn how to prove that two lines are parallel using the converses of the following: corresponding angle postulate; alternate angle theorem; and same side angle theorem.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Converse of Corresponding Angle Postulate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 </a:t>
            </a:r>
            <a:r>
              <a:rPr b="0" lang="en-PH" sz="1800" spc="-1" strike="noStrike">
                <a:latin typeface="Lato"/>
                <a:ea typeface="PingFang SC"/>
              </a:rPr>
              <a:t>If two lines and a transversal form corresponding angles that are congruent, then the two lines are parallel.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Example 1:</a:t>
            </a:r>
            <a:r>
              <a:rPr b="0" lang="en-PH" sz="1800" spc="-1" strike="noStrike">
                <a:latin typeface="Lato"/>
                <a:ea typeface="PingFang SC"/>
              </a:rPr>
              <a:t> Given that ∠4</a:t>
            </a:r>
            <a:r>
              <a:rPr b="0" lang="en-PH" sz="1800" spc="-1" strike="noStrike">
                <a:latin typeface="Lato"/>
                <a:ea typeface="PingFang SC"/>
              </a:rPr>
              <a:t>≅</a:t>
            </a:r>
            <a:r>
              <a:rPr b="0" lang="en-PH" sz="2000" spc="-1" strike="noStrike">
                <a:latin typeface="Lato"/>
                <a:ea typeface="PingFang SC"/>
              </a:rPr>
              <a:t>∠</a:t>
            </a:r>
            <a:r>
              <a:rPr b="0" lang="en-PH" sz="1800" spc="-1" strike="noStrike">
                <a:latin typeface="Lato"/>
                <a:ea typeface="PingFang SC"/>
              </a:rPr>
              <a:t>3, prove that JK || LM.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Proof: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9719280" y="2700000"/>
            <a:ext cx="2160360" cy="3407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8" name=""/>
          <p:cNvGraphicFramePr/>
          <p:nvPr/>
        </p:nvGraphicFramePr>
        <p:xfrm>
          <a:off x="1468800" y="2736000"/>
          <a:ext cx="7890840" cy="3059640"/>
        </p:xfrm>
        <a:graphic>
          <a:graphicData uri="http://schemas.openxmlformats.org/drawingml/2006/table">
            <a:tbl>
              <a:tblPr/>
              <a:tblGrid>
                <a:gridCol w="2477160"/>
                <a:gridCol w="5414040"/>
              </a:tblGrid>
              <a:tr h="509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Statements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Reasons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97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 ∠4 ≅ ∠3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 Given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97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 ∠4 and ∠1 are vertical angles.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 Definition of vertical angles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97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 ∠4 ≅ ∠1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 Vertical angles are congruent.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97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 ∠3 ≅ ∠1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 Transitive property of equality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12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 JK || LM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 Converse of corresponding angle postulate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9" name=""/>
          <p:cNvSpPr/>
          <p:nvPr/>
        </p:nvSpPr>
        <p:spPr>
          <a:xfrm>
            <a:off x="1764000" y="5544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2268000" y="5544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>
            <a:off x="4716000" y="234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/>
          <p:nvPr/>
        </p:nvSpPr>
        <p:spPr>
          <a:xfrm>
            <a:off x="5220000" y="234036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8120" cy="8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Proving Parallel Lines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936000"/>
            <a:ext cx="10907640" cy="51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Converse of Alternate Angle Theorem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If two lines and a transversal form alternate interior or exterior angles that are congruent, then the two lines are parallel.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  <a:ea typeface="PingFang SC"/>
              </a:rPr>
              <a:t>Example 2:</a:t>
            </a:r>
            <a:r>
              <a:rPr b="0" lang="en-PH" sz="2000" spc="-1" strike="noStrike">
                <a:latin typeface="Lato"/>
                <a:ea typeface="PingFang SC"/>
              </a:rPr>
              <a:t> Given that ∠2 and ∠3 are supplementary, prove that JK || LM by using the converse of alternate angle theorem.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Proof: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9900000" y="2700000"/>
            <a:ext cx="1979640" cy="3127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6" name=""/>
          <p:cNvGraphicFramePr/>
          <p:nvPr/>
        </p:nvGraphicFramePr>
        <p:xfrm>
          <a:off x="1440000" y="2520000"/>
          <a:ext cx="8279640" cy="3348360"/>
        </p:xfrm>
        <a:graphic>
          <a:graphicData uri="http://schemas.openxmlformats.org/drawingml/2006/table">
            <a:tbl>
              <a:tblPr/>
              <a:tblGrid>
                <a:gridCol w="4139280"/>
                <a:gridCol w="4140720"/>
              </a:tblGrid>
              <a:tr h="383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600" spc="-1" strike="noStrike">
                          <a:latin typeface="Lato"/>
                        </a:rPr>
                        <a:t>Statements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600" spc="-1" strike="noStrike">
                          <a:latin typeface="Lato"/>
                        </a:rPr>
                        <a:t>Reasons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02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1. m∠2 + m∠3 = 180°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1. Given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02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2. ∠2 and ∠4 form a linear pair.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2. Definition of a linear pair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02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3. m∠2 + m∠4 = 180°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3. Linear pairs are supplementary.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93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4. m∠2 + m∠3 =</a:t>
                      </a:r>
                      <a:endParaRPr b="0" lang="en-PH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    </a:t>
                      </a: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m∠2 + m∠4 =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4. Transitive property of equality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936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5. m∠3 = m∠4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5. Addition property of equality (added </a:t>
                      </a: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−m∠2 to both the sides of the equation)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6. ∠3 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≅</a:t>
                      </a:r>
                      <a:r>
                        <a:rPr b="0" lang="en-PH" sz="1400" spc="-1" strike="noStrike">
                          <a:latin typeface="Lato"/>
                          <a:ea typeface="PingFang SC"/>
                        </a:rPr>
                        <a:t> ∠4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6. Definition of congruent angles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07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7. JK || LM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400" spc="-1" strike="noStrike">
                          <a:latin typeface="Lato"/>
                        </a:rPr>
                        <a:t>7. Converse of alternate angle theorem</a:t>
                      </a:r>
                      <a:endParaRPr b="0" lang="en-PH" sz="14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" name=""/>
          <p:cNvSpPr/>
          <p:nvPr/>
        </p:nvSpPr>
        <p:spPr>
          <a:xfrm>
            <a:off x="1656000" y="558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2052000" y="558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7704000" y="1872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8244000" y="187236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8120" cy="8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Proving Parallel Lines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936000"/>
            <a:ext cx="10907640" cy="51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Converse of Same Side Angle Theorem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If two lines and a transversal form a pair of same side interior or exterior angles that are supplementary, then the two lines are parallel.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  <a:ea typeface="PingFang SC"/>
              </a:rPr>
              <a:t>Example 3:</a:t>
            </a:r>
            <a:r>
              <a:rPr b="0" lang="en-PH" sz="2000" spc="-1" strike="noStrike">
                <a:latin typeface="Lato"/>
                <a:ea typeface="PingFang SC"/>
              </a:rPr>
              <a:t> Given that ∠4 </a:t>
            </a:r>
            <a:r>
              <a:rPr b="0" lang="en-PH" sz="1800" spc="-1" strike="noStrike">
                <a:latin typeface="Lato"/>
                <a:ea typeface="PingFang SC"/>
              </a:rPr>
              <a:t>≅</a:t>
            </a:r>
            <a:r>
              <a:rPr b="0" lang="en-PH" sz="2000" spc="-1" strike="noStrike">
                <a:latin typeface="Lato"/>
                <a:ea typeface="PingFang SC"/>
              </a:rPr>
              <a:t>∠3 prove that JK || LM by using the converse of same side angle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theorem.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Proof: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9900000" y="2700000"/>
            <a:ext cx="1979640" cy="3127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4" name=""/>
          <p:cNvGraphicFramePr/>
          <p:nvPr/>
        </p:nvGraphicFramePr>
        <p:xfrm>
          <a:off x="1440000" y="2448000"/>
          <a:ext cx="8279640" cy="3571920"/>
        </p:xfrm>
        <a:graphic>
          <a:graphicData uri="http://schemas.openxmlformats.org/drawingml/2006/table">
            <a:tbl>
              <a:tblPr/>
              <a:tblGrid>
                <a:gridCol w="4139280"/>
                <a:gridCol w="4140720"/>
              </a:tblGrid>
              <a:tr h="3837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Statements]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Reasons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1. 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4 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≅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3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 Given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82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2. m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4 = m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3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 Definition of congruent angles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828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3. 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4 and 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2 form a linear pair.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 Definition of a linear pair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536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4. m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4 + m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2 = 180°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 Linear pairs are supplementary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3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5. m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3 + m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2 = 180°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 Substitution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26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6. 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3 and </a:t>
                      </a:r>
                      <a:r>
                        <a:rPr b="0" lang="en-PH" sz="2000" spc="-1" strike="noStrike">
                          <a:latin typeface="Lato"/>
                          <a:ea typeface="PingFang SC"/>
                        </a:rPr>
                        <a:t>∠</a:t>
                      </a:r>
                      <a:r>
                        <a:rPr b="0" lang="en-PH" sz="1800" spc="-1" strike="noStrike">
                          <a:latin typeface="Lato"/>
                          <a:ea typeface="PingFang SC"/>
                        </a:rPr>
                        <a:t>2 are same side interior angles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6. Definition of same side interior angles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260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7. JK || LM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7. Converse of same side angle theorem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5" name=""/>
          <p:cNvSpPr/>
          <p:nvPr/>
        </p:nvSpPr>
        <p:spPr>
          <a:xfrm>
            <a:off x="1728000" y="5688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2232000" y="5688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5256000" y="1872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/>
          <p:nvPr/>
        </p:nvSpPr>
        <p:spPr>
          <a:xfrm>
            <a:off x="5832000" y="187236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165600"/>
            <a:ext cx="10968120" cy="80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latin typeface="Lato"/>
              </a:rPr>
              <a:t>Proving Parallel Lines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936000"/>
            <a:ext cx="10907640" cy="518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Example 4: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Find the value of a that will make AB || CD given that m∠EGA = (4a − 1)° and m∠DHF = (3a + 7)°.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In this example, you need to find the value of the variable that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will make AB || CD. In the figure, you can notice that ∠EGA and ∠DHF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are alternate exterior angles. The converse of alternate angle theorem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states that if these angles are congruent, then AB || CD. Solving for a,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m∠EGA = m∠DHF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4a − 1 = 3a + 7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4a − 3a − 1 + 1 = 3a − 3a + 7 + 1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a = 8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PingFang SC"/>
              </a:rPr>
              <a:t>The value of a that will make AB || CD is 8.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8820000" y="1800000"/>
            <a:ext cx="2611440" cy="330480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3816000" y="522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4428000" y="522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5724000" y="3096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6336000" y="3096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2268000" y="2484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1692000" y="2484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4320000" y="126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4932000" y="1260000"/>
            <a:ext cx="360000" cy="360"/>
          </a:xfrm>
          <a:prstGeom prst="line">
            <a:avLst/>
          </a:prstGeom>
          <a:ln w="0"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2023-08-11T16:47:13Z</dcterms:modified>
  <cp:revision>5683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