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5.png" ContentType="image/png"/>
  <Override PartName="/ppt/media/image10.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8720" cy="68346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5600" cy="2775600"/>
          </a:xfrm>
          <a:prstGeom prst="rect">
            <a:avLst/>
          </a:prstGeom>
          <a:ln w="0">
            <a:noFill/>
          </a:ln>
        </p:spPr>
      </p:pic>
      <p:sp>
        <p:nvSpPr>
          <p:cNvPr id="2" name="Rectangle 5"/>
          <p:cNvSpPr/>
          <p:nvPr/>
        </p:nvSpPr>
        <p:spPr>
          <a:xfrm>
            <a:off x="3487320" y="1475280"/>
            <a:ext cx="8681040" cy="38390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1040" cy="3607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8720" cy="611640"/>
          </a:xfrm>
          <a:prstGeom prst="rect">
            <a:avLst/>
          </a:prstGeom>
          <a:ln w="0">
            <a:noFill/>
          </a:ln>
        </p:spPr>
      </p:pic>
      <p:sp>
        <p:nvSpPr>
          <p:cNvPr id="43" name="Rectangle 7"/>
          <p:cNvSpPr/>
          <p:nvPr/>
        </p:nvSpPr>
        <p:spPr>
          <a:xfrm>
            <a:off x="10868760" y="0"/>
            <a:ext cx="947160" cy="9471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1240" cy="1011240"/>
          </a:xfrm>
          <a:prstGeom prst="rect">
            <a:avLst/>
          </a:prstGeom>
          <a:ln w="0">
            <a:noFill/>
          </a:ln>
        </p:spPr>
      </p:pic>
      <p:sp>
        <p:nvSpPr>
          <p:cNvPr id="45" name="TextBox 9"/>
          <p:cNvSpPr/>
          <p:nvPr/>
        </p:nvSpPr>
        <p:spPr>
          <a:xfrm>
            <a:off x="185400" y="6362280"/>
            <a:ext cx="4668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9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3040" cy="33613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755800"/>
            <a:ext cx="827712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Ang Panaderya Ni Tita Grace</a:t>
            </a:r>
            <a:endParaRPr b="0" lang="en-PH" sz="3600" spc="-1" strike="noStrike">
              <a:latin typeface="Arial"/>
            </a:endParaRPr>
          </a:p>
          <a:p>
            <a:pPr algn="ctr">
              <a:lnSpc>
                <a:spcPct val="100000"/>
              </a:lnSpc>
              <a:buNone/>
            </a:pPr>
            <a:r>
              <a:rPr b="0" lang="en-US" sz="3600" spc="-1" strike="noStrike">
                <a:solidFill>
                  <a:srgbClr val="ffffff"/>
                </a:solidFill>
                <a:latin typeface="Montserrat"/>
                <a:ea typeface="Arial;Arial"/>
              </a:rPr>
              <a:t>Wika: Kayarian ng Pang-uri</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720000" y="1620000"/>
            <a:ext cx="10706040" cy="3028680"/>
          </a:xfrm>
          <a:prstGeom prst="rect">
            <a:avLst/>
          </a:prstGeom>
          <a:solidFill>
            <a:srgbClr val="f0ffff"/>
          </a:solidFill>
          <a:ln w="76320">
            <a:solidFill>
              <a:srgbClr val="ff1493"/>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Magaling na ako! Dahan-dahan nga lang ang pagkilos ko at hindi</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muna magtitinda kapag tanghali,” malumanay na wika ni Tita Grace.</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Walang problema iyon, Tita Grace. Basta’t masigla ka at mabuti ang pakiramdam mo,” wika ng kanyang mamimiling mag-aaral.</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720000" y="1440000"/>
            <a:ext cx="10706040" cy="4318920"/>
          </a:xfrm>
          <a:prstGeom prst="rect">
            <a:avLst/>
          </a:prstGeom>
          <a:solidFill>
            <a:srgbClr val="ffe4e1"/>
          </a:solidFill>
          <a:ln w="76320">
            <a:solidFill>
              <a:srgbClr val="ff1493"/>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Sagutin ang sumusunod na mga tanong:</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1. Sino ang may-ari ng tindahan?</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2. Ano ang ibinebenta niya sa kanyang tindahan?</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3. Ilarawan ang isa sa mga ibinebenta niya.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4. Sino-sino ang mamimili sa tindahan?</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5. Ano ang nangyari sa may-ari ng tindahan?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2700000" y="2340000"/>
            <a:ext cx="7018920" cy="1619640"/>
          </a:xfrm>
          <a:prstGeom prst="rect">
            <a:avLst/>
          </a:prstGeom>
          <a:solidFill>
            <a:srgbClr val="dda0dd"/>
          </a:solidFill>
          <a:ln w="114480">
            <a:solidFill>
              <a:srgbClr val="8b0000"/>
            </a:solidFill>
            <a:round/>
          </a:ln>
        </p:spPr>
        <p:style>
          <a:lnRef idx="0"/>
          <a:fillRef idx="0"/>
          <a:effectRef idx="0"/>
          <a:fontRef idx="minor"/>
        </p:style>
        <p:txBody>
          <a:bodyPr lIns="146880" rIns="146880" tIns="101880" bIns="101880" anchor="t">
            <a:noAutofit/>
          </a:bodyPr>
          <a:p>
            <a:pPr algn="ctr">
              <a:lnSpc>
                <a:spcPct val="100000"/>
              </a:lnSpc>
              <a:buNone/>
            </a:pPr>
            <a:endParaRPr b="0" lang="en-PH" sz="1800" spc="-1" strike="noStrike">
              <a:latin typeface="Arial"/>
            </a:endParaRPr>
          </a:p>
          <a:p>
            <a:pPr algn="ctr">
              <a:lnSpc>
                <a:spcPct val="100000"/>
              </a:lnSpc>
              <a:buNone/>
            </a:pPr>
            <a:r>
              <a:rPr b="0" lang="en-PH" sz="3600" spc="-1" strike="noStrike">
                <a:solidFill>
                  <a:srgbClr val="000000"/>
                </a:solidFill>
                <a:latin typeface="Lato"/>
                <a:ea typeface="DejaVu Sans"/>
              </a:rPr>
              <a:t>Pagbibigay ng Kasalungat na Kahulugan</a:t>
            </a:r>
            <a:endParaRPr b="0" lang="en-PH" sz="3600" spc="-1" strike="noStrike">
              <a:latin typeface="Arial"/>
            </a:endParaRPr>
          </a:p>
          <a:p>
            <a:pPr algn="ctr">
              <a:lnSpc>
                <a:spcPct val="100000"/>
              </a:lnSpc>
              <a:buNone/>
            </a:pP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1043280" y="1467000"/>
            <a:ext cx="10115640" cy="4008240"/>
          </a:xfrm>
          <a:prstGeom prst="rect">
            <a:avLst/>
          </a:prstGeom>
          <a:solidFill>
            <a:srgbClr val="fff59d"/>
          </a:solidFill>
          <a:ln w="76320">
            <a:solidFill>
              <a:srgbClr val="1a237e"/>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Ang </a:t>
            </a:r>
            <a:r>
              <a:rPr b="0" lang="en-PH" sz="2800" spc="-1" strike="noStrike">
                <a:solidFill>
                  <a:srgbClr val="000000"/>
                </a:solidFill>
                <a:highlight>
                  <a:srgbClr val="ffc0cb"/>
                </a:highlight>
                <a:latin typeface="Lato"/>
                <a:ea typeface="DejaVu Sans"/>
              </a:rPr>
              <a:t>kasalungat na kahulugan</a:t>
            </a:r>
            <a:r>
              <a:rPr b="0" lang="en-PH" sz="2800" spc="-1" strike="noStrike">
                <a:solidFill>
                  <a:srgbClr val="000000"/>
                </a:solidFill>
                <a:latin typeface="Lato"/>
                <a:ea typeface="DejaVu Sans"/>
              </a:rPr>
              <a:t> ay ang kabaligtaran ng salitang tinutukoy. Malalaman natin kung ano ang kahulugan ng salita bataysa iba pang mga salita sa loob ng pangungusap. Kapag nalaman na natin ang kahulugan ng salita, saka natin malalaman ang kasalungat na kahulugan.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720000" y="1283760"/>
            <a:ext cx="10438920" cy="4551480"/>
          </a:xfrm>
          <a:prstGeom prst="rect">
            <a:avLst/>
          </a:prstGeom>
          <a:solidFill>
            <a:srgbClr val="fff59d"/>
          </a:solidFill>
          <a:ln w="76320">
            <a:solidFill>
              <a:srgbClr val="1a237e"/>
            </a:solidFill>
            <a:round/>
          </a:ln>
        </p:spPr>
        <p:style>
          <a:lnRef idx="0"/>
          <a:fillRef idx="0"/>
          <a:effectRef idx="0"/>
          <a:fontRef idx="minor"/>
        </p:style>
        <p:txBody>
          <a:bodyPr lIns="128160" rIns="128160" tIns="83160" bIns="83160" anchor="t">
            <a:noAutofit/>
          </a:bodyPr>
          <a:p>
            <a:pPr>
              <a:lnSpc>
                <a:spcPct val="100000"/>
              </a:lnSpc>
              <a:buNone/>
            </a:pPr>
            <a:r>
              <a:rPr b="0" lang="en-PH" sz="2800" spc="-1" strike="noStrike">
                <a:solidFill>
                  <a:srgbClr val="000000"/>
                </a:solidFill>
                <a:highlight>
                  <a:srgbClr val="faf0e6"/>
                </a:highlight>
                <a:latin typeface="Lato"/>
                <a:ea typeface="DejaVu Sans"/>
              </a:rPr>
              <a:t>Basahin ang bawat pangungusap. Bilugan ang salita o parirala na</a:t>
            </a:r>
            <a:endParaRPr b="0" lang="en-PH" sz="2800" spc="-1" strike="noStrike">
              <a:latin typeface="Arial"/>
            </a:endParaRPr>
          </a:p>
          <a:p>
            <a:pPr>
              <a:lnSpc>
                <a:spcPct val="100000"/>
              </a:lnSpc>
              <a:buNone/>
            </a:pPr>
            <a:r>
              <a:rPr b="0" lang="en-PH" sz="2800" spc="-1" strike="noStrike">
                <a:solidFill>
                  <a:srgbClr val="000000"/>
                </a:solidFill>
                <a:highlight>
                  <a:srgbClr val="faf0e6"/>
                </a:highlight>
                <a:latin typeface="Lato"/>
                <a:ea typeface="DejaVu Sans"/>
              </a:rPr>
              <a:t>nagbibigay ng kahulugan sa salitang may diin.</a:t>
            </a:r>
            <a:endParaRPr b="0" lang="en-PH" sz="2800" spc="-1" strike="noStrike">
              <a:latin typeface="Arial"/>
            </a:endParaRPr>
          </a:p>
          <a:p>
            <a:pPr>
              <a:lnSpc>
                <a:spcPct val="115000"/>
              </a:lnSpc>
              <a:buNone/>
            </a:pPr>
            <a:r>
              <a:rPr b="0" lang="en-PH" sz="2800" spc="-1" strike="noStrike">
                <a:solidFill>
                  <a:srgbClr val="000000"/>
                </a:solidFill>
                <a:latin typeface="Lato"/>
                <a:ea typeface="DejaVu Sans"/>
              </a:rPr>
              <a:t>1. Sariwa ang mga bagong pitas na gulay.</a:t>
            </a:r>
            <a:endParaRPr b="0" lang="en-PH" sz="2800" spc="-1" strike="noStrike">
              <a:latin typeface="Arial"/>
            </a:endParaRPr>
          </a:p>
          <a:p>
            <a:pPr>
              <a:lnSpc>
                <a:spcPct val="115000"/>
              </a:lnSpc>
              <a:buNone/>
            </a:pPr>
            <a:r>
              <a:rPr b="0" lang="en-PH" sz="2800" spc="-1" strike="noStrike">
                <a:solidFill>
                  <a:srgbClr val="000000"/>
                </a:solidFill>
                <a:latin typeface="Lato"/>
                <a:ea typeface="DejaVu Sans"/>
              </a:rPr>
              <a:t>2. Sobra ang galak at tuwa ng mga tao nang makita si Tita Grace na</a:t>
            </a:r>
            <a:endParaRPr b="0" lang="en-PH" sz="2800" spc="-1" strike="noStrike">
              <a:latin typeface="Arial"/>
            </a:endParaRPr>
          </a:p>
          <a:p>
            <a:pPr>
              <a:lnSpc>
                <a:spcPct val="115000"/>
              </a:lnSpc>
              <a:buNone/>
            </a:pPr>
            <a:r>
              <a:rPr b="0" lang="en-PH" sz="2800" spc="-1" strike="noStrike">
                <a:solidFill>
                  <a:srgbClr val="000000"/>
                </a:solidFill>
                <a:latin typeface="Lato"/>
                <a:ea typeface="DejaVu Sans"/>
              </a:rPr>
              <a:t>malakas na.</a:t>
            </a:r>
            <a:endParaRPr b="0" lang="en-PH" sz="2800" spc="-1" strike="noStrike">
              <a:latin typeface="Arial"/>
            </a:endParaRPr>
          </a:p>
          <a:p>
            <a:pPr>
              <a:lnSpc>
                <a:spcPct val="115000"/>
              </a:lnSpc>
              <a:buNone/>
            </a:pPr>
            <a:r>
              <a:rPr b="0" lang="en-PH" sz="2800" spc="-1" strike="noStrike">
                <a:solidFill>
                  <a:srgbClr val="000000"/>
                </a:solidFill>
                <a:latin typeface="Lato"/>
                <a:ea typeface="DejaVu Sans"/>
              </a:rPr>
              <a:t>3. Matamlay at mabagal na bumaba sa sinasakyan si Tita Grace.</a:t>
            </a:r>
            <a:endParaRPr b="0" lang="en-PH" sz="2800" spc="-1" strike="noStrike">
              <a:latin typeface="Arial"/>
            </a:endParaRPr>
          </a:p>
          <a:p>
            <a:pPr>
              <a:lnSpc>
                <a:spcPct val="115000"/>
              </a:lnSpc>
              <a:buNone/>
            </a:pPr>
            <a:r>
              <a:rPr b="0" lang="en-PH" sz="2800" spc="-1" strike="noStrike">
                <a:solidFill>
                  <a:srgbClr val="000000"/>
                </a:solidFill>
                <a:latin typeface="Lato"/>
                <a:ea typeface="DejaVu Sans"/>
              </a:rPr>
              <a:t>4. Ang kulay ng dingding nito’y puti kaya maaliwalas tingnan.</a:t>
            </a:r>
            <a:endParaRPr b="0" lang="en-PH" sz="2800" spc="-1" strike="noStrike">
              <a:latin typeface="Arial"/>
            </a:endParaRPr>
          </a:p>
          <a:p>
            <a:pPr>
              <a:lnSpc>
                <a:spcPct val="115000"/>
              </a:lnSpc>
              <a:buNone/>
            </a:pPr>
            <a:r>
              <a:rPr b="0" lang="en-PH" sz="2800" spc="-1" strike="noStrike">
                <a:solidFill>
                  <a:srgbClr val="000000"/>
                </a:solidFill>
                <a:latin typeface="Lato"/>
                <a:ea typeface="DejaVu Sans"/>
              </a:rPr>
              <a:t>5. Hinahaluan ng durog na dahon ng malunggay ang pandesal kaya</a:t>
            </a:r>
            <a:endParaRPr b="0" lang="en-PH" sz="2800" spc="-1" strike="noStrike">
              <a:latin typeface="Arial"/>
            </a:endParaRPr>
          </a:p>
          <a:p>
            <a:pPr>
              <a:lnSpc>
                <a:spcPct val="115000"/>
              </a:lnSpc>
              <a:buNone/>
            </a:pPr>
            <a:r>
              <a:rPr b="0" lang="en-PH" sz="2800" spc="-1" strike="noStrike">
                <a:solidFill>
                  <a:srgbClr val="000000"/>
                </a:solidFill>
                <a:latin typeface="Lato"/>
                <a:ea typeface="DejaVu Sans"/>
              </a:rPr>
              <a:t>masustansiya ito.</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3420000" y="2515320"/>
            <a:ext cx="5002920" cy="979920"/>
          </a:xfrm>
          <a:prstGeom prst="rect">
            <a:avLst/>
          </a:prstGeom>
          <a:solidFill>
            <a:srgbClr val="fff3e0"/>
          </a:solidFill>
          <a:ln w="76320">
            <a:solidFill>
              <a:srgbClr val="3d5afe"/>
            </a:solidFill>
            <a:round/>
          </a:ln>
        </p:spPr>
        <p:style>
          <a:lnRef idx="0"/>
          <a:fillRef idx="0"/>
          <a:effectRef idx="0"/>
          <a:fontRef idx="minor"/>
        </p:style>
        <p:txBody>
          <a:bodyPr lIns="128160" rIns="128160" tIns="83160" bIns="83160" anchor="t">
            <a:noAutofit/>
          </a:bodyPr>
          <a:p>
            <a:pPr algn="ctr">
              <a:lnSpc>
                <a:spcPct val="100000"/>
              </a:lnSpc>
              <a:buNone/>
            </a:pPr>
            <a:r>
              <a:rPr b="0" lang="en-PH" sz="3600" spc="-1" strike="noStrike">
                <a:solidFill>
                  <a:srgbClr val="000000"/>
                </a:solidFill>
                <a:latin typeface="Lato"/>
                <a:ea typeface="DejaVu Sans"/>
              </a:rPr>
              <a:t>Paggamit ng Pang-uri</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1232280" y="1713960"/>
            <a:ext cx="9926640" cy="3581280"/>
          </a:xfrm>
          <a:prstGeom prst="rect">
            <a:avLst/>
          </a:prstGeom>
          <a:solidFill>
            <a:srgbClr val="f3e5f5"/>
          </a:solidFill>
          <a:ln w="76320">
            <a:solidFill>
              <a:srgbClr val="4a148c"/>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May mga salita tayo na naglalarawan ng katangian ng tao, bagay, hayop, lugar, o pangyayari. Tinatawag itong </a:t>
            </a:r>
            <a:r>
              <a:rPr b="0" lang="en-PH" sz="2800" spc="-1" strike="noStrike">
                <a:solidFill>
                  <a:srgbClr val="000000"/>
                </a:solidFill>
                <a:highlight>
                  <a:srgbClr val="ffff00"/>
                </a:highlight>
                <a:latin typeface="Lato"/>
                <a:ea typeface="DejaVu Sans"/>
              </a:rPr>
              <a:t>pang-uri</a:t>
            </a:r>
            <a:r>
              <a:rPr b="0" lang="en-PH" sz="2800" spc="-1" strike="noStrike">
                <a:solidFill>
                  <a:srgbClr val="000000"/>
                </a:solidFill>
                <a:latin typeface="Lato"/>
                <a:ea typeface="DejaVu Sans"/>
              </a:rPr>
              <a:t>.</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May iba’t ibang kayarian ang mga salitang naglalarawan. </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Ang payak na pang-uri ay mga salitang-ugat. </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1232280" y="1713960"/>
            <a:ext cx="9926640" cy="2501280"/>
          </a:xfrm>
          <a:prstGeom prst="rect">
            <a:avLst/>
          </a:prstGeom>
          <a:solidFill>
            <a:srgbClr val="f3e5f5"/>
          </a:solidFill>
          <a:ln w="76320">
            <a:solidFill>
              <a:srgbClr val="4a148c"/>
            </a:solidFill>
            <a:round/>
          </a:ln>
        </p:spPr>
        <p:style>
          <a:lnRef idx="0"/>
          <a:fillRef idx="0"/>
          <a:effectRef idx="0"/>
          <a:fontRef idx="minor"/>
        </p:style>
        <p:txBody>
          <a:bodyPr lIns="128160" rIns="128160" tIns="83160" bIns="83160" anchor="t">
            <a:noAutofit/>
          </a:bodyPr>
          <a:p>
            <a:pPr algn="just">
              <a:lnSpc>
                <a:spcPct val="150000"/>
              </a:lnSpc>
              <a:buNone/>
            </a:pPr>
            <a:r>
              <a:rPr b="1" lang="en-PH" sz="2800" spc="-1" strike="noStrike">
                <a:solidFill>
                  <a:srgbClr val="000000"/>
                </a:solidFill>
                <a:latin typeface="Lato"/>
                <a:ea typeface="DejaVu Sans"/>
              </a:rPr>
              <a:t>Halimbawa nito ang:</a:t>
            </a:r>
            <a:endParaRPr b="0" lang="en-PH" sz="2800" spc="-1" strike="noStrike">
              <a:latin typeface="Arial"/>
            </a:endParaRPr>
          </a:p>
          <a:p>
            <a:pPr algn="ctr">
              <a:lnSpc>
                <a:spcPct val="150000"/>
              </a:lnSpc>
              <a:buNone/>
            </a:pPr>
            <a:r>
              <a:rPr b="0" lang="en-PH" sz="2800" spc="-1" strike="noStrike">
                <a:solidFill>
                  <a:srgbClr val="000000"/>
                </a:solidFill>
                <a:latin typeface="Lato"/>
                <a:ea typeface="DejaVu Sans"/>
              </a:rPr>
              <a:t>payat</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dilaw</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bago</a:t>
            </a:r>
            <a:endParaRPr b="0" lang="en-PH" sz="2800" spc="-1" strike="noStrike">
              <a:latin typeface="Arial"/>
            </a:endParaRPr>
          </a:p>
          <a:p>
            <a:pPr algn="ctr">
              <a:lnSpc>
                <a:spcPct val="150000"/>
              </a:lnSpc>
              <a:buNone/>
            </a:pPr>
            <a:r>
              <a:rPr b="0" lang="en-PH" sz="2800" spc="-1" strike="noStrike">
                <a:solidFill>
                  <a:srgbClr val="000000"/>
                </a:solidFill>
                <a:latin typeface="Lato"/>
                <a:ea typeface="DejaVu Sans"/>
              </a:rPr>
              <a:t>sariwa</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bilog</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sarado</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1152000" y="1656000"/>
            <a:ext cx="9898920" cy="3581280"/>
          </a:xfrm>
          <a:prstGeom prst="rect">
            <a:avLst/>
          </a:prstGeom>
          <a:solidFill>
            <a:srgbClr val="f3e5f5"/>
          </a:solidFill>
          <a:ln w="76320">
            <a:solidFill>
              <a:srgbClr val="4a148c"/>
            </a:solidFill>
            <a:round/>
          </a:ln>
        </p:spPr>
        <p:style>
          <a:lnRef idx="0"/>
          <a:fillRef idx="0"/>
          <a:effectRef idx="0"/>
          <a:fontRef idx="minor"/>
        </p:style>
        <p:txBody>
          <a:bodyPr lIns="128160" rIns="128160" tIns="83160" bIns="83160" anchor="t">
            <a:noAutofit/>
          </a:bodyPr>
          <a:p>
            <a:pPr algn="just">
              <a:lnSpc>
                <a:spcPct val="115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Ang mga </a:t>
            </a:r>
            <a:r>
              <a:rPr b="0" lang="en-PH" sz="2800" spc="-1" strike="noStrike">
                <a:solidFill>
                  <a:srgbClr val="000000"/>
                </a:solidFill>
                <a:highlight>
                  <a:srgbClr val="ffff00"/>
                </a:highlight>
                <a:latin typeface="Lato"/>
                <a:ea typeface="DejaVu Sans"/>
              </a:rPr>
              <a:t>pang-uri na maylapi </a:t>
            </a:r>
            <a:r>
              <a:rPr b="0" lang="en-PH" sz="2800" spc="-1" strike="noStrike">
                <a:solidFill>
                  <a:srgbClr val="000000"/>
                </a:solidFill>
                <a:latin typeface="Lato"/>
                <a:ea typeface="DejaVu Sans"/>
              </a:rPr>
              <a:t>ay binubuo ng salitang-ugat at</a:t>
            </a:r>
            <a:endParaRPr b="0" lang="en-PH" sz="2800" spc="-1" strike="noStrike">
              <a:latin typeface="Arial"/>
            </a:endParaRPr>
          </a:p>
          <a:p>
            <a:pPr algn="just">
              <a:lnSpc>
                <a:spcPct val="115000"/>
              </a:lnSpc>
              <a:buNone/>
            </a:pPr>
            <a:r>
              <a:rPr b="0" lang="en-PH" sz="2800" spc="-1" strike="noStrike">
                <a:solidFill>
                  <a:srgbClr val="000000"/>
                </a:solidFill>
                <a:latin typeface="Lato"/>
                <a:ea typeface="DejaVu Sans"/>
              </a:rPr>
              <a:t>panlaping makauri. Ilan sa mga panlaping makauri ay </a:t>
            </a:r>
            <a:r>
              <a:rPr b="0" lang="en-PH" sz="2800" spc="-1" strike="noStrike">
                <a:solidFill>
                  <a:srgbClr val="000000"/>
                </a:solidFill>
                <a:highlight>
                  <a:srgbClr val="ffff00"/>
                </a:highlight>
                <a:latin typeface="Lato"/>
                <a:ea typeface="DejaVu Sans"/>
              </a:rPr>
              <a:t>ma</a:t>
            </a:r>
            <a:r>
              <a:rPr b="0" lang="en-PH" sz="2800" spc="-1" strike="noStrike">
                <a:solidFill>
                  <a:srgbClr val="000000"/>
                </a:solidFill>
                <a:latin typeface="Lato"/>
                <a:ea typeface="DejaVu Sans"/>
              </a:rPr>
              <a:t>-, </a:t>
            </a:r>
            <a:r>
              <a:rPr b="0" lang="en-PH" sz="2800" spc="-1" strike="noStrike">
                <a:solidFill>
                  <a:srgbClr val="000000"/>
                </a:solidFill>
                <a:highlight>
                  <a:srgbClr val="ffff00"/>
                </a:highlight>
                <a:latin typeface="Lato"/>
                <a:ea typeface="DejaVu Sans"/>
              </a:rPr>
              <a:t>ka</a:t>
            </a:r>
            <a:r>
              <a:rPr b="0" lang="en-PH" sz="2800" spc="-1" strike="noStrike">
                <a:solidFill>
                  <a:srgbClr val="000000"/>
                </a:solidFill>
                <a:latin typeface="Lato"/>
                <a:ea typeface="DejaVu Sans"/>
              </a:rPr>
              <a:t>-, at </a:t>
            </a:r>
            <a:r>
              <a:rPr b="0" lang="en-PH" sz="2800" spc="-1" strike="noStrike">
                <a:solidFill>
                  <a:srgbClr val="000000"/>
                </a:solidFill>
                <a:highlight>
                  <a:srgbClr val="ffff00"/>
                </a:highlight>
                <a:latin typeface="Lato"/>
                <a:ea typeface="DejaVu Sans"/>
              </a:rPr>
              <a:t>kay</a:t>
            </a:r>
            <a:r>
              <a:rPr b="0" lang="en-PH" sz="2800" spc="-1" strike="noStrike">
                <a:solidFill>
                  <a:srgbClr val="000000"/>
                </a:solidFill>
                <a:latin typeface="Lato"/>
                <a:ea typeface="DejaVu Sans"/>
              </a:rPr>
              <a:t>-.</a:t>
            </a:r>
            <a:endParaRPr b="0" lang="en-PH" sz="2800" spc="-1" strike="noStrike">
              <a:latin typeface="Arial"/>
            </a:endParaRPr>
          </a:p>
          <a:p>
            <a:pPr>
              <a:lnSpc>
                <a:spcPct val="100000"/>
              </a:lnSpc>
              <a:buNone/>
            </a:pPr>
            <a:endParaRPr b="0" lang="en-PH" sz="2800" spc="-1" strike="noStrike">
              <a:latin typeface="Arial"/>
            </a:endParaRPr>
          </a:p>
          <a:p>
            <a:pPr>
              <a:lnSpc>
                <a:spcPct val="100000"/>
              </a:lnSpc>
              <a:buNone/>
            </a:pPr>
            <a:r>
              <a:rPr b="0" lang="en-PH" sz="2800" spc="-1" strike="noStrike">
                <a:solidFill>
                  <a:srgbClr val="000000"/>
                </a:solidFill>
                <a:latin typeface="Lato"/>
                <a:ea typeface="DejaVu Sans"/>
              </a:rPr>
              <a:t>Halimbawa nito ang:</a:t>
            </a:r>
            <a:endParaRPr b="0" lang="en-PH" sz="2800" spc="-1" strike="noStrike">
              <a:latin typeface="Arial"/>
            </a:endParaRPr>
          </a:p>
          <a:p>
            <a:pPr algn="ctr">
              <a:lnSpc>
                <a:spcPct val="115000"/>
              </a:lnSpc>
              <a:buNone/>
            </a:pPr>
            <a:r>
              <a:rPr b="0" lang="en-PH" sz="2800" spc="-1" strike="noStrike">
                <a:solidFill>
                  <a:srgbClr val="000000"/>
                </a:solidFill>
                <a:latin typeface="Lato"/>
                <a:ea typeface="DejaVu Sans"/>
              </a:rPr>
              <a:t>maaga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kalasa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kaysarap</a:t>
            </a:r>
            <a:endParaRPr b="0" lang="en-PH" sz="2800" spc="-1" strike="noStrike">
              <a:latin typeface="Arial"/>
            </a:endParaRPr>
          </a:p>
          <a:p>
            <a:pPr algn="ctr">
              <a:lnSpc>
                <a:spcPct val="115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malinis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katabi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kayganda</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masustansiya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1152000" y="1656000"/>
            <a:ext cx="9898920" cy="3600360"/>
          </a:xfrm>
          <a:prstGeom prst="rect">
            <a:avLst/>
          </a:prstGeom>
          <a:solidFill>
            <a:srgbClr val="f3e5f5"/>
          </a:solidFill>
          <a:ln w="76320">
            <a:solidFill>
              <a:srgbClr val="4a148c"/>
            </a:solidFill>
            <a:round/>
          </a:ln>
        </p:spPr>
        <p:style>
          <a:lnRef idx="0"/>
          <a:fillRef idx="0"/>
          <a:effectRef idx="0"/>
          <a:fontRef idx="minor"/>
        </p:style>
        <p:txBody>
          <a:bodyPr lIns="128160" rIns="128160" tIns="83160" bIns="83160" anchor="t">
            <a:noAutofit/>
          </a:bodyPr>
          <a:p>
            <a:pPr algn="just">
              <a:lnSpc>
                <a:spcPct val="115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Ang mga </a:t>
            </a:r>
            <a:r>
              <a:rPr b="0" lang="en-PH" sz="2800" spc="-1" strike="noStrike">
                <a:solidFill>
                  <a:srgbClr val="000000"/>
                </a:solidFill>
                <a:highlight>
                  <a:srgbClr val="ffff00"/>
                </a:highlight>
                <a:latin typeface="Lato"/>
                <a:ea typeface="DejaVu Sans"/>
              </a:rPr>
              <a:t>pang-uri na inuulit</a:t>
            </a:r>
            <a:r>
              <a:rPr b="0" lang="en-PH" sz="2800" spc="-1" strike="noStrike">
                <a:solidFill>
                  <a:srgbClr val="000000"/>
                </a:solidFill>
                <a:latin typeface="Lato"/>
                <a:ea typeface="DejaVu Sans"/>
              </a:rPr>
              <a:t> ay mga payak at maylaping pang-uri na ganap o di-ganap na inuulit. Ang mga halimbawa nito ay:</a:t>
            </a:r>
            <a:endParaRPr b="0" lang="en-PH" sz="2800" spc="-1" strike="noStrike">
              <a:latin typeface="Arial"/>
            </a:endParaRPr>
          </a:p>
          <a:p>
            <a:pPr algn="just">
              <a:lnSpc>
                <a:spcPct val="115000"/>
              </a:lnSpc>
              <a:buNone/>
            </a:pPr>
            <a:endParaRPr b="0" lang="en-PH" sz="2800" spc="-1" strike="noStrike">
              <a:latin typeface="Arial"/>
            </a:endParaRPr>
          </a:p>
          <a:p>
            <a:pPr algn="just">
              <a:lnSpc>
                <a:spcPct val="115000"/>
              </a:lnSpc>
              <a:buNone/>
            </a:pPr>
            <a:r>
              <a:rPr b="0" lang="en-PH" sz="2800" spc="-1" strike="noStrike">
                <a:solidFill>
                  <a:srgbClr val="000000"/>
                </a:solidFill>
                <a:highlight>
                  <a:srgbClr val="ffff00"/>
                </a:highlight>
                <a:latin typeface="Lato"/>
                <a:ea typeface="DejaVu Sans"/>
              </a:rPr>
              <a:t>Pag-uulit na ganap</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highlight>
                  <a:srgbClr val="ffff00"/>
                </a:highlight>
                <a:latin typeface="Lato"/>
                <a:ea typeface="DejaVu Sans"/>
              </a:rPr>
              <a:t>Pag-uulit na di-ganap</a:t>
            </a:r>
            <a:endParaRPr b="0" lang="en-PH" sz="2800" spc="-1" strike="noStrike">
              <a:latin typeface="Arial"/>
            </a:endParaRPr>
          </a:p>
          <a:p>
            <a:pPr algn="just">
              <a:lnSpc>
                <a:spcPct val="115000"/>
              </a:lnSpc>
              <a:buNone/>
            </a:pPr>
            <a:r>
              <a:rPr b="0" lang="en-PH" sz="2800" spc="-1" strike="noStrike">
                <a:solidFill>
                  <a:srgbClr val="000000"/>
                </a:solidFill>
                <a:latin typeface="Lato"/>
                <a:ea typeface="DejaVu Sans"/>
              </a:rPr>
              <a:t>masayang-masaya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masusustansiya</a:t>
            </a:r>
            <a:endParaRPr b="0" lang="en-PH" sz="2800" spc="-1" strike="noStrike">
              <a:latin typeface="Arial"/>
            </a:endParaRPr>
          </a:p>
          <a:p>
            <a:pPr algn="just">
              <a:lnSpc>
                <a:spcPct val="115000"/>
              </a:lnSpc>
              <a:buNone/>
            </a:pPr>
            <a:r>
              <a:rPr b="0" lang="en-PH" sz="2800" spc="-1" strike="noStrike">
                <a:solidFill>
                  <a:srgbClr val="000000"/>
                </a:solidFill>
                <a:latin typeface="Lato"/>
                <a:ea typeface="DejaVu Sans"/>
              </a:rPr>
              <a:t>dahan-dahan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matatamis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 descr=""/>
          <p:cNvPicPr/>
          <p:nvPr/>
        </p:nvPicPr>
        <p:blipFill>
          <a:blip r:embed="rId1"/>
          <a:stretch/>
        </p:blipFill>
        <p:spPr>
          <a:xfrm>
            <a:off x="3822840" y="1080000"/>
            <a:ext cx="7799400" cy="5040360"/>
          </a:xfrm>
          <a:prstGeom prst="rect">
            <a:avLst/>
          </a:prstGeom>
          <a:ln w="0">
            <a:noFill/>
          </a:ln>
        </p:spPr>
      </p:pic>
      <p:sp>
        <p:nvSpPr>
          <p:cNvPr id="126" name=""/>
          <p:cNvSpPr/>
          <p:nvPr/>
        </p:nvSpPr>
        <p:spPr>
          <a:xfrm>
            <a:off x="180000" y="2772360"/>
            <a:ext cx="3778920" cy="1186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3600" spc="-1" strike="noStrike">
                <a:solidFill>
                  <a:srgbClr val="000000"/>
                </a:solidFill>
                <a:latin typeface="Lato"/>
                <a:ea typeface="DejaVu Sans"/>
              </a:rPr>
              <a:t>Ang Panaderya ni Tita Grace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1453680" y="2160000"/>
            <a:ext cx="9345240" cy="2300400"/>
          </a:xfrm>
          <a:prstGeom prst="rect">
            <a:avLst/>
          </a:prstGeom>
          <a:solidFill>
            <a:srgbClr val="f3e5f5"/>
          </a:solidFill>
          <a:ln w="76320">
            <a:solidFill>
              <a:srgbClr val="4a148c"/>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Buong salita inuulit sa pag-uulit na ganap. Halimbawa, ang salitang masayang-masaya ay pag-uulit na ganap dahil ang salitang masaya ay naulit.</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684000" y="1440000"/>
            <a:ext cx="10798920" cy="4008240"/>
          </a:xfrm>
          <a:prstGeom prst="rect">
            <a:avLst/>
          </a:prstGeom>
          <a:solidFill>
            <a:srgbClr val="f3e5f5"/>
          </a:solidFill>
          <a:ln w="76320">
            <a:solidFill>
              <a:srgbClr val="4a148c"/>
            </a:solidFill>
            <a:round/>
          </a:ln>
        </p:spPr>
        <p:style>
          <a:lnRef idx="0"/>
          <a:fillRef idx="0"/>
          <a:effectRef idx="0"/>
          <a:fontRef idx="minor"/>
        </p:style>
        <p:txBody>
          <a:bodyPr lIns="128160" rIns="128160" tIns="83160" bIns="83160" anchor="t">
            <a:noAutofit/>
          </a:bodyPr>
          <a:p>
            <a:pPr>
              <a:lnSpc>
                <a:spcPct val="100000"/>
              </a:lnSpc>
              <a:buNone/>
            </a:pPr>
            <a:r>
              <a:rPr b="1" lang="en-PH" sz="2800" spc="-1" strike="noStrike">
                <a:solidFill>
                  <a:srgbClr val="000000"/>
                </a:solidFill>
                <a:latin typeface="Lato"/>
                <a:ea typeface="DejaVu Sans"/>
              </a:rPr>
              <a:t>Panuto:</a:t>
            </a:r>
            <a:r>
              <a:rPr b="0" lang="en-PH" sz="2800" spc="-1" strike="noStrike">
                <a:solidFill>
                  <a:srgbClr val="000000"/>
                </a:solidFill>
                <a:latin typeface="Lato"/>
                <a:ea typeface="DejaVu Sans"/>
              </a:rPr>
              <a:t> Isulat sa patlang ang</a:t>
            </a:r>
            <a:r>
              <a:rPr b="0" lang="en-PH" sz="2800" spc="-1" strike="noStrike">
                <a:solidFill>
                  <a:srgbClr val="000000"/>
                </a:solidFill>
                <a:highlight>
                  <a:srgbClr val="ffff00"/>
                </a:highlight>
                <a:latin typeface="Lato"/>
                <a:ea typeface="DejaVu Sans"/>
              </a:rPr>
              <a:t> P</a:t>
            </a:r>
            <a:r>
              <a:rPr b="0" lang="en-PH" sz="2800" spc="-1" strike="noStrike">
                <a:solidFill>
                  <a:srgbClr val="000000"/>
                </a:solidFill>
                <a:latin typeface="Lato"/>
                <a:ea typeface="DejaVu Sans"/>
              </a:rPr>
              <a:t> kung ang pang-uri ay payak, </a:t>
            </a:r>
            <a:r>
              <a:rPr b="0" lang="en-PH" sz="2800" spc="-1" strike="noStrike">
                <a:solidFill>
                  <a:srgbClr val="000000"/>
                </a:solidFill>
                <a:highlight>
                  <a:srgbClr val="ffff00"/>
                </a:highlight>
                <a:latin typeface="Lato"/>
                <a:ea typeface="DejaVu Sans"/>
              </a:rPr>
              <a:t>M</a:t>
            </a:r>
            <a:r>
              <a:rPr b="0" lang="en-PH" sz="2800" spc="-1" strike="noStrike">
                <a:solidFill>
                  <a:srgbClr val="000000"/>
                </a:solidFill>
                <a:latin typeface="Lato"/>
                <a:ea typeface="DejaVu Sans"/>
              </a:rPr>
              <a:t> kung ang pang-uri ay maylapi, at </a:t>
            </a:r>
            <a:r>
              <a:rPr b="0" lang="en-PH" sz="2800" spc="-1" strike="noStrike">
                <a:solidFill>
                  <a:srgbClr val="000000"/>
                </a:solidFill>
                <a:highlight>
                  <a:srgbClr val="ffff00"/>
                </a:highlight>
                <a:latin typeface="Lato"/>
                <a:ea typeface="DejaVu Sans"/>
              </a:rPr>
              <a:t>I </a:t>
            </a:r>
            <a:r>
              <a:rPr b="0" lang="en-PH" sz="2800" spc="-1" strike="noStrike">
                <a:solidFill>
                  <a:srgbClr val="000000"/>
                </a:solidFill>
                <a:latin typeface="Lato"/>
                <a:ea typeface="DejaVu Sans"/>
              </a:rPr>
              <a:t>kung ang salita ay inuulit.</a:t>
            </a:r>
            <a:endParaRPr b="0" lang="en-PH" sz="2800" spc="-1" strike="noStrike">
              <a:latin typeface="Arial"/>
            </a:endParaRPr>
          </a:p>
          <a:p>
            <a:pPr>
              <a:lnSpc>
                <a:spcPct val="100000"/>
              </a:lnSpc>
              <a:buNone/>
            </a:pPr>
            <a:endParaRPr b="0" lang="en-PH" sz="2800" spc="-1" strike="noStrike">
              <a:latin typeface="Arial"/>
            </a:endParaRPr>
          </a:p>
          <a:p>
            <a:pPr>
              <a:lnSpc>
                <a:spcPct val="100000"/>
              </a:lnSpc>
              <a:buNone/>
            </a:pPr>
            <a:endParaRPr b="0" lang="en-PH" sz="2800" spc="-1" strike="noStrike">
              <a:latin typeface="Arial"/>
            </a:endParaRPr>
          </a:p>
          <a:p>
            <a:pPr>
              <a:lnSpc>
                <a:spcPct val="100000"/>
              </a:lnSpc>
              <a:buNone/>
            </a:pPr>
            <a:r>
              <a:rPr b="0" lang="en-PH" sz="2800" spc="-1" strike="noStrike">
                <a:solidFill>
                  <a:srgbClr val="000000"/>
                </a:solidFill>
                <a:latin typeface="Lato"/>
                <a:ea typeface="DejaVu Sans"/>
              </a:rPr>
              <a:t>_____ 1. singkit</a:t>
            </a:r>
            <a:endParaRPr b="0" lang="en-PH" sz="2800" spc="-1" strike="noStrike">
              <a:latin typeface="Arial"/>
            </a:endParaRPr>
          </a:p>
          <a:p>
            <a:pPr>
              <a:lnSpc>
                <a:spcPct val="100000"/>
              </a:lnSpc>
              <a:buNone/>
            </a:pPr>
            <a:r>
              <a:rPr b="0" lang="en-PH" sz="2800" spc="-1" strike="noStrike">
                <a:solidFill>
                  <a:srgbClr val="000000"/>
                </a:solidFill>
                <a:latin typeface="Lato"/>
                <a:ea typeface="DejaVu Sans"/>
              </a:rPr>
              <a:t>_____ 2. bilog na bilog</a:t>
            </a:r>
            <a:endParaRPr b="0" lang="en-PH" sz="2800" spc="-1" strike="noStrike">
              <a:latin typeface="Arial"/>
            </a:endParaRPr>
          </a:p>
          <a:p>
            <a:pPr>
              <a:lnSpc>
                <a:spcPct val="100000"/>
              </a:lnSpc>
              <a:buNone/>
            </a:pPr>
            <a:r>
              <a:rPr b="0" lang="en-PH" sz="2800" spc="-1" strike="noStrike">
                <a:solidFill>
                  <a:srgbClr val="000000"/>
                </a:solidFill>
                <a:latin typeface="Lato"/>
                <a:ea typeface="DejaVu Sans"/>
              </a:rPr>
              <a:t>_____ 3. napakabait</a:t>
            </a:r>
            <a:endParaRPr b="0" lang="en-PH" sz="2800" spc="-1" strike="noStrike">
              <a:latin typeface="Arial"/>
            </a:endParaRPr>
          </a:p>
          <a:p>
            <a:pPr>
              <a:lnSpc>
                <a:spcPct val="100000"/>
              </a:lnSpc>
              <a:buNone/>
            </a:pPr>
            <a:r>
              <a:rPr b="0" lang="en-PH" sz="2800" spc="-1" strike="noStrike">
                <a:solidFill>
                  <a:srgbClr val="000000"/>
                </a:solidFill>
                <a:latin typeface="Lato"/>
                <a:ea typeface="DejaVu Sans"/>
              </a:rPr>
              <a:t>_____ 4. kulot</a:t>
            </a:r>
            <a:endParaRPr b="0" lang="en-PH" sz="2800" spc="-1" strike="noStrike">
              <a:latin typeface="Arial"/>
            </a:endParaRPr>
          </a:p>
          <a:p>
            <a:pPr>
              <a:lnSpc>
                <a:spcPct val="100000"/>
              </a:lnSpc>
              <a:buNone/>
            </a:pPr>
            <a:r>
              <a:rPr b="0" lang="en-PH" sz="2800" spc="-1" strike="noStrike">
                <a:solidFill>
                  <a:srgbClr val="000000"/>
                </a:solidFill>
                <a:latin typeface="Lato"/>
                <a:ea typeface="DejaVu Sans"/>
              </a:rPr>
              <a:t>_____ 5. malasutla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900000" y="1153080"/>
            <a:ext cx="10438920" cy="4862160"/>
          </a:xfrm>
          <a:prstGeom prst="rect">
            <a:avLst/>
          </a:prstGeom>
          <a:solidFill>
            <a:srgbClr val="f0ffff"/>
          </a:solidFill>
          <a:ln w="76320">
            <a:solidFill>
              <a:srgbClr val="ff1493"/>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Maagang gumigising si Tita Grace para ihanda ang kanyang rekado sa pagluluto ng masarap at malinamnam na tinapay. Lahat ng rekado na ginagamit ni Grace ay bago at sariwa. Malinis ang kanyang mga ginagamit na panluto ng tinapay. Nakaaakit din ang kanyang tindahan sa </a:t>
            </a:r>
            <a:r>
              <a:rPr b="0" i="1" lang="en-PH" sz="2800" spc="-1" strike="noStrike">
                <a:solidFill>
                  <a:srgbClr val="000000"/>
                </a:solidFill>
                <a:latin typeface="Lato"/>
                <a:ea typeface="DejaVu Sans"/>
              </a:rPr>
              <a:t>canteen</a:t>
            </a:r>
            <a:r>
              <a:rPr b="0" lang="en-PH" sz="2800" spc="-1" strike="noStrike">
                <a:solidFill>
                  <a:srgbClr val="000000"/>
                </a:solidFill>
                <a:latin typeface="Lato"/>
                <a:ea typeface="DejaVu Sans"/>
              </a:rPr>
              <a:t> ng paaralan. Ang kulay ng dingding nito’y puti kaya maaliwalas tingnan.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992880" y="1440000"/>
            <a:ext cx="10346040" cy="4209120"/>
          </a:xfrm>
          <a:prstGeom prst="rect">
            <a:avLst/>
          </a:prstGeom>
          <a:gradFill rotWithShape="0">
            <a:gsLst>
              <a:gs pos="0">
                <a:srgbClr val="f0ffff"/>
              </a:gs>
              <a:gs pos="100000">
                <a:srgbClr val="f0ffff">
                  <a:alpha val="0"/>
                </a:srgbClr>
              </a:gs>
            </a:gsLst>
            <a:lin ang="5400000"/>
          </a:gradFill>
          <a:ln w="76320">
            <a:solidFill>
              <a:srgbClr val="ff1493"/>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Paborito ng mga mag-aaral sa San Ignacio Academy ang malunggay pandesal ni Tita Grace. Hinahalo niya ang durog na dahon ng malunggay sa harina bago ito masahin.</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Malasa ang timpla ng pandesal. Masustansiya ang niluluto niyang pandesal. Masayang-masaya ang mga mag-aaral sa tuwing naaamoy ang mabangong tinapay mula sa pugon.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360000" y="180000"/>
            <a:ext cx="7106040" cy="5929560"/>
          </a:xfrm>
          <a:prstGeom prst="rect">
            <a:avLst/>
          </a:prstGeom>
          <a:solidFill>
            <a:srgbClr val="f0ffff"/>
          </a:solidFill>
          <a:ln w="76320">
            <a:solidFill>
              <a:srgbClr val="ff1493"/>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Nagluluto rin si Tita Grace ng kabayan. Bilog ito at may umbok sa gitna. Dilaw ang kulay nito at matamis. Mabili ito sa mga guro, kawani, at pati na sa mga guwardiya kapag nagugutom at nagmemeryenda sa umaga’t hapon. Nagluluto rin siya ng pan de coco at Spanish bread na kasinsarap ng pandesal. Nagbebenta rin siya ng malamig na inumin na bagay na kapareha ng mga tinapay.</a:t>
            </a:r>
            <a:endParaRPr b="0" lang="en-PH" sz="2800" spc="-1" strike="noStrike">
              <a:latin typeface="Arial"/>
            </a:endParaRPr>
          </a:p>
        </p:txBody>
      </p:sp>
      <p:pic>
        <p:nvPicPr>
          <p:cNvPr id="130" name="" descr=""/>
          <p:cNvPicPr/>
          <p:nvPr/>
        </p:nvPicPr>
        <p:blipFill>
          <a:blip r:embed="rId1"/>
          <a:stretch/>
        </p:blipFill>
        <p:spPr>
          <a:xfrm>
            <a:off x="7606080" y="540000"/>
            <a:ext cx="2832840" cy="1930680"/>
          </a:xfrm>
          <a:prstGeom prst="rect">
            <a:avLst/>
          </a:prstGeom>
          <a:ln w="0">
            <a:noFill/>
          </a:ln>
        </p:spPr>
      </p:pic>
      <p:pic>
        <p:nvPicPr>
          <p:cNvPr id="131" name="" descr=""/>
          <p:cNvPicPr/>
          <p:nvPr/>
        </p:nvPicPr>
        <p:blipFill>
          <a:blip r:embed="rId2"/>
          <a:stretch/>
        </p:blipFill>
        <p:spPr>
          <a:xfrm>
            <a:off x="9360000" y="2310840"/>
            <a:ext cx="2516040" cy="1873440"/>
          </a:xfrm>
          <a:prstGeom prst="rect">
            <a:avLst/>
          </a:prstGeom>
          <a:ln w="0">
            <a:noFill/>
          </a:ln>
        </p:spPr>
      </p:pic>
      <p:pic>
        <p:nvPicPr>
          <p:cNvPr id="132" name="" descr=""/>
          <p:cNvPicPr/>
          <p:nvPr/>
        </p:nvPicPr>
        <p:blipFill>
          <a:blip r:embed="rId3"/>
          <a:stretch/>
        </p:blipFill>
        <p:spPr>
          <a:xfrm>
            <a:off x="7856280" y="4185360"/>
            <a:ext cx="1862640" cy="15735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884880" y="1440000"/>
            <a:ext cx="10346040" cy="4209120"/>
          </a:xfrm>
          <a:prstGeom prst="rect">
            <a:avLst/>
          </a:prstGeom>
          <a:solidFill>
            <a:srgbClr val="f0ffff"/>
          </a:solidFill>
          <a:ln w="76320">
            <a:solidFill>
              <a:srgbClr val="ff1493"/>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Isang araw, hindi nakapunta sa paaralan si Tita Grace. Tanghalingtapat na pero sarado pa rin ang tindahan sa loob ng canteen. Nagtaka ang mga mag-aaral, guro, at kawani dahil sarado pa ang paborito nilang tindahan. Maya-maya, may dumating na traysikel lulan si Tita Grace. Matamlay siyang bumaba sa sinasakyan.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632880" y="1086120"/>
            <a:ext cx="5486040" cy="4029120"/>
          </a:xfrm>
          <a:prstGeom prst="rect">
            <a:avLst/>
          </a:prstGeom>
          <a:solidFill>
            <a:srgbClr val="f0ffff"/>
          </a:solidFill>
          <a:ln w="76320">
            <a:solidFill>
              <a:srgbClr val="ff1493"/>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Masamang-masama ang pakiramdam ko,” sabi niya.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Halika at magpatingin sa klinika,” sabi ng gurong si Miss Legaspi.</a:t>
            </a:r>
            <a:endParaRPr b="0" lang="en-PH" sz="2800" spc="-1" strike="noStrike">
              <a:latin typeface="Arial"/>
            </a:endParaRPr>
          </a:p>
        </p:txBody>
      </p:sp>
      <p:pic>
        <p:nvPicPr>
          <p:cNvPr id="135" name="" descr=""/>
          <p:cNvPicPr/>
          <p:nvPr/>
        </p:nvPicPr>
        <p:blipFill>
          <a:blip r:embed="rId1"/>
          <a:stretch/>
        </p:blipFill>
        <p:spPr>
          <a:xfrm>
            <a:off x="7012440" y="866520"/>
            <a:ext cx="3606480" cy="48924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720000" y="1620000"/>
            <a:ext cx="10706040" cy="3028680"/>
          </a:xfrm>
          <a:prstGeom prst="rect">
            <a:avLst/>
          </a:prstGeom>
          <a:solidFill>
            <a:srgbClr val="f0ffff"/>
          </a:solidFill>
          <a:ln w="76320">
            <a:solidFill>
              <a:srgbClr val="ff1493"/>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Agad silang pumunta sa klinika. Sinabi ng nars na si Ate Mayeth na sobrang pagod lang si Tita Grace at pinayuhan na magpahinga. Sinunod naman nito ni Tita Grace. Tatlong araw na sarado ang tindahan sa </a:t>
            </a:r>
            <a:r>
              <a:rPr b="0" i="1" lang="en-PH" sz="2800" spc="-1" strike="noStrike">
                <a:solidFill>
                  <a:srgbClr val="000000"/>
                </a:solidFill>
                <a:latin typeface="Lato"/>
                <a:ea typeface="DejaVu Sans"/>
              </a:rPr>
              <a:t>canteen</a:t>
            </a:r>
            <a:r>
              <a:rPr b="0" lang="en-PH" sz="2800" spc="-1" strike="noStrike">
                <a:solidFill>
                  <a:srgbClr val="000000"/>
                </a:solidFill>
                <a:latin typeface="Lato"/>
                <a:ea typeface="DejaVu Sans"/>
              </a:rPr>
              <a:t>.</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720000" y="1620000"/>
            <a:ext cx="10706040" cy="3367800"/>
          </a:xfrm>
          <a:prstGeom prst="rect">
            <a:avLst/>
          </a:prstGeom>
          <a:solidFill>
            <a:srgbClr val="f0ffff"/>
          </a:solidFill>
          <a:ln w="76320">
            <a:solidFill>
              <a:srgbClr val="ff1493"/>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Isang umaga, naratnan ng mga mag-aaral at guro na bukas na ang</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tindahan. Sobra ang galak ng mga tao sa paaralan sa nakita. Abot tenga ang kanilang mga ngiti. Humanay sila nang maayos. Pumili sila ng pinakamasarap na pandesal at iba pang malinamnam na tinapay.</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2764</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2023-08-30T13:46:53Z</dcterms:modified>
  <cp:revision>261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