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i="1" lang="en-US" sz="5400" spc="-1" strike="noStrike">
                <a:solidFill>
                  <a:srgbClr val="ffffff"/>
                </a:solidFill>
                <a:latin typeface="Montserrat"/>
                <a:ea typeface="DejaVu Sans"/>
              </a:rPr>
              <a:t>SSS Postulate</a:t>
            </a:r>
            <a:endParaRPr b="1" i="1" lang="en-PH" sz="54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900000" y="3613680"/>
            <a:ext cx="9534240" cy="484632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9540000" y="720000"/>
            <a:ext cx="6088320" cy="3791160"/>
          </a:xfrm>
          <a:prstGeom prst="rect">
            <a:avLst/>
          </a:prstGeom>
          <a:ln w="0">
            <a:noFill/>
          </a:ln>
        </p:spPr>
      </p:pic>
      <p:sp>
        <p:nvSpPr>
          <p:cNvPr id="128" name="Freeform 3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9" name="Group 10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30" name="Freeform 3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" name="Freeform 3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Box 38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3" name="TextBox 3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4" name="TextBox 4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5" name="TextBox 41"/>
          <p:cNvSpPr/>
          <p:nvPr/>
        </p:nvSpPr>
        <p:spPr>
          <a:xfrm>
            <a:off x="1623600" y="982440"/>
            <a:ext cx="150411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CHECKPOINT 3: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Fill in the missing statements on the diagram below and reasons.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Given: 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Q is the midpoint of both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TI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SE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IE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ΔTQS ≅ ΔIQE</a:t>
            </a:r>
            <a:endParaRPr b="0" lang="en-PH" sz="2000" spc="-1" strike="noStrike">
              <a:latin typeface="Montserrat"/>
              <a:ea typeface=""/>
            </a:endParaRPr>
          </a:p>
        </p:txBody>
      </p:sp>
      <p:sp>
        <p:nvSpPr>
          <p:cNvPr id="136" name="TextBox 42"/>
          <p:cNvSpPr/>
          <p:nvPr/>
        </p:nvSpPr>
        <p:spPr>
          <a:xfrm>
            <a:off x="12780000" y="4937400"/>
            <a:ext cx="5400000" cy="21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ANSWER: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pPr algn="ctr">
              <a:buNone/>
            </a:pPr>
            <a:endParaRPr b="0" lang="en-PH" sz="1800" spc="-1" strike="noStrike">
              <a:latin typeface="Ð&gt;¤îþ"/>
              <a:ea typeface="Ð&gt;¤îþ"/>
            </a:endParaRPr>
          </a:p>
          <a:p>
            <a:pPr algn="ctr">
              <a:buNone/>
            </a:pPr>
            <a:endParaRPr b="0" lang="en-PH" sz="1800" spc="-1" strike="noStrike">
              <a:latin typeface="Ð&gt;¤îþ"/>
              <a:ea typeface="Ð&gt;¤îþ"/>
            </a:endParaRPr>
          </a:p>
          <a:p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a.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b.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Definition of midpoint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c.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SQ ≅ QE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d.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e.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SSS Postulate</a:t>
            </a:r>
            <a:endParaRPr b="0" lang="en-PH" sz="1800" spc="-1" strike="noStrike">
              <a:latin typeface="Ð&gt;¤îþ"/>
              <a:ea typeface="Ð&gt;¤îþ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4580000" y="5754240"/>
            <a:ext cx="2700000" cy="3425760"/>
          </a:xfrm>
          <a:prstGeom prst="rect">
            <a:avLst/>
          </a:prstGeom>
          <a:ln w="0">
            <a:noFill/>
          </a:ln>
        </p:spPr>
      </p:pic>
      <p:sp>
        <p:nvSpPr>
          <p:cNvPr id="47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9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3" name="TextBox 8"/>
          <p:cNvSpPr/>
          <p:nvPr/>
        </p:nvSpPr>
        <p:spPr>
          <a:xfrm>
            <a:off x="180000" y="1080000"/>
            <a:ext cx="17381160" cy="74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We say that two triangles are congruent if the six corresponding parts are congruent. However, we can have congruent 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triangles without showing all the corresponding parts of the congruent two triangles. The postulate on the next page will indicate one condition for any two triangles to be congruent.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1: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Use the diagram on the right to show that the triangles are congruent. Does it give enough information? Explain.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From the diagram, you know that LE ≅ LO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VE 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VO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. By reflexive property, you know that LV ≅ LV.</a:t>
            </a:r>
            <a:endParaRPr b="0" lang="en-PH" sz="2000" spc="-1" strike="noStrike">
              <a:latin typeface="Montserrat"/>
              <a:ea typeface="Ð&gt;¤îþ"/>
            </a:endParaRPr>
          </a:p>
          <a:p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Thus, enough information is given. Because corresponding sides are congruent,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you can use the 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SSS Postulate to conclude that ΔLEV ≅ ΔLOV.</a:t>
            </a:r>
            <a:endParaRPr b="0" lang="en-PH" sz="2000" spc="-1" strike="noStrike">
              <a:latin typeface="Montserrat"/>
              <a:ea typeface="Ð&gt;¤îþ"/>
            </a:endParaRPr>
          </a:p>
        </p:txBody>
      </p:sp>
      <p:sp>
        <p:nvSpPr>
          <p:cNvPr id="54" name="Freeform 9"/>
          <p:cNvSpPr/>
          <p:nvPr/>
        </p:nvSpPr>
        <p:spPr>
          <a:xfrm>
            <a:off x="13680" y="-2520"/>
            <a:ext cx="35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TextBox 1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SSS Postulate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5"/>
          <a:stretch/>
        </p:blipFill>
        <p:spPr>
          <a:xfrm>
            <a:off x="2643120" y="2515320"/>
            <a:ext cx="13002120" cy="32446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17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9" name="Freeform 18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" name="Freeform 19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Box 21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62" name="TextBox 22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3" name="TextBox 23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4" name="TextBox 24"/>
          <p:cNvSpPr/>
          <p:nvPr/>
        </p:nvSpPr>
        <p:spPr>
          <a:xfrm>
            <a:off x="1623600" y="982440"/>
            <a:ext cx="150411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CHECKPOINT 1: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Use the diagram below to show that the triangles are congruent.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Does it give enough information?  Explain.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7254000" y="2016000"/>
            <a:ext cx="3780000" cy="5261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71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2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3" name="TextBox 2"/>
          <p:cNvSpPr/>
          <p:nvPr/>
        </p:nvSpPr>
        <p:spPr>
          <a:xfrm>
            <a:off x="1623600" y="982440"/>
            <a:ext cx="150411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CHECKPOINT 1: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Use the diagram below to show that the triangles are congruent.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Does it give enough information?  Explain.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7254000" y="2016000"/>
            <a:ext cx="3780000" cy="5261400"/>
          </a:xfrm>
          <a:prstGeom prst="rect">
            <a:avLst/>
          </a:prstGeom>
          <a:ln w="0">
            <a:noFill/>
          </a:ln>
        </p:spPr>
      </p:pic>
      <p:sp>
        <p:nvSpPr>
          <p:cNvPr id="75" name="TextBox 15"/>
          <p:cNvSpPr/>
          <p:nvPr/>
        </p:nvSpPr>
        <p:spPr>
          <a:xfrm>
            <a:off x="1623600" y="7560000"/>
            <a:ext cx="150411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Answer:</a:t>
            </a:r>
            <a:endParaRPr b="1" i="1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i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2 triangles are congruent by the SSS Postulate.</a:t>
            </a:r>
            <a:endParaRPr b="1" i="1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4914000" y="1944000"/>
            <a:ext cx="8460000" cy="5284080"/>
          </a:xfrm>
          <a:prstGeom prst="rect">
            <a:avLst/>
          </a:prstGeom>
          <a:ln w="0">
            <a:noFill/>
          </a:ln>
        </p:spPr>
      </p:pic>
      <p:sp>
        <p:nvSpPr>
          <p:cNvPr id="77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8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9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0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2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3" name="TextBox 13"/>
          <p:cNvSpPr/>
          <p:nvPr/>
        </p:nvSpPr>
        <p:spPr>
          <a:xfrm>
            <a:off x="180000" y="1080000"/>
            <a:ext cx="17381160" cy="685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2: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Which triangles are congruent based on the markings in the given figure below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Solution:</a:t>
            </a: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Montserrat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Applying the SSS Postulate, GR ≅ ER, GT ≅ EA, and RT ≅ RA.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Thus, ΔGRT ≅ ΔERA.</a:t>
            </a:r>
            <a:endParaRPr b="0" lang="en-PH" sz="2000" spc="-1" strike="noStrike">
              <a:latin typeface="Montserrat"/>
            </a:endParaRPr>
          </a:p>
        </p:txBody>
      </p:sp>
      <p:sp>
        <p:nvSpPr>
          <p:cNvPr id="84" name="Freeform 13"/>
          <p:cNvSpPr/>
          <p:nvPr/>
        </p:nvSpPr>
        <p:spPr>
          <a:xfrm>
            <a:off x="13680" y="-2520"/>
            <a:ext cx="35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Box 14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SSS Postulate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7151400" y="2187000"/>
            <a:ext cx="3985200" cy="4939920"/>
          </a:xfrm>
          <a:prstGeom prst="rect">
            <a:avLst/>
          </a:prstGeom>
          <a:ln w="0">
            <a:noFill/>
          </a:ln>
        </p:spPr>
      </p:pic>
      <p:sp>
        <p:nvSpPr>
          <p:cNvPr id="87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9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Box 16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2" name="TextBox 1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3" name="TextBox 1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4" name="TextBox 19"/>
          <p:cNvSpPr/>
          <p:nvPr/>
        </p:nvSpPr>
        <p:spPr>
          <a:xfrm>
            <a:off x="1623600" y="982440"/>
            <a:ext cx="1504116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CHECKPOINT 2: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Which triangles are congruent based on the markings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the given figure below?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7151400" y="2187000"/>
            <a:ext cx="3985200" cy="4939920"/>
          </a:xfrm>
          <a:prstGeom prst="rect">
            <a:avLst/>
          </a:prstGeom>
          <a:ln w="0">
            <a:noFill/>
          </a:ln>
        </p:spPr>
      </p:pic>
      <p:sp>
        <p:nvSpPr>
          <p:cNvPr id="96" name="Freeform 2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8" name="Freeform 2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Freeform 2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TextBox 25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1" name="TextBox 2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2" name="TextBox 2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TextBox 28"/>
          <p:cNvSpPr/>
          <p:nvPr/>
        </p:nvSpPr>
        <p:spPr>
          <a:xfrm>
            <a:off x="1623600" y="982440"/>
            <a:ext cx="1504116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CHECKPOINT 2: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Which triangles are congruent based on the markings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the given figure below?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4" name="TextBox 29"/>
          <p:cNvSpPr/>
          <p:nvPr/>
        </p:nvSpPr>
        <p:spPr>
          <a:xfrm>
            <a:off x="1623600" y="7560000"/>
            <a:ext cx="150411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ANSWER:</a:t>
            </a:r>
            <a:endParaRPr b="0" lang="en-PH" sz="1800" spc="-1" strike="noStrike">
              <a:latin typeface="Ð&gt;¤îþ"/>
              <a:ea typeface="Ð&gt;¤îþ"/>
            </a:endParaRPr>
          </a:p>
          <a:p>
            <a:pPr algn="ctr">
              <a:buNone/>
            </a:pPr>
            <a:endParaRPr b="0" lang="en-PH" sz="1800" spc="-1" strike="noStrike">
              <a:latin typeface="Ð&gt;¤îþ"/>
              <a:ea typeface="Ð&gt;¤îþ"/>
            </a:endParaRPr>
          </a:p>
          <a:p>
            <a:pPr algn="ctr">
              <a:buNone/>
            </a:pP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2. 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1" i="1" lang="en-US" sz="1800" spc="-1" strike="noStrike">
                <a:solidFill>
                  <a:srgbClr val="000000"/>
                </a:solidFill>
                <a:latin typeface="Montserrat"/>
                <a:ea typeface="DejaVu Sans"/>
              </a:rPr>
              <a:t>ΔNOH ≅ ΔTSE</a:t>
            </a:r>
            <a:endParaRPr b="0" lang="en-PH" sz="1800" spc="-1" strike="noStrike">
              <a:latin typeface="Ð&gt;¤îþ"/>
              <a:ea typeface="Ð&gt;¤îþ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3960000" y="3110400"/>
            <a:ext cx="11160000" cy="553248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7380000" y="36000"/>
            <a:ext cx="5094000" cy="3204000"/>
          </a:xfrm>
          <a:prstGeom prst="rect">
            <a:avLst/>
          </a:prstGeom>
          <a:ln w="0">
            <a:noFill/>
          </a:ln>
        </p:spPr>
      </p:pic>
      <p:sp>
        <p:nvSpPr>
          <p:cNvPr id="107" name="Freeform 23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8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9" name="Freeform 2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Freeform 2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Box 2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2" name="TextBox 3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3" name="TextBox 31"/>
          <p:cNvSpPr/>
          <p:nvPr/>
        </p:nvSpPr>
        <p:spPr>
          <a:xfrm>
            <a:off x="180000" y="1080000"/>
            <a:ext cx="17381160" cy="76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Example 3: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Fill in the missing statements and reasons.</a:t>
            </a:r>
            <a:endParaRPr b="0" lang="en-PH" sz="2000" spc="-1" strike="noStrike">
              <a:latin typeface="Montserrat"/>
              <a:ea typeface="Ð&gt;¤îþ"/>
            </a:endParaRPr>
          </a:p>
          <a:p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TI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SE bisect each other at Q.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TS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≅ IE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ΔTQS ≅ ΔIQE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Proof:</a:t>
            </a:r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endParaRPr b="0" lang="en-PH" sz="2000" spc="-1" strike="noStrike">
              <a:latin typeface="Montserrat"/>
              <a:ea typeface="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Solution:</a:t>
            </a:r>
            <a:endParaRPr b="0" lang="en-PH" sz="2000" spc="-1" strike="noStrike">
              <a:latin typeface="Montserrat"/>
              <a:ea typeface="Ð&gt;¤îþ"/>
            </a:endParaRPr>
          </a:p>
          <a:p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Definition of Segment Bisector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c.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SQ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≅ EQ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d.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Given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e.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The SSS Postulate</a:t>
            </a:r>
            <a:endParaRPr b="0" lang="en-PH" sz="2000" spc="-1" strike="noStrike">
              <a:latin typeface="Montserrat"/>
              <a:ea typeface="Ð&gt;¤îþ"/>
            </a:endParaRPr>
          </a:p>
        </p:txBody>
      </p:sp>
      <p:sp>
        <p:nvSpPr>
          <p:cNvPr id="114" name="Freeform 26"/>
          <p:cNvSpPr/>
          <p:nvPr/>
        </p:nvSpPr>
        <p:spPr>
          <a:xfrm>
            <a:off x="13680" y="-2520"/>
            <a:ext cx="35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32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SSS Postulate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900000" y="3613680"/>
            <a:ext cx="9534240" cy="484632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9540000" y="720000"/>
            <a:ext cx="6088320" cy="3791160"/>
          </a:xfrm>
          <a:prstGeom prst="rect">
            <a:avLst/>
          </a:prstGeom>
          <a:ln w="0">
            <a:noFill/>
          </a:ln>
        </p:spPr>
      </p:pic>
      <p:sp>
        <p:nvSpPr>
          <p:cNvPr id="118" name="Freeform 27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9" name="Group 9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0" name="Freeform 28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" name="Freeform 29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Box 3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3" name="TextBox 3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4" name="TextBox 3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5" name="TextBox 36"/>
          <p:cNvSpPr/>
          <p:nvPr/>
        </p:nvSpPr>
        <p:spPr>
          <a:xfrm>
            <a:off x="1623600" y="982440"/>
            <a:ext cx="150411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CHECKPOINT 3: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Fill in the missing statements on the diagram below and reasons.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Given: 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DejaVu Sans"/>
              </a:rPr>
              <a:t>Q is the midpoint of both</a:t>
            </a:r>
            <a:endParaRPr b="0" lang="en-PH" sz="2000" spc="-1" strike="noStrike">
              <a:latin typeface="Montserrat"/>
              <a:ea typeface="Ð&gt;¤îþ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TI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and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SE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TS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≅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IE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Prove: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endParaRPr b="0" lang="en-PH" sz="2000" spc="-1" strike="noStrike">
              <a:latin typeface="Montserrat"/>
              <a:ea typeface="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Ð&gt;¤îþ"/>
              </a:rPr>
              <a:t>ΔTQS ≅ ΔIQE</a:t>
            </a:r>
            <a:endParaRPr b="0" lang="en-PH" sz="2000" spc="-1" strike="noStrike">
              <a:latin typeface="Montserrat"/>
              <a:ea typeface="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2023-08-03T08:26:53Z</dcterms:created>
  <dc:creator/>
  <dc:description/>
  <dc:identifier>DAFl9Zu4QXU</dc:identifier>
  <dc:language>en-PH</dc:language>
  <cp:lastModifiedBy/>
  <dcterms:modified xsi:type="dcterms:W3CDTF">2023-08-03T09:15:30Z</dcterms:modified>
  <cp:revision>3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