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280" cy="681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6160" cy="2756160"/>
          </a:xfrm>
          <a:prstGeom prst="rect">
            <a:avLst/>
          </a:prstGeom>
          <a:ln w="0">
            <a:noFill/>
          </a:ln>
        </p:spPr>
      </p:pic>
      <p:sp>
        <p:nvSpPr>
          <p:cNvPr id="2" name="Rectangle 5"/>
          <p:cNvSpPr/>
          <p:nvPr/>
        </p:nvSpPr>
        <p:spPr>
          <a:xfrm>
            <a:off x="3487320" y="1475280"/>
            <a:ext cx="8661600" cy="381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1600" cy="341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280" cy="592200"/>
          </a:xfrm>
          <a:prstGeom prst="rect">
            <a:avLst/>
          </a:prstGeom>
          <a:ln w="0">
            <a:noFill/>
          </a:ln>
        </p:spPr>
      </p:pic>
      <p:sp>
        <p:nvSpPr>
          <p:cNvPr id="43"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1800" cy="991800"/>
          </a:xfrm>
          <a:prstGeom prst="rect">
            <a:avLst/>
          </a:prstGeom>
          <a:ln w="0">
            <a:noFill/>
          </a:ln>
        </p:spPr>
      </p:pic>
      <p:sp>
        <p:nvSpPr>
          <p:cNvPr id="45"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49280" cy="592200"/>
          </a:xfrm>
          <a:prstGeom prst="rect">
            <a:avLst/>
          </a:prstGeom>
          <a:ln w="0">
            <a:noFill/>
          </a:ln>
        </p:spPr>
      </p:pic>
      <p:sp>
        <p:nvSpPr>
          <p:cNvPr id="86"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1800" cy="991800"/>
          </a:xfrm>
          <a:prstGeom prst="rect">
            <a:avLst/>
          </a:prstGeom>
          <a:ln w="0">
            <a:noFill/>
          </a:ln>
        </p:spPr>
      </p:pic>
      <p:sp>
        <p:nvSpPr>
          <p:cNvPr id="88"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49280" cy="592200"/>
          </a:xfrm>
          <a:prstGeom prst="rect">
            <a:avLst/>
          </a:prstGeom>
          <a:ln w="0">
            <a:noFill/>
          </a:ln>
        </p:spPr>
      </p:pic>
      <p:sp>
        <p:nvSpPr>
          <p:cNvPr id="129"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1800" cy="991800"/>
          </a:xfrm>
          <a:prstGeom prst="rect">
            <a:avLst/>
          </a:prstGeom>
          <a:ln w="0">
            <a:noFill/>
          </a:ln>
        </p:spPr>
      </p:pic>
      <p:sp>
        <p:nvSpPr>
          <p:cNvPr id="131"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49280" cy="592200"/>
          </a:xfrm>
          <a:prstGeom prst="rect">
            <a:avLst/>
          </a:prstGeom>
          <a:ln w="0">
            <a:noFill/>
          </a:ln>
        </p:spPr>
      </p:pic>
      <p:sp>
        <p:nvSpPr>
          <p:cNvPr id="172"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1800" cy="991800"/>
          </a:xfrm>
          <a:prstGeom prst="rect">
            <a:avLst/>
          </a:prstGeom>
          <a:ln w="0">
            <a:noFill/>
          </a:ln>
        </p:spPr>
      </p:pic>
      <p:sp>
        <p:nvSpPr>
          <p:cNvPr id="174"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3600" cy="334188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590200"/>
            <a:ext cx="744912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Ikalawang Yugto ng Imperyalismo at Kolonyalismo</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89" name="PlaceHolder 21"/>
          <p:cNvSpPr/>
          <p:nvPr/>
        </p:nvSpPr>
        <p:spPr>
          <a:xfrm>
            <a:off x="609480" y="1604880"/>
            <a:ext cx="10946160" cy="3951000"/>
          </a:xfrm>
          <a:prstGeom prst="rect">
            <a:avLst/>
          </a:prstGeom>
          <a:noFill/>
          <a:ln w="0">
            <a:noFill/>
          </a:ln>
        </p:spPr>
        <p:style>
          <a:lnRef idx="0"/>
          <a:fillRef idx="0"/>
          <a:effectRef idx="0"/>
          <a:fontRef idx="minor"/>
        </p:style>
      </p:sp>
      <p:sp>
        <p:nvSpPr>
          <p:cNvPr id="290" name="PlaceHolder 22"/>
          <p:cNvSpPr/>
          <p:nvPr/>
        </p:nvSpPr>
        <p:spPr>
          <a:xfrm>
            <a:off x="609840" y="1604520"/>
            <a:ext cx="10946160" cy="3951000"/>
          </a:xfrm>
          <a:prstGeom prst="rect">
            <a:avLst/>
          </a:prstGeom>
          <a:noFill/>
          <a:ln w="0">
            <a:noFill/>
          </a:ln>
        </p:spPr>
        <p:style>
          <a:lnRef idx="0"/>
          <a:fillRef idx="0"/>
          <a:effectRef idx="0"/>
          <a:fontRef idx="minor"/>
        </p:style>
      </p:sp>
      <p:sp>
        <p:nvSpPr>
          <p:cNvPr id="291"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92" name="PlaceHolder 2"/>
          <p:cNvSpPr>
            <a:spLocks noGrp="1"/>
          </p:cNvSpPr>
          <p:nvPr>
            <p:ph/>
          </p:nvPr>
        </p:nvSpPr>
        <p:spPr>
          <a:xfrm>
            <a:off x="609480" y="1604520"/>
            <a:ext cx="10968120" cy="3972960"/>
          </a:xfrm>
          <a:prstGeom prst="rect">
            <a:avLst/>
          </a:prstGeom>
          <a:noFill/>
          <a:ln w="0">
            <a:noFill/>
          </a:ln>
        </p:spPr>
        <p:txBody>
          <a:bodyPr lIns="0" rIns="0" tIns="0" bIns="0" anchor="t">
            <a:normAutofit/>
          </a:bodyPr>
          <a:p>
            <a:pPr algn="just">
              <a:spcBef>
                <a:spcPts val="1417"/>
              </a:spcBef>
              <a:buNone/>
            </a:pPr>
            <a:r>
              <a:rPr b="0" lang="en-PH" sz="1800" spc="-1" strike="noStrike">
                <a:latin typeface="Lato"/>
                <a:ea typeface="AppleSystemUIFont"/>
              </a:rPr>
              <a:t>Ang isa pang yugto ng imperyalismo at kolonyalismo ay nagdulot ng panibago ng pagsubok sa mga bansang narating at nasakop ng mga kanluraning bansa.</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6520" cy="358776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352520"/>
            <a:ext cx="10969560" cy="1815480"/>
          </a:xfrm>
          <a:prstGeom prst="rect">
            <a:avLst/>
          </a:prstGeom>
          <a:noFill/>
          <a:ln w="0">
            <a:noFill/>
          </a:ln>
        </p:spPr>
        <p:txBody>
          <a:bodyPr lIns="0" rIns="0" tIns="0" bIns="0" anchor="t">
            <a:normAutofit/>
          </a:bodyPr>
          <a:p>
            <a:pPr algn="just">
              <a:spcBef>
                <a:spcPts val="1417"/>
              </a:spcBef>
              <a:buNone/>
            </a:pPr>
            <a:r>
              <a:rPr b="1" lang="en-PH" sz="1800" spc="-1" strike="noStrike">
                <a:latin typeface="Lato"/>
                <a:ea typeface="AppleSystemUIFont"/>
              </a:rPr>
              <a:t>Ang imperyalismo ay dominasyon ng isang bansa sa politika, ekonomiya, at kultura ng isang bansa. Taong 1800, nagkaroon ang Europa ng katatagang politikal at pangkabuhayan. Sumibol ang bansang estado na may malakas at sentralisadong gobyerno. Lalong pinalakas ng Rebolusyong Industriyal ang ekonomiya ng mga Kanluranin at nagkaroon ng tiwala sa sarili ang mga tao. Pinasigla ng mga pagbabago ang mga bansa at nagsagawa ng mga agresibong paraan ng pagpapalawak na tinatawag na imperyalismo. Sa maikling panahon lamang, halos nasa kamay na ng mga makapangyarihang bansa ang mundo.</a:t>
            </a:r>
            <a:endParaRPr b="1" lang="en-PH" sz="1800" spc="-1" strike="noStrike">
              <a:latin typeface="Lato"/>
              <a:ea typeface="AppleSystemUIFont"/>
            </a:endParaRPr>
          </a:p>
        </p:txBody>
      </p:sp>
      <p:sp>
        <p:nvSpPr>
          <p:cNvPr id="256" name="PlaceHolder 3"/>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3550" spc="-1" strike="noStrike">
                <a:solidFill>
                  <a:srgbClr val="5eb91e"/>
                </a:solidFill>
                <a:latin typeface="Lato"/>
                <a:ea typeface="DejaVu Sans"/>
              </a:rPr>
              <a:t>Ikalawang Yugto ng Imperyalismo at Kolonyalismo</a:t>
            </a:r>
            <a:endParaRPr b="0" lang="en-PH" sz="3550" spc="-1" strike="noStrike">
              <a:solidFill>
                <a:srgbClr val="5eb91e"/>
              </a:solidFill>
              <a:latin typeface=""/>
              <a:ea typeface=""/>
            </a:endParaRPr>
          </a:p>
        </p:txBody>
      </p:sp>
      <p:graphicFrame>
        <p:nvGraphicFramePr>
          <p:cNvPr id="257" name=""/>
          <p:cNvGraphicFramePr/>
          <p:nvPr/>
        </p:nvGraphicFramePr>
        <p:xfrm>
          <a:off x="1162440" y="3132720"/>
          <a:ext cx="10145160" cy="2856600"/>
        </p:xfrm>
        <a:graphic>
          <a:graphicData uri="http://schemas.openxmlformats.org/drawingml/2006/table">
            <a:tbl>
              <a:tblPr/>
              <a:tblGrid>
                <a:gridCol w="2440800"/>
                <a:gridCol w="7704360"/>
              </a:tblGrid>
              <a:tr h="506880">
                <a:tc gridSpan="2">
                  <a:txBody>
                    <a:bodyPr lIns="90000" rIns="90000" tIns="46800" bIns="46800" anchor="ctr">
                      <a:noAutofit/>
                    </a:bodyPr>
                    <a:p>
                      <a:pPr algn="ctr">
                        <a:buNone/>
                      </a:pPr>
                      <a:r>
                        <a:rPr b="1" lang="en-PH" sz="2000" spc="-1" strike="noStrike">
                          <a:solidFill>
                            <a:srgbClr val="fff5ce"/>
                          </a:solidFill>
                          <a:latin typeface="Lato"/>
                          <a:ea typeface="AppleSystemUIFont"/>
                        </a:rPr>
                        <a:t>Motibo ng Imperyalismo</a:t>
                      </a:r>
                      <a:endParaRPr b="1" lang="en-PH" sz="2000" spc="-1" strike="noStrike">
                        <a:solidFill>
                          <a:srgbClr val="fff5ce"/>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h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r>
              <a:tr h="697320">
                <a:tc>
                  <a:txBody>
                    <a:bodyPr lIns="90000" rIns="90000" tIns="46800" bIns="46800" anchor="ctr">
                      <a:noAutofit/>
                    </a:bodyPr>
                    <a:p>
                      <a:r>
                        <a:rPr b="1" lang="en-PH" sz="1800" spc="-1" strike="noStrike">
                          <a:latin typeface="Lato"/>
                          <a:ea typeface="AppleSystemUIFont"/>
                        </a:rPr>
                        <a:t>Pangkabuhayang Interes</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0" lang="en-PH" sz="1600" spc="-1" strike="noStrike">
                          <a:latin typeface="Lato"/>
                          <a:ea typeface="AppleSystemUIFont"/>
                        </a:rPr>
                        <a:t>Ninanais ng mga makapangyarihang bansa na maisagawa ang sumusunod: magkaroon ng bagong pamilihan; makakuha ng mga likas na yaman; at magkaroon ng bagong lupain.</a:t>
                      </a:r>
                      <a:endParaRPr b="0" lang="en-PH" sz="16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697320">
                <a:tc>
                  <a:txBody>
                    <a:bodyPr lIns="90000" rIns="90000" tIns="46800" bIns="46800" anchor="ctr">
                      <a:noAutofit/>
                    </a:bodyPr>
                    <a:p>
                      <a:r>
                        <a:rPr b="1" lang="en-PH" sz="1800" spc="-1" strike="noStrike">
                          <a:latin typeface="Lato"/>
                          <a:ea typeface="AppleSystemUIFont"/>
                        </a:rPr>
                        <a:t>Politikal at Militar na Interes</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0" lang="en-PH" sz="1600" spc="-1" strike="noStrike">
                          <a:latin typeface="Lato"/>
                          <a:ea typeface="AppleSystemUIFont"/>
                        </a:rPr>
                        <a:t>Ang pagsakop sa mas maraming bansa ay tanda ng kapangyarihan at katanyagan, sa ganitong paraan malayang nakapagtayo ng mga base militar upang maproteksiyonan ang kanilang hangganan.</a:t>
                      </a:r>
                      <a:endParaRPr b="0" lang="en-PH" sz="16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r h="764640">
                <a:tc>
                  <a:txBody>
                    <a:bodyPr lIns="90000" rIns="90000" tIns="46800" bIns="46800" anchor="ctr">
                      <a:noAutofit/>
                    </a:bodyPr>
                    <a:p>
                      <a:r>
                        <a:rPr b="1" lang="en-PH" sz="1800" spc="-1" strike="noStrike">
                          <a:latin typeface="Lato"/>
                          <a:ea typeface="AppleSystemUIFont"/>
                        </a:rPr>
                        <a:t>Layuning Maka-Diyos at Makatao</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tIns="46800" bIns="46800" anchor="ctr">
                      <a:noAutofit/>
                    </a:bodyPr>
                    <a:p>
                      <a:pPr algn="just">
                        <a:buNone/>
                      </a:pPr>
                      <a:r>
                        <a:rPr b="0" lang="en-PH" sz="1600" spc="-1" strike="noStrike">
                          <a:latin typeface="Lato"/>
                          <a:ea typeface="AppleSystemUIFont"/>
                        </a:rPr>
                        <a:t>Layunin din ng pananakop ang pagpapakalat ng relihiyon at pagbibigay ng tulong sa mga bansang magiging kolonya.</a:t>
                      </a:r>
                      <a:endParaRPr b="0" lang="en-PH" sz="16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dbb6"/>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6"/>
          <p:cNvSpPr/>
          <p:nvPr/>
        </p:nvSpPr>
        <p:spPr>
          <a:xfrm>
            <a:off x="609840" y="2520000"/>
            <a:ext cx="10946520" cy="3587760"/>
          </a:xfrm>
          <a:prstGeom prst="rect">
            <a:avLst/>
          </a:prstGeom>
          <a:noFill/>
          <a:ln w="76320">
            <a:noFill/>
          </a:ln>
        </p:spPr>
        <p:style>
          <a:lnRef idx="0"/>
          <a:fillRef idx="0"/>
          <a:effectRef idx="0"/>
          <a:fontRef idx="minor"/>
        </p:style>
      </p:sp>
      <p:sp>
        <p:nvSpPr>
          <p:cNvPr id="259" name="PlaceHolder 8"/>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
              </a:rPr>
              <a:t>Apat na Uri ng Imperyalismo</a:t>
            </a:r>
            <a:endParaRPr b="0" lang="en-PH" sz="4000" spc="-1" strike="noStrike">
              <a:latin typeface="Lato"/>
              <a:ea typeface="AppleSystemUIFont"/>
            </a:endParaRPr>
          </a:p>
        </p:txBody>
      </p:sp>
      <p:sp>
        <p:nvSpPr>
          <p:cNvPr id="260" name=""/>
          <p:cNvSpPr/>
          <p:nvPr/>
        </p:nvSpPr>
        <p:spPr>
          <a:xfrm>
            <a:off x="1080000" y="1440000"/>
            <a:ext cx="2880000" cy="720000"/>
          </a:xfrm>
          <a:custGeom>
            <a:avLst/>
            <a:gdLst/>
            <a:ahLst/>
            <a:rect l="0" t="0" r="r" b="b"/>
            <a:pathLst>
              <a:path w="8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7667" y="2001"/>
                </a:lnTo>
                <a:lnTo>
                  <a:pt x="7668" y="2001"/>
                </a:lnTo>
                <a:cubicBezTo>
                  <a:pt x="7726" y="2001"/>
                  <a:pt x="7784" y="1986"/>
                  <a:pt x="7834" y="1956"/>
                </a:cubicBezTo>
                <a:cubicBezTo>
                  <a:pt x="7885" y="1927"/>
                  <a:pt x="7927" y="1885"/>
                  <a:pt x="7956" y="1834"/>
                </a:cubicBezTo>
                <a:cubicBezTo>
                  <a:pt x="7986" y="1784"/>
                  <a:pt x="8001" y="1726"/>
                  <a:pt x="8001" y="1668"/>
                </a:cubicBezTo>
                <a:lnTo>
                  <a:pt x="8001" y="333"/>
                </a:lnTo>
                <a:lnTo>
                  <a:pt x="8001" y="334"/>
                </a:lnTo>
                <a:lnTo>
                  <a:pt x="8001" y="334"/>
                </a:lnTo>
                <a:cubicBezTo>
                  <a:pt x="8001" y="275"/>
                  <a:pt x="7986" y="217"/>
                  <a:pt x="7956" y="167"/>
                </a:cubicBezTo>
                <a:cubicBezTo>
                  <a:pt x="7927" y="116"/>
                  <a:pt x="7885" y="74"/>
                  <a:pt x="7834" y="45"/>
                </a:cubicBezTo>
                <a:cubicBezTo>
                  <a:pt x="7784" y="15"/>
                  <a:pt x="7726" y="0"/>
                  <a:pt x="7668" y="0"/>
                </a:cubicBezTo>
                <a:lnTo>
                  <a:pt x="333" y="0"/>
                </a:lnTo>
              </a:path>
            </a:pathLst>
          </a:custGeom>
          <a:solidFill>
            <a:srgbClr val="395511"/>
          </a:solidFill>
          <a:ln w="72000">
            <a:solidFill>
              <a:srgbClr val="bbe33d"/>
            </a:solidFill>
            <a:round/>
          </a:ln>
        </p:spPr>
        <p:style>
          <a:lnRef idx="0"/>
          <a:fillRef idx="0"/>
          <a:effectRef idx="0"/>
          <a:fontRef idx="minor"/>
        </p:style>
        <p:txBody>
          <a:bodyPr lIns="126000" rIns="126000" tIns="81000" bIns="81000" anchor="ctr">
            <a:noAutofit/>
          </a:bodyPr>
          <a:p>
            <a:pPr algn="ctr">
              <a:buNone/>
            </a:pPr>
            <a:r>
              <a:rPr b="1" lang="en-PH" sz="2400" spc="-1" strike="noStrike">
                <a:solidFill>
                  <a:srgbClr val="fff5ce"/>
                </a:solidFill>
                <a:latin typeface="Lato"/>
              </a:rPr>
              <a:t>KOLONYA</a:t>
            </a:r>
            <a:endParaRPr b="0" lang="en-PH" sz="2400" spc="-1" strike="noStrike">
              <a:latin typeface="Arial"/>
            </a:endParaRPr>
          </a:p>
        </p:txBody>
      </p:sp>
      <p:sp>
        <p:nvSpPr>
          <p:cNvPr id="261" name=""/>
          <p:cNvSpPr/>
          <p:nvPr/>
        </p:nvSpPr>
        <p:spPr>
          <a:xfrm>
            <a:off x="4176000" y="1440000"/>
            <a:ext cx="6480000" cy="900000"/>
          </a:xfrm>
          <a:prstGeom prst="rect">
            <a:avLst/>
          </a:prstGeom>
          <a:solidFill>
            <a:srgbClr val="355269"/>
          </a:solidFill>
          <a:ln w="72000">
            <a:solidFill>
              <a:srgbClr val="729fcf"/>
            </a:solidFill>
            <a:round/>
          </a:ln>
        </p:spPr>
        <p:style>
          <a:lnRef idx="0"/>
          <a:fillRef idx="0"/>
          <a:effectRef idx="0"/>
          <a:fontRef idx="minor"/>
        </p:style>
        <p:txBody>
          <a:bodyPr lIns="126000" rIns="126000" tIns="81000" bIns="81000" anchor="ctr">
            <a:noAutofit/>
          </a:bodyPr>
          <a:p>
            <a:pPr algn="just">
              <a:buNone/>
            </a:pPr>
            <a:r>
              <a:rPr b="1" lang="en-PH" sz="1400" spc="-1" strike="noStrike">
                <a:solidFill>
                  <a:srgbClr val="fff5ce"/>
                </a:solidFill>
                <a:latin typeface="Lato"/>
                <a:ea typeface="AppleSystemUIFont"/>
              </a:rPr>
              <a:t>uri ng imperyalismo kung saan ang mananakop ng bansa ay nagpapadala ng mga opisyal upang pamunuan ang nasakop na bansa kasabay ang mga pagbabago sa sistemang panlipunan nito</a:t>
            </a:r>
            <a:endParaRPr b="1" lang="en-PH" sz="1400" spc="-1" strike="noStrike">
              <a:solidFill>
                <a:srgbClr val="fff5ce"/>
              </a:solidFill>
              <a:latin typeface="Lato"/>
              <a:ea typeface="AppleSystemUIFont"/>
            </a:endParaRPr>
          </a:p>
        </p:txBody>
      </p:sp>
      <p:sp>
        <p:nvSpPr>
          <p:cNvPr id="262" name=""/>
          <p:cNvSpPr/>
          <p:nvPr/>
        </p:nvSpPr>
        <p:spPr>
          <a:xfrm>
            <a:off x="1080000" y="2556360"/>
            <a:ext cx="2880000" cy="720000"/>
          </a:xfrm>
          <a:custGeom>
            <a:avLst/>
            <a:gdLst/>
            <a:ahLst/>
            <a:rect l="0" t="0" r="r" b="b"/>
            <a:pathLst>
              <a:path w="8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7667" y="2001"/>
                </a:lnTo>
                <a:lnTo>
                  <a:pt x="7668" y="2001"/>
                </a:lnTo>
                <a:cubicBezTo>
                  <a:pt x="7726" y="2001"/>
                  <a:pt x="7784" y="1986"/>
                  <a:pt x="7834" y="1956"/>
                </a:cubicBezTo>
                <a:cubicBezTo>
                  <a:pt x="7885" y="1927"/>
                  <a:pt x="7927" y="1885"/>
                  <a:pt x="7956" y="1834"/>
                </a:cubicBezTo>
                <a:cubicBezTo>
                  <a:pt x="7986" y="1784"/>
                  <a:pt x="8001" y="1726"/>
                  <a:pt x="8001" y="1668"/>
                </a:cubicBezTo>
                <a:lnTo>
                  <a:pt x="8001" y="333"/>
                </a:lnTo>
                <a:lnTo>
                  <a:pt x="8001" y="334"/>
                </a:lnTo>
                <a:lnTo>
                  <a:pt x="8001" y="334"/>
                </a:lnTo>
                <a:cubicBezTo>
                  <a:pt x="8001" y="275"/>
                  <a:pt x="7986" y="217"/>
                  <a:pt x="7956" y="167"/>
                </a:cubicBezTo>
                <a:cubicBezTo>
                  <a:pt x="7927" y="116"/>
                  <a:pt x="7885" y="74"/>
                  <a:pt x="7834" y="45"/>
                </a:cubicBezTo>
                <a:cubicBezTo>
                  <a:pt x="7784" y="15"/>
                  <a:pt x="7726" y="0"/>
                  <a:pt x="7668" y="0"/>
                </a:cubicBezTo>
                <a:lnTo>
                  <a:pt x="333" y="0"/>
                </a:lnTo>
              </a:path>
            </a:pathLst>
          </a:custGeom>
          <a:solidFill>
            <a:srgbClr val="8d281e"/>
          </a:solidFill>
          <a:ln w="72000">
            <a:solidFill>
              <a:srgbClr val="ff6d6d"/>
            </a:solidFill>
            <a:round/>
          </a:ln>
        </p:spPr>
        <p:style>
          <a:lnRef idx="0"/>
          <a:fillRef idx="0"/>
          <a:effectRef idx="0"/>
          <a:fontRef idx="minor"/>
        </p:style>
        <p:txBody>
          <a:bodyPr lIns="126000" rIns="126000" tIns="81000" bIns="81000" anchor="ctr">
            <a:noAutofit/>
          </a:bodyPr>
          <a:p>
            <a:pPr algn="ctr">
              <a:buNone/>
            </a:pPr>
            <a:r>
              <a:rPr b="1" lang="en-PH" sz="2400" spc="-1" strike="noStrike">
                <a:solidFill>
                  <a:srgbClr val="fff5ce"/>
                </a:solidFill>
                <a:latin typeface="Lato"/>
              </a:rPr>
              <a:t>PROTECTORATES</a:t>
            </a:r>
            <a:endParaRPr b="0" lang="en-PH" sz="2400" spc="-1" strike="noStrike">
              <a:latin typeface="Arial"/>
            </a:endParaRPr>
          </a:p>
        </p:txBody>
      </p:sp>
      <p:sp>
        <p:nvSpPr>
          <p:cNvPr id="263" name=""/>
          <p:cNvSpPr/>
          <p:nvPr/>
        </p:nvSpPr>
        <p:spPr>
          <a:xfrm>
            <a:off x="4176000" y="2556000"/>
            <a:ext cx="6480000" cy="900000"/>
          </a:xfrm>
          <a:prstGeom prst="rect">
            <a:avLst/>
          </a:prstGeom>
          <a:solidFill>
            <a:srgbClr val="355269"/>
          </a:solidFill>
          <a:ln w="72000">
            <a:solidFill>
              <a:srgbClr val="729fcf"/>
            </a:solidFill>
            <a:round/>
          </a:ln>
        </p:spPr>
        <p:style>
          <a:lnRef idx="0"/>
          <a:fillRef idx="0"/>
          <a:effectRef idx="0"/>
          <a:fontRef idx="minor"/>
        </p:style>
        <p:txBody>
          <a:bodyPr lIns="126000" rIns="126000" tIns="81000" bIns="81000" anchor="ctr">
            <a:noAutofit/>
          </a:bodyPr>
          <a:p>
            <a:pPr algn="just">
              <a:buNone/>
            </a:pPr>
            <a:r>
              <a:rPr b="1" lang="en-PH" sz="1400" spc="-1" strike="noStrike">
                <a:solidFill>
                  <a:srgbClr val="fff5ce"/>
                </a:solidFill>
                <a:latin typeface="Lato"/>
                <a:ea typeface="AppleSystemUIFont"/>
              </a:rPr>
              <a:t>kasunduan sa dalawang bansa kung saan ang mas malakas na bansa ay sisikaping protektahan ang mas mahinang bansa</a:t>
            </a:r>
            <a:endParaRPr b="0" lang="en-PH" sz="1400" spc="-1" strike="noStrike">
              <a:latin typeface="AppleSystemUIFont"/>
              <a:ea typeface="AppleSystemUIFont"/>
            </a:endParaRPr>
          </a:p>
        </p:txBody>
      </p:sp>
      <p:sp>
        <p:nvSpPr>
          <p:cNvPr id="264" name=""/>
          <p:cNvSpPr/>
          <p:nvPr/>
        </p:nvSpPr>
        <p:spPr>
          <a:xfrm>
            <a:off x="1080000" y="3672720"/>
            <a:ext cx="2880000" cy="720000"/>
          </a:xfrm>
          <a:custGeom>
            <a:avLst/>
            <a:gdLst/>
            <a:ahLst/>
            <a:rect l="0" t="0" r="r" b="b"/>
            <a:pathLst>
              <a:path w="8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7667" y="2001"/>
                </a:lnTo>
                <a:lnTo>
                  <a:pt x="7668" y="2001"/>
                </a:lnTo>
                <a:cubicBezTo>
                  <a:pt x="7726" y="2001"/>
                  <a:pt x="7784" y="1986"/>
                  <a:pt x="7834" y="1956"/>
                </a:cubicBezTo>
                <a:cubicBezTo>
                  <a:pt x="7885" y="1927"/>
                  <a:pt x="7927" y="1885"/>
                  <a:pt x="7956" y="1834"/>
                </a:cubicBezTo>
                <a:cubicBezTo>
                  <a:pt x="7986" y="1784"/>
                  <a:pt x="8001" y="1726"/>
                  <a:pt x="8001" y="1668"/>
                </a:cubicBezTo>
                <a:lnTo>
                  <a:pt x="8001" y="333"/>
                </a:lnTo>
                <a:lnTo>
                  <a:pt x="8001" y="334"/>
                </a:lnTo>
                <a:lnTo>
                  <a:pt x="8001" y="334"/>
                </a:lnTo>
                <a:cubicBezTo>
                  <a:pt x="8001" y="275"/>
                  <a:pt x="7986" y="217"/>
                  <a:pt x="7956" y="167"/>
                </a:cubicBezTo>
                <a:cubicBezTo>
                  <a:pt x="7927" y="116"/>
                  <a:pt x="7885" y="74"/>
                  <a:pt x="7834" y="45"/>
                </a:cubicBezTo>
                <a:cubicBezTo>
                  <a:pt x="7784" y="15"/>
                  <a:pt x="7726" y="0"/>
                  <a:pt x="7668" y="0"/>
                </a:cubicBezTo>
                <a:lnTo>
                  <a:pt x="333" y="0"/>
                </a:lnTo>
              </a:path>
            </a:pathLst>
          </a:custGeom>
          <a:solidFill>
            <a:srgbClr val="be480a"/>
          </a:solidFill>
          <a:ln w="72000">
            <a:solidFill>
              <a:srgbClr val="ffaa95"/>
            </a:solidFill>
            <a:round/>
          </a:ln>
        </p:spPr>
        <p:style>
          <a:lnRef idx="0"/>
          <a:fillRef idx="0"/>
          <a:effectRef idx="0"/>
          <a:fontRef idx="minor"/>
        </p:style>
        <p:txBody>
          <a:bodyPr lIns="126000" rIns="126000" tIns="81000" bIns="81000" anchor="ctr">
            <a:noAutofit/>
          </a:bodyPr>
          <a:p>
            <a:pPr algn="ctr">
              <a:buNone/>
            </a:pPr>
            <a:r>
              <a:rPr b="1" lang="en-PH" sz="2200" spc="-1" strike="noStrike">
                <a:solidFill>
                  <a:srgbClr val="fff5ce"/>
                </a:solidFill>
                <a:latin typeface="Lato"/>
              </a:rPr>
              <a:t>SPHERES OF INFLUENCE</a:t>
            </a:r>
            <a:endParaRPr b="0" lang="en-PH" sz="2200" spc="-1" strike="noStrike">
              <a:latin typeface="Arial"/>
            </a:endParaRPr>
          </a:p>
        </p:txBody>
      </p:sp>
      <p:sp>
        <p:nvSpPr>
          <p:cNvPr id="265" name=""/>
          <p:cNvSpPr/>
          <p:nvPr/>
        </p:nvSpPr>
        <p:spPr>
          <a:xfrm>
            <a:off x="4176000" y="3672000"/>
            <a:ext cx="6480000" cy="900000"/>
          </a:xfrm>
          <a:prstGeom prst="rect">
            <a:avLst/>
          </a:prstGeom>
          <a:solidFill>
            <a:srgbClr val="355269"/>
          </a:solidFill>
          <a:ln w="72000">
            <a:solidFill>
              <a:srgbClr val="729fcf"/>
            </a:solidFill>
            <a:round/>
          </a:ln>
        </p:spPr>
        <p:style>
          <a:lnRef idx="0"/>
          <a:fillRef idx="0"/>
          <a:effectRef idx="0"/>
          <a:fontRef idx="minor"/>
        </p:style>
        <p:txBody>
          <a:bodyPr lIns="126000" rIns="126000" tIns="81000" bIns="81000" anchor="ctr">
            <a:noAutofit/>
          </a:bodyPr>
          <a:p>
            <a:pPr algn="just">
              <a:buNone/>
            </a:pPr>
            <a:r>
              <a:rPr b="1" lang="en-PH" sz="1400" spc="-1" strike="noStrike">
                <a:solidFill>
                  <a:srgbClr val="fff5ce"/>
                </a:solidFill>
                <a:latin typeface="Lato"/>
                <a:ea typeface="AppleSystemUIFont"/>
              </a:rPr>
              <a:t>nagaganap  kapag ang mga malalaking bansa ay pinaghahatian ang pagkontrol sa bahagi ng nasakop na bansa</a:t>
            </a:r>
            <a:endParaRPr b="0" lang="en-PH" sz="1400" spc="-1" strike="noStrike">
              <a:latin typeface="Lato"/>
              <a:ea typeface="AppleSystemUIFont"/>
            </a:endParaRPr>
          </a:p>
        </p:txBody>
      </p:sp>
      <p:sp>
        <p:nvSpPr>
          <p:cNvPr id="266" name=""/>
          <p:cNvSpPr/>
          <p:nvPr/>
        </p:nvSpPr>
        <p:spPr>
          <a:xfrm>
            <a:off x="1080000" y="4789080"/>
            <a:ext cx="2880000" cy="720000"/>
          </a:xfrm>
          <a:custGeom>
            <a:avLst/>
            <a:gdLst/>
            <a:ahLst/>
            <a:rect l="0" t="0" r="r" b="b"/>
            <a:pathLst>
              <a:path w="8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7667" y="2001"/>
                </a:lnTo>
                <a:lnTo>
                  <a:pt x="7668" y="2001"/>
                </a:lnTo>
                <a:cubicBezTo>
                  <a:pt x="7726" y="2001"/>
                  <a:pt x="7784" y="1986"/>
                  <a:pt x="7834" y="1956"/>
                </a:cubicBezTo>
                <a:cubicBezTo>
                  <a:pt x="7885" y="1927"/>
                  <a:pt x="7927" y="1885"/>
                  <a:pt x="7956" y="1834"/>
                </a:cubicBezTo>
                <a:cubicBezTo>
                  <a:pt x="7986" y="1784"/>
                  <a:pt x="8001" y="1726"/>
                  <a:pt x="8001" y="1668"/>
                </a:cubicBezTo>
                <a:lnTo>
                  <a:pt x="8001" y="333"/>
                </a:lnTo>
                <a:lnTo>
                  <a:pt x="8001" y="334"/>
                </a:lnTo>
                <a:lnTo>
                  <a:pt x="8001" y="334"/>
                </a:lnTo>
                <a:cubicBezTo>
                  <a:pt x="8001" y="275"/>
                  <a:pt x="7986" y="217"/>
                  <a:pt x="7956" y="167"/>
                </a:cubicBezTo>
                <a:cubicBezTo>
                  <a:pt x="7927" y="116"/>
                  <a:pt x="7885" y="74"/>
                  <a:pt x="7834" y="45"/>
                </a:cubicBezTo>
                <a:cubicBezTo>
                  <a:pt x="7784" y="15"/>
                  <a:pt x="7726" y="0"/>
                  <a:pt x="7668" y="0"/>
                </a:cubicBezTo>
                <a:lnTo>
                  <a:pt x="333" y="0"/>
                </a:lnTo>
              </a:path>
            </a:pathLst>
          </a:custGeom>
          <a:solidFill>
            <a:srgbClr val="4e102d"/>
          </a:solidFill>
          <a:ln w="72000">
            <a:solidFill>
              <a:srgbClr val="a1467e"/>
            </a:solidFill>
            <a:round/>
          </a:ln>
        </p:spPr>
        <p:style>
          <a:lnRef idx="0"/>
          <a:fillRef idx="0"/>
          <a:effectRef idx="0"/>
          <a:fontRef idx="minor"/>
        </p:style>
        <p:txBody>
          <a:bodyPr lIns="126000" rIns="126000" tIns="81000" bIns="81000" anchor="ctr">
            <a:noAutofit/>
          </a:bodyPr>
          <a:p>
            <a:pPr algn="ctr">
              <a:buNone/>
            </a:pPr>
            <a:r>
              <a:rPr b="1" lang="en-PH" sz="2200" spc="-1" strike="noStrike">
                <a:solidFill>
                  <a:srgbClr val="fff5ce"/>
                </a:solidFill>
                <a:latin typeface="Lato"/>
              </a:rPr>
              <a:t>CONCESSION</a:t>
            </a:r>
            <a:endParaRPr b="0" lang="en-PH" sz="2200" spc="-1" strike="noStrike">
              <a:latin typeface="Arial"/>
            </a:endParaRPr>
          </a:p>
        </p:txBody>
      </p:sp>
      <p:sp>
        <p:nvSpPr>
          <p:cNvPr id="267" name=""/>
          <p:cNvSpPr/>
          <p:nvPr/>
        </p:nvSpPr>
        <p:spPr>
          <a:xfrm>
            <a:off x="4176000" y="4788000"/>
            <a:ext cx="6480000" cy="900000"/>
          </a:xfrm>
          <a:prstGeom prst="rect">
            <a:avLst/>
          </a:prstGeom>
          <a:solidFill>
            <a:srgbClr val="355269"/>
          </a:solidFill>
          <a:ln w="72000">
            <a:solidFill>
              <a:srgbClr val="729fcf"/>
            </a:solidFill>
            <a:round/>
          </a:ln>
        </p:spPr>
        <p:style>
          <a:lnRef idx="0"/>
          <a:fillRef idx="0"/>
          <a:effectRef idx="0"/>
          <a:fontRef idx="minor"/>
        </p:style>
        <p:txBody>
          <a:bodyPr lIns="126000" rIns="126000" tIns="81000" bIns="81000" anchor="ctr">
            <a:noAutofit/>
          </a:bodyPr>
          <a:p>
            <a:pPr algn="just">
              <a:buNone/>
            </a:pPr>
            <a:r>
              <a:rPr b="1" lang="en-PH" sz="1400" spc="-1" strike="noStrike">
                <a:solidFill>
                  <a:srgbClr val="fff5ce"/>
                </a:solidFill>
                <a:latin typeface="Lato"/>
                <a:ea typeface="AppleSystemUIFont"/>
              </a:rPr>
              <a:t>nagaganap kapag ang mahinang bansa ay nagbibigay ng espesyal na karapatang pangnegosyo, karapatan sa daungan, at pati sa mga likas na yaman nito</a:t>
            </a:r>
            <a:endParaRPr b="0" lang="en-PH" sz="14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5"/>
          <p:cNvSpPr/>
          <p:nvPr/>
        </p:nvSpPr>
        <p:spPr>
          <a:xfrm>
            <a:off x="609840" y="2520000"/>
            <a:ext cx="10946520" cy="3587760"/>
          </a:xfrm>
          <a:prstGeom prst="rect">
            <a:avLst/>
          </a:prstGeom>
          <a:noFill/>
          <a:ln w="76320">
            <a:noFill/>
          </a:ln>
        </p:spPr>
        <p:style>
          <a:lnRef idx="0"/>
          <a:fillRef idx="0"/>
          <a:effectRef idx="0"/>
          <a:fontRef idx="minor"/>
        </p:style>
      </p:sp>
      <p:sp>
        <p:nvSpPr>
          <p:cNvPr id="269" name="PlaceHolder 7"/>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AppleSystemUIFont"/>
              </a:rPr>
              <a:t>Imperyalismo sa Asya: British sa India</a:t>
            </a:r>
            <a:endParaRPr b="0" lang="en-PH" sz="4000" spc="-1" strike="noStrike">
              <a:latin typeface="AppleSystemUIFont"/>
              <a:ea typeface="AppleSystemUIFont"/>
            </a:endParaRPr>
          </a:p>
        </p:txBody>
      </p:sp>
      <p:sp>
        <p:nvSpPr>
          <p:cNvPr id="270" name="PlaceHolder 1"/>
          <p:cNvSpPr>
            <a:spLocks noGrp="1"/>
          </p:cNvSpPr>
          <p:nvPr>
            <p:ph/>
          </p:nvPr>
        </p:nvSpPr>
        <p:spPr>
          <a:xfrm>
            <a:off x="609480" y="1604520"/>
            <a:ext cx="10972440" cy="3977280"/>
          </a:xfrm>
          <a:prstGeom prst="rect">
            <a:avLst/>
          </a:prstGeom>
          <a:noFill/>
          <a:ln w="0">
            <a:noFill/>
          </a:ln>
        </p:spPr>
        <p:txBody>
          <a:bodyPr lIns="0" rIns="0" tIns="0" bIns="0" anchor="t">
            <a:normAutofit fontScale="81000"/>
          </a:bodyPr>
          <a:p>
            <a:pPr algn="just">
              <a:buNone/>
            </a:pPr>
            <a:r>
              <a:rPr b="1" lang="en-PH" sz="2000" spc="-1" strike="noStrike">
                <a:latin typeface="Lato"/>
              </a:rPr>
              <a:t>Ang mga Kanluraning bansa tulad ng Britanya ay nagsimulang makakuha ng karapatang pangkalakalan sa rehiyon ng India noong 1600. Sa paghina ng imperyong Mughal ng India ay sinamantala ng Britanya sa pamamagitan ng British East India Company na palawakin ang kanilang impluwensiya sa rehiyon. Nang magsimula ang 1800, kontrolado na ng Britanya ang 60% ng India kaya naman sa pagkakataong ito ay ipinakilala nila ang iba’t ibang paniniwalang Kanluranin sa mga Indian. Kasama rito ang pagpapakilala ng sistema ng edukasyon, paniniwalang Kristiyanismo, at ang pagbabagong panlipunan tulad ng pagbabawal sa pangaalipin batay sa sistemang caste ng India. Ang Britanya ay kumuha ng mga sundalo sa India na tinatawag na sepoy. Kalaunan ay nagkaroon ng alitan sa pagitan ng pamunuan ng British East India Company at ng mga sepoy na nagbunga ng isang rebelyon. Lumaban ang mga sepoy sa mga Briton dahil sa pagyurak sa kanilang mga pinaniniwalaan. Ang pinakamasakit na insulto sa kanila ay pagbibigay ng bagong riple sa mga sepoy. Inutusan ang tropa na kagatin ang dulo ng kanilang karutso (cartridge) bago ilagay sa riple. Ang karutso ay pinahiran ng langis na nagmula sa taba ng baboy na ipinagbabawal kainin ng mga Muslim. Nang tumanggi ang tropa, tinanggal sila sa serbisyo at pinauwi nang hindi binabayaran.</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Nag-iwan ng mapait na karanasan, galit, takot, at kawalan ng tiwala ang Rebolusyong Sepoy sa magkabilang panig. Subalit nagdulot din ito ng mga pagbabago sa mga patakarang Briton. Noong 1885, binigyang-wakas ng Parlamento ang pamamahala ng British East India Company at ang India ay nailagay sa direktang pamumuno ng Britanya.</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0"/>
          <p:cNvSpPr/>
          <p:nvPr/>
        </p:nvSpPr>
        <p:spPr>
          <a:xfrm>
            <a:off x="609840" y="2520000"/>
            <a:ext cx="10946520" cy="3587760"/>
          </a:xfrm>
          <a:prstGeom prst="rect">
            <a:avLst/>
          </a:prstGeom>
          <a:noFill/>
          <a:ln w="76320">
            <a:noFill/>
          </a:ln>
        </p:spPr>
        <p:style>
          <a:lnRef idx="0"/>
          <a:fillRef idx="0"/>
          <a:effectRef idx="0"/>
          <a:fontRef idx="minor"/>
        </p:style>
      </p:sp>
      <p:sp>
        <p:nvSpPr>
          <p:cNvPr id="272" name="PlaceHolder 12"/>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AppleSystemUIFont"/>
              </a:rPr>
              <a:t>Ang Imperyalismo sa China</a:t>
            </a:r>
            <a:endParaRPr b="0" lang="en-PH" sz="4000" spc="-1" strike="noStrike">
              <a:latin typeface="Lato"/>
              <a:ea typeface="AppleSystemUIFont"/>
            </a:endParaRPr>
          </a:p>
        </p:txBody>
      </p:sp>
      <p:sp>
        <p:nvSpPr>
          <p:cNvPr id="273" name="PlaceHolder 1"/>
          <p:cNvSpPr>
            <a:spLocks noGrp="1"/>
          </p:cNvSpPr>
          <p:nvPr>
            <p:ph/>
          </p:nvPr>
        </p:nvSpPr>
        <p:spPr>
          <a:xfrm>
            <a:off x="609480" y="1604520"/>
            <a:ext cx="10972440" cy="3977280"/>
          </a:xfrm>
          <a:prstGeom prst="rect">
            <a:avLst/>
          </a:prstGeom>
          <a:noFill/>
          <a:ln w="0">
            <a:noFill/>
          </a:ln>
        </p:spPr>
        <p:txBody>
          <a:bodyPr lIns="0" rIns="0" tIns="0" bIns="0" anchor="t">
            <a:normAutofit fontScale="86000"/>
          </a:bodyPr>
          <a:p>
            <a:pPr algn="just">
              <a:buNone/>
            </a:pPr>
            <a:r>
              <a:rPr b="1" lang="en-PH" sz="2000" spc="-1" strike="noStrike">
                <a:latin typeface="Lato"/>
                <a:ea typeface="AppleSystemUIFont"/>
              </a:rPr>
              <a:t>Sa panahon ng ika-18 siglo, limitado ang pangangalakal ng China sa mga kanluraning bansa. Hindi nito ninanais na makipagkalakalan lalo na kung walang pangangailangang produkto ang China mula sa mga ito. Ngunit nagbago ang relasyon ng China at Britanya sa huling bahagi ng ika-18 siglo sapagkat humina ang pamamahala sa China at lumaki ang pangangailangan nila sa produktong Kanluranin at pangangailangang proteksiyon para sa kanilang pamilihan. Kasunod nito ay nalaman ng mga British na maaari silang makipagkalakal ng opyo o opium sa mga Tsino kapalit ng mga tsaa na binibili nila mula sa mga ito. Mas mahal ang presyo ng opyo kaysa sa tsaa kaya naman mas malaking pera ang inilalabas ng mga Tsino kaysa sa mga British. Hiniling ng mga Tsino na itigil ng mga British ang pagkakalakal ng opyo sa China ngunit hindi pumayag ang mga ito, bagkus ay itinulak ang malayang kalakalan sa bansa. Nagkaroon ng hidwaan sa pagitan ng dalawang bansa at naging sanhi ng Digmaang Opium.</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Noong 1842, ipinilit ng Britanya na tanggapin ng China ang Kasunduang Nanking. Sa pamamagitan ng kasunduang ito, napuwersa ang China na ibigay ang kanilang karapatan sa mga bansang Kanluranin. Sa kalagitnaang bahagi ng 1800, naipanalo ng mga Kanluraning bansa ang karagdagang karapatan tulad ng pagbubukas ng karagdagang daungan para sa kalakalan sa China at ang pagpapaunlak sa mga Kristiyanong misyonaryo na mangaral sa China.</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3"/>
          <p:cNvSpPr/>
          <p:nvPr/>
        </p:nvSpPr>
        <p:spPr>
          <a:xfrm>
            <a:off x="609840" y="2520000"/>
            <a:ext cx="10946520" cy="3587760"/>
          </a:xfrm>
          <a:prstGeom prst="rect">
            <a:avLst/>
          </a:prstGeom>
          <a:noFill/>
          <a:ln w="76320">
            <a:noFill/>
          </a:ln>
        </p:spPr>
        <p:style>
          <a:lnRef idx="0"/>
          <a:fillRef idx="0"/>
          <a:effectRef idx="0"/>
          <a:fontRef idx="minor"/>
        </p:style>
      </p:sp>
      <p:sp>
        <p:nvSpPr>
          <p:cNvPr id="275" name="PlaceHolder 14"/>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AppleSystemUIFont"/>
              </a:rPr>
              <a:t>Ang Imperyalismo sa China</a:t>
            </a:r>
            <a:endParaRPr b="0" lang="en-PH" sz="4000" spc="-1" strike="noStrike">
              <a:latin typeface="Lato"/>
              <a:ea typeface="AppleSystemUIFont"/>
            </a:endParaRPr>
          </a:p>
        </p:txBody>
      </p:sp>
      <p:sp>
        <p:nvSpPr>
          <p:cNvPr id="276" name="PlaceHolder 1"/>
          <p:cNvSpPr>
            <a:spLocks noGrp="1"/>
          </p:cNvSpPr>
          <p:nvPr>
            <p:ph/>
          </p:nvPr>
        </p:nvSpPr>
        <p:spPr>
          <a:xfrm>
            <a:off x="609480" y="1604520"/>
            <a:ext cx="10972440" cy="3977280"/>
          </a:xfrm>
          <a:prstGeom prst="rect">
            <a:avLst/>
          </a:prstGeom>
          <a:noFill/>
          <a:ln w="0">
            <a:noFill/>
          </a:ln>
        </p:spPr>
        <p:txBody>
          <a:bodyPr lIns="0" rIns="0" tIns="0" bIns="0" anchor="t">
            <a:normAutofit fontScale="86000"/>
          </a:bodyPr>
          <a:p>
            <a:pPr algn="just">
              <a:spcBef>
                <a:spcPts val="1417"/>
              </a:spcBef>
              <a:buNone/>
            </a:pPr>
            <a:r>
              <a:rPr b="1" lang="en-PH" sz="2000" spc="-1" strike="noStrike">
                <a:latin typeface="Lato"/>
                <a:ea typeface="AppleSystemUIFont"/>
              </a:rPr>
              <a:t>Nakita ng lahat ang kahinaan ng China kaya’t mabilis na kumilos ang mga dayuhan. Ipinamalas nila ang kanilang kapangyarihan at naging bahagi sila ng China. Nagtatag sila ng kani-kanilang spheres of influence sa mga lugar na mayroon silang interes na ekonomiko. Naglagay ng concession ang Germany, Russia, at France sa bansang China. Naalarma rin ang Estados Unidos sa tagumpay ng mga bansang Europeo sa pagkakamit ng eksklusibong karapatang pangkalakalan sa China na noon ay naging isang makapangyarihang bansa. Noong 1899, ipinalabas ng Estados Unidos ang patakarang open-door policy. Ang patakarang ito ay naghihikayat sa mga bansang may spheres na payagan ang lahat ng mga bansa na makipagkompetensiya sa pantay na patakarang pangkalakalan. Maraming bansa ang sumang-ayon, ngunit bahagya lamang ang naging epekto nito. Mahigpit na tinutulan ng mga Tsino ang ganitong pagsasamantala (exploitation) at pananalakay sa kanilang bansa ng mga dayuhan. Noong 1900, nagsimulang mag-alsa ang mga Boxer. Sinira nila ang mga lansangan, sinunog ang mga tulay, at pinatay ang maraming Europeo. Madaling napuksa ang rebelyon sa pinagsamang puwersa ng mga Europeo, Amerikano, at Hapones. Pagkaraan nito, pinairal ang mas mahigpit na kontrol sa pamahalaang Tsino. Ngunit sa isang panig ng mga Tsino, naniwala sila na kailangan nila ang pagbabago sa kanilang gobyerno upang makaalpas sa pamamahala ng mga Europeo. Kanilang sinimulan ang isang rebolusyonaryong gawain na madaling naikalat sa iba’t ibang bahagi ng bansa.</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5"/>
          <p:cNvSpPr/>
          <p:nvPr/>
        </p:nvSpPr>
        <p:spPr>
          <a:xfrm>
            <a:off x="609840" y="2520000"/>
            <a:ext cx="10946520" cy="3587760"/>
          </a:xfrm>
          <a:prstGeom prst="rect">
            <a:avLst/>
          </a:prstGeom>
          <a:noFill/>
          <a:ln w="76320">
            <a:noFill/>
          </a:ln>
        </p:spPr>
        <p:style>
          <a:lnRef idx="0"/>
          <a:fillRef idx="0"/>
          <a:effectRef idx="0"/>
          <a:fontRef idx="minor"/>
        </p:style>
      </p:sp>
      <p:sp>
        <p:nvSpPr>
          <p:cNvPr id="278" name="PlaceHolder 16"/>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AppleSystemUIFont"/>
              </a:rPr>
              <a:t>Ang Pagbubukas ng Japan</a:t>
            </a:r>
            <a:endParaRPr b="0" lang="en-PH" sz="4000" spc="-1" strike="noStrike">
              <a:latin typeface="AppleSystemUIFont"/>
              <a:ea typeface="AppleSystemUIFont"/>
            </a:endParaRPr>
          </a:p>
        </p:txBody>
      </p:sp>
      <p:sp>
        <p:nvSpPr>
          <p:cNvPr id="279" name="PlaceHolder 1"/>
          <p:cNvSpPr>
            <a:spLocks noGrp="1"/>
          </p:cNvSpPr>
          <p:nvPr>
            <p:ph/>
          </p:nvPr>
        </p:nvSpPr>
        <p:spPr>
          <a:xfrm>
            <a:off x="609480" y="1604520"/>
            <a:ext cx="10972440" cy="4503240"/>
          </a:xfrm>
          <a:prstGeom prst="rect">
            <a:avLst/>
          </a:prstGeom>
          <a:noFill/>
          <a:ln w="0">
            <a:noFill/>
          </a:ln>
        </p:spPr>
        <p:txBody>
          <a:bodyPr lIns="0" rIns="0" tIns="0" bIns="0" anchor="t">
            <a:normAutofit fontScale="87000"/>
          </a:bodyPr>
          <a:p>
            <a:pPr algn="just">
              <a:buNone/>
            </a:pPr>
            <a:r>
              <a:rPr b="1" lang="en-PH" sz="2000" spc="-1" strike="noStrike">
                <a:latin typeface="Lato"/>
                <a:ea typeface="AppleSystemUIFont"/>
              </a:rPr>
              <a:t>Sa panahon ng Tokugawa Shogunate, mahigpit na ipinairal ng Japan ang kaniyang pag-iisa. Ang Tokugawa Shogunate o Edo Shogunate ay isang militarismong sistemang piyudal na namuno sa bansang Japan noong 1603 hanggang 1868. Pagpasok ng ika-18 siglo, ang Shogunate ay pinahina ng mga panloob na suliranin tulad ng pagkakaroon nila ng malaking utang, at paniningil sa mga magsasaka ng mataas na buwis at mataas na upa. Ang mga ito ay naging dahilan ng pag-aalsa ng mga magsasaka. Bunga nito, hindi napigilan ang pagpasok ng mga dayuhang impluwensiya. Ang unang nakasira sa pag-iisa ng Japan ay ang pagdalaw ng isang barkong Amerikano noong 1853. Nagdala ng mensahe si Commodore Matthew Perry mula kay Pangulong Millard Fillmore ng Estados Unidos. Ang mensahe ay isang kahilingan ng pagbubukas ng Japan sa kalakalang panlabas.</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Noong 1854, nagbalik si Commodore Perry sa Japan kasama ang sampung barko. Nagdala siya ng regalo para sa mga opisyal ng gobyerno ng Japan tulad ng aklat, riple, relo, pabango, makina, at maging maliliit na sasakyan. Nabighani ang gobyernong Japan sa mga dalang produkto. Pumayag ang Japan na magbukas ng dalawang daungan para sa kalakalan sa ilalim ng Kasunduang Kanagawa. Noong 1858, ang ikalawang kasunduan ay nagbukas ng karagdagang daungan. Nagbigay ito ng karapatang extraterritoriality para sa mga Amerikanong nasa Japan. Nagdesisyon ang Japan na ang kanilang bansa ay mabubuhay kung kanilang gagayahin ang mga kaalamang Kanluranin. Sa muling pagbabalik ng emperador kapalit ng mga shogun, pinasimulan nila ang restoration sa Japan.</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7"/>
          <p:cNvSpPr/>
          <p:nvPr/>
        </p:nvSpPr>
        <p:spPr>
          <a:xfrm>
            <a:off x="609840" y="2520000"/>
            <a:ext cx="10946520" cy="3587760"/>
          </a:xfrm>
          <a:prstGeom prst="rect">
            <a:avLst/>
          </a:prstGeom>
          <a:noFill/>
          <a:ln w="76320">
            <a:noFill/>
          </a:ln>
        </p:spPr>
        <p:style>
          <a:lnRef idx="0"/>
          <a:fillRef idx="0"/>
          <a:effectRef idx="0"/>
          <a:fontRef idx="minor"/>
        </p:style>
      </p:sp>
      <p:sp>
        <p:nvSpPr>
          <p:cNvPr id="281" name="PlaceHolder 18"/>
          <p:cNvSpPr/>
          <p:nvPr/>
        </p:nvSpPr>
        <p:spPr>
          <a:xfrm>
            <a:off x="609480" y="198000"/>
            <a:ext cx="10005840" cy="1058400"/>
          </a:xfrm>
          <a:prstGeom prst="rect">
            <a:avLst/>
          </a:prstGeom>
          <a:solidFill>
            <a:srgbClr val="f7d1d5"/>
          </a:solidFill>
          <a:ln w="76320">
            <a:solidFill>
              <a:srgbClr val="55308d"/>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5eb91e"/>
                </a:solidFill>
                <a:latin typeface="Lato"/>
                <a:ea typeface="AppleSystemUIFont"/>
              </a:rPr>
              <a:t>Ang Pagbubukas ng Japan</a:t>
            </a:r>
            <a:endParaRPr b="0" lang="en-PH" sz="4000" spc="-1" strike="noStrike">
              <a:latin typeface="AppleSystemUIFont"/>
              <a:ea typeface="AppleSystemUIFont"/>
            </a:endParaRPr>
          </a:p>
        </p:txBody>
      </p:sp>
      <p:sp>
        <p:nvSpPr>
          <p:cNvPr id="282" name="PlaceHolder 1"/>
          <p:cNvSpPr>
            <a:spLocks noGrp="1"/>
          </p:cNvSpPr>
          <p:nvPr>
            <p:ph/>
          </p:nvPr>
        </p:nvSpPr>
        <p:spPr>
          <a:xfrm>
            <a:off x="609480" y="1368000"/>
            <a:ext cx="10972440" cy="4847760"/>
          </a:xfrm>
          <a:prstGeom prst="rect">
            <a:avLst/>
          </a:prstGeom>
          <a:noFill/>
          <a:ln w="0">
            <a:noFill/>
          </a:ln>
        </p:spPr>
        <p:txBody>
          <a:bodyPr lIns="0" rIns="0" tIns="0" bIns="0" anchor="t">
            <a:normAutofit fontScale="93000"/>
          </a:bodyPr>
          <a:p>
            <a:pPr algn="just">
              <a:spcBef>
                <a:spcPts val="1417"/>
              </a:spcBef>
              <a:buNone/>
            </a:pPr>
            <a:r>
              <a:rPr b="1" lang="en-PH" sz="2000" spc="-1" strike="noStrike">
                <a:latin typeface="Lato"/>
                <a:ea typeface="AppleSystemUIFont"/>
              </a:rPr>
              <a:t>Mula sa pagiging industriyalisadong bansa, ang Japan ay naging imperyalista. Una, ang mabilis na pagtaas ng kaniyang populasyon dulot ng makabagong sanitasyon at serbisyong medikal. Sa panahon ng Meiji, ang populasyon ay tumaas mula 30 milyon hanggang 50 milyon. Hindi nakagagawa ang Japan ng sapat na pagkain para sa kaniyang populasyon. Pangalawa, ang bansa ay may kakulangan sa likas na yaman at pamilihan para sa kaniyang mga yaring produkto at nakita niya na ang Asia ay maaaring solusyon sa kaniyang problema. Taong 1876, nakakuha ang Japan ng pagkakataon na makipagkalakalan sa Korea na naging dahilan para magalit ang China at nagdulot ng Sino-Japanese War. Natalo sa digmaan ang China at isinuko nito ang isla ng Formosa sa Japan na kilala ngayon bilang Taiwan. Nakuha rin ng Japan ang Liaodong Peninsula ngunit ito ay ibinalik sa China dahil sa pagpipilit ng Russia sa tulong ng bansang France at Germany. Kalaunan, nakipagkasundo ang Russia sa China upang magamit ang Liaodong Peninsula at Port Arthur at ito ang naging dahilan upang magalit ang Japan. Nakipagdigmaan ang Japan nang walang abiso sa mga Russo na nananatili sa Port Arthur. Nanalo ang bansang Japan sa Russo-Japanese War at ito ang kauna-unahang pagkakataon na tinalo ng isang Asyanong bansa ang isang Europeong bansa. Sa isang kasunduan sa Portsmouth noong 1905, nakuha ulit ng Japan ang Liaodong Peninsula maging ang spheres of influence nito sa Korea, at ang kalahating bahagi ng Saklahin, Russia. Kalaunan, nakontrol ng Japan ang kabuoan ng bansang Korea na naging patunay na ito ay isang makapangyarihang bansa.</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59480" cy="11318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84" name="PlaceHolder 9"/>
          <p:cNvSpPr/>
          <p:nvPr/>
        </p:nvSpPr>
        <p:spPr>
          <a:xfrm>
            <a:off x="609480" y="1604880"/>
            <a:ext cx="10946160" cy="3951000"/>
          </a:xfrm>
          <a:prstGeom prst="rect">
            <a:avLst/>
          </a:prstGeom>
          <a:noFill/>
          <a:ln w="0">
            <a:noFill/>
          </a:ln>
        </p:spPr>
        <p:style>
          <a:lnRef idx="0"/>
          <a:fillRef idx="0"/>
          <a:effectRef idx="0"/>
          <a:fontRef idx="minor"/>
        </p:style>
      </p:sp>
      <p:sp>
        <p:nvSpPr>
          <p:cNvPr id="285" name="PlaceHolder 11"/>
          <p:cNvSpPr/>
          <p:nvPr/>
        </p:nvSpPr>
        <p:spPr>
          <a:xfrm>
            <a:off x="609840" y="1604520"/>
            <a:ext cx="10946160" cy="3951000"/>
          </a:xfrm>
          <a:prstGeom prst="rect">
            <a:avLst/>
          </a:prstGeom>
          <a:noFill/>
          <a:ln w="0">
            <a:noFill/>
          </a:ln>
        </p:spPr>
        <p:style>
          <a:lnRef idx="0"/>
          <a:fillRef idx="0"/>
          <a:effectRef idx="0"/>
          <a:fontRef idx="minor"/>
        </p:style>
      </p:sp>
      <p:sp>
        <p:nvSpPr>
          <p:cNvPr id="286" name="PlaceHolder 2"/>
          <p:cNvSpPr>
            <a:spLocks noGrp="1"/>
          </p:cNvSpPr>
          <p:nvPr>
            <p:ph/>
          </p:nvPr>
        </p:nvSpPr>
        <p:spPr>
          <a:xfrm>
            <a:off x="609480" y="1604520"/>
            <a:ext cx="10959480" cy="45072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gn="just">
              <a:spcBef>
                <a:spcPts val="1417"/>
              </a:spcBef>
              <a:buNone/>
            </a:pPr>
            <a:r>
              <a:rPr b="0" lang="en-PH" sz="1800" spc="-1" strike="noStrike">
                <a:solidFill>
                  <a:srgbClr val="000000"/>
                </a:solidFill>
                <a:latin typeface="Lato"/>
                <a:ea typeface="AppleSystemUIFont"/>
              </a:rPr>
              <a:t>Paano nagdulot ng pagbabago sa pamumuhay ng mga mamamayan ang isa pang yugto ng kolonyalismo at imperyalismo?</a:t>
            </a:r>
            <a:endParaRPr b="0" lang="en-PH" sz="1800" spc="-1" strike="noStrike">
              <a:latin typeface="AppleSystemUIFont"/>
              <a:ea typeface="AppleSystemUIFont"/>
            </a:endParaRPr>
          </a:p>
        </p:txBody>
      </p:sp>
      <p:sp>
        <p:nvSpPr>
          <p:cNvPr id="287"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7954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2023-05-15T15:41:38Z</dcterms:modified>
  <cp:revision>3550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