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49640" cy="6815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56520" cy="2756520"/>
          </a:xfrm>
          <a:prstGeom prst="rect">
            <a:avLst/>
          </a:prstGeom>
          <a:ln w="0">
            <a:noFill/>
          </a:ln>
        </p:spPr>
      </p:pic>
      <p:sp>
        <p:nvSpPr>
          <p:cNvPr id="2" name="Rectangle 5"/>
          <p:cNvSpPr/>
          <p:nvPr/>
        </p:nvSpPr>
        <p:spPr>
          <a:xfrm>
            <a:off x="3487320" y="1475280"/>
            <a:ext cx="8661960" cy="3819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1960" cy="341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49640" cy="592560"/>
          </a:xfrm>
          <a:prstGeom prst="rect">
            <a:avLst/>
          </a:prstGeom>
          <a:ln w="0">
            <a:noFill/>
          </a:ln>
        </p:spPr>
      </p:pic>
      <p:sp>
        <p:nvSpPr>
          <p:cNvPr id="43" name="Rectangle 7"/>
          <p:cNvSpPr/>
          <p:nvPr/>
        </p:nvSpPr>
        <p:spPr>
          <a:xfrm>
            <a:off x="10868760" y="0"/>
            <a:ext cx="928080" cy="928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2160" cy="992160"/>
          </a:xfrm>
          <a:prstGeom prst="rect">
            <a:avLst/>
          </a:prstGeom>
          <a:ln w="0">
            <a:noFill/>
          </a:ln>
        </p:spPr>
      </p:pic>
      <p:sp>
        <p:nvSpPr>
          <p:cNvPr id="45" name="TextBox 9"/>
          <p:cNvSpPr/>
          <p:nvPr/>
        </p:nvSpPr>
        <p:spPr>
          <a:xfrm>
            <a:off x="185400" y="6362280"/>
            <a:ext cx="4649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0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3960" cy="3342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713040" y="2844000"/>
            <a:ext cx="8416080" cy="106236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8371800" cy="19062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77720" cy="393264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5654160" y="2919600"/>
            <a:ext cx="4319280" cy="734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DejaVu Sans"/>
              </a:rPr>
              <a:t>Citing Sources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a:off x="4341240" y="308520"/>
            <a:ext cx="383616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Citing Sources</a:t>
            </a:r>
            <a:endParaRPr b="0" lang="en-PH" sz="3600" spc="-1" strike="noStrike">
              <a:latin typeface="Arial"/>
            </a:endParaRPr>
          </a:p>
        </p:txBody>
      </p:sp>
      <p:sp>
        <p:nvSpPr>
          <p:cNvPr id="171" name=""/>
          <p:cNvSpPr/>
          <p:nvPr/>
        </p:nvSpPr>
        <p:spPr>
          <a:xfrm>
            <a:off x="900000" y="1116000"/>
            <a:ext cx="10259280" cy="4664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Choose the letter of the correct answer.</a:t>
            </a:r>
            <a:endParaRPr b="0" lang="en-PH" sz="2000" spc="-1" strike="noStrike">
              <a:latin typeface="Arial"/>
            </a:endParaRPr>
          </a:p>
          <a:p>
            <a:pPr algn="just">
              <a:lnSpc>
                <a:spcPct val="115000"/>
              </a:lnSpc>
              <a:buNone/>
            </a:pPr>
            <a:r>
              <a:rPr b="0" lang="en-PH" sz="2000" spc="-1" strike="noStrike">
                <a:solidFill>
                  <a:srgbClr val="000000"/>
                </a:solidFill>
                <a:latin typeface="Lato"/>
                <a:ea typeface="DejaVu Sans"/>
              </a:rPr>
              <a:t>1. If my paper is entirely original, using no other source for ideas or data, written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completely in my own words, then I do not have to cite anything.</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highlight>
                  <a:srgbClr val="ffffff"/>
                </a:highlight>
                <a:latin typeface="Lato"/>
                <a:ea typeface="DejaVu Sans"/>
              </a:rPr>
              <a:t> </a:t>
            </a:r>
            <a:r>
              <a:rPr b="0" lang="en-PH" sz="2000" spc="-1" strike="noStrike">
                <a:solidFill>
                  <a:srgbClr val="000000"/>
                </a:solidFill>
                <a:highlight>
                  <a:srgbClr val="ffffff"/>
                </a:highlight>
                <a:latin typeface="Lato"/>
                <a:ea typeface="DejaVu Sans"/>
              </a:rPr>
              <a:t>A. true</a:t>
            </a:r>
            <a:r>
              <a:rPr b="0" lang="en-PH" sz="2000" spc="-1" strike="noStrike">
                <a:solidFill>
                  <a:srgbClr val="000000"/>
                </a:solidFill>
                <a:latin typeface="Lato"/>
                <a:ea typeface="DejaVu Sans"/>
              </a:rPr>
              <a:t> B. false C. both A and B</a:t>
            </a:r>
            <a:endParaRPr b="0" lang="en-PH" sz="2000" spc="-1" strike="noStrike">
              <a:latin typeface="Arial"/>
            </a:endParaRPr>
          </a:p>
          <a:p>
            <a:pPr algn="just">
              <a:lnSpc>
                <a:spcPct val="115000"/>
              </a:lnSpc>
              <a:buNone/>
            </a:pPr>
            <a:r>
              <a:rPr b="0" lang="en-PH" sz="2000" spc="-1" strike="noStrike">
                <a:solidFill>
                  <a:srgbClr val="000000"/>
                </a:solidFill>
                <a:latin typeface="Lato"/>
                <a:ea typeface="DejaVu Sans"/>
              </a:rPr>
              <a:t>2. If I read other authors’ works and included their ideas in my paper but I paraphrased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and did not quote them directly, I ____________.</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 need not reference those authors’ works</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highlight>
                  <a:srgbClr val="ffffff"/>
                </a:highlight>
                <a:latin typeface="Lato"/>
                <a:ea typeface="DejaVu Sans"/>
              </a:rPr>
              <a:t> </a:t>
            </a:r>
            <a:r>
              <a:rPr b="0" lang="en-PH" sz="2000" spc="-1" strike="noStrike">
                <a:solidFill>
                  <a:srgbClr val="000000"/>
                </a:solidFill>
                <a:highlight>
                  <a:srgbClr val="ffffff"/>
                </a:highlight>
                <a:latin typeface="Lato"/>
                <a:ea typeface="DejaVu Sans"/>
              </a:rPr>
              <a:t>B. still needs to include those works in the reference section</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 can claim that all the ideas and information in my work are my own</a:t>
            </a:r>
            <a:endParaRPr b="0" lang="en-PH" sz="2000" spc="-1" strike="noStrike">
              <a:latin typeface="Arial"/>
            </a:endParaRPr>
          </a:p>
          <a:p>
            <a:pPr algn="just">
              <a:lnSpc>
                <a:spcPct val="115000"/>
              </a:lnSpc>
              <a:buNone/>
            </a:pPr>
            <a:r>
              <a:rPr b="0" lang="en-PH" sz="2000" spc="-1" strike="noStrike">
                <a:solidFill>
                  <a:srgbClr val="000000"/>
                </a:solidFill>
                <a:latin typeface="Lato"/>
                <a:ea typeface="DejaVu Sans"/>
              </a:rPr>
              <a:t>3. APA and MLA are _______.</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 related to an author’s purpose for writing a text</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highlight>
                  <a:srgbClr val="ffffff"/>
                </a:highlight>
                <a:latin typeface="Lato"/>
                <a:ea typeface="DejaVu Sans"/>
              </a:rPr>
              <a:t>  </a:t>
            </a:r>
            <a:r>
              <a:rPr b="0" lang="en-PH" sz="2000" spc="-1" strike="noStrike">
                <a:solidFill>
                  <a:srgbClr val="000000"/>
                </a:solidFill>
                <a:highlight>
                  <a:srgbClr val="ffffff"/>
                </a:highlight>
                <a:latin typeface="Lato"/>
                <a:ea typeface="DejaVu Sans"/>
              </a:rPr>
              <a:t>B. ways to cite the references and sources that were used in an academic paper</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 methods to ensure that the author has respected the authenticity of the text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p:nvPr/>
        </p:nvSpPr>
        <p:spPr>
          <a:xfrm>
            <a:off x="4089240" y="308520"/>
            <a:ext cx="383616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Citing Sources</a:t>
            </a:r>
            <a:endParaRPr b="0" lang="en-PH" sz="3600" spc="-1" strike="noStrike">
              <a:latin typeface="Arial"/>
            </a:endParaRPr>
          </a:p>
        </p:txBody>
      </p:sp>
      <p:sp>
        <p:nvSpPr>
          <p:cNvPr id="173" name=""/>
          <p:cNvSpPr/>
          <p:nvPr/>
        </p:nvSpPr>
        <p:spPr>
          <a:xfrm>
            <a:off x="900000" y="1116000"/>
            <a:ext cx="10259280" cy="4664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endParaRPr b="0" lang="en-PH" sz="1800" spc="-1" strike="noStrike">
              <a:latin typeface="Arial"/>
            </a:endParaRPr>
          </a:p>
          <a:p>
            <a:pPr algn="just">
              <a:lnSpc>
                <a:spcPct val="115000"/>
              </a:lnSpc>
              <a:buNone/>
            </a:pPr>
            <a:r>
              <a:rPr b="0" lang="en-PH" sz="2000" spc="-1" strike="noStrike">
                <a:solidFill>
                  <a:srgbClr val="000000"/>
                </a:solidFill>
                <a:latin typeface="Lato"/>
                <a:ea typeface="AppleSystemUIFont"/>
              </a:rPr>
              <a:t>1. If my paper is entirely original, using no other source for ideas or data, written   </a:t>
            </a:r>
            <a:endParaRPr b="0" lang="en-PH" sz="2000" spc="-1" strike="noStrike">
              <a:latin typeface="Arial"/>
            </a:endParaRPr>
          </a:p>
          <a:p>
            <a:pPr algn="just">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completely in my own words, then I do not have to cite anything.</a:t>
            </a:r>
            <a:endParaRPr b="0" lang="en-PH" sz="2000" spc="-1" strike="noStrike">
              <a:latin typeface="Arial"/>
            </a:endParaRPr>
          </a:p>
          <a:p>
            <a:pPr algn="just">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highlight>
                  <a:srgbClr val="ffff00"/>
                </a:highlight>
                <a:latin typeface="Lato"/>
                <a:ea typeface="AppleSystemUIFont"/>
              </a:rPr>
              <a:t>A. true</a:t>
            </a:r>
            <a:r>
              <a:rPr b="0" lang="en-PH" sz="2000" spc="-1" strike="noStrike">
                <a:solidFill>
                  <a:srgbClr val="000000"/>
                </a:solidFill>
                <a:latin typeface="Lato"/>
                <a:ea typeface="AppleSystemUIFont"/>
              </a:rPr>
              <a:t> B. false C. both A and B</a:t>
            </a:r>
            <a:endParaRPr b="0" lang="en-PH" sz="2000" spc="-1" strike="noStrike">
              <a:latin typeface="Arial"/>
            </a:endParaRPr>
          </a:p>
          <a:p>
            <a:pPr algn="just">
              <a:lnSpc>
                <a:spcPct val="115000"/>
              </a:lnSpc>
              <a:buNone/>
            </a:pPr>
            <a:r>
              <a:rPr b="0" lang="en-PH" sz="2000" spc="-1" strike="noStrike">
                <a:solidFill>
                  <a:srgbClr val="000000"/>
                </a:solidFill>
                <a:latin typeface="Lato"/>
                <a:ea typeface="AppleSystemUIFont"/>
              </a:rPr>
              <a:t>2. If I read other authors’ works and included their ideas in my paper but I paraphrased </a:t>
            </a:r>
            <a:endParaRPr b="0" lang="en-PH" sz="2000" spc="-1" strike="noStrike">
              <a:latin typeface="Arial"/>
            </a:endParaRPr>
          </a:p>
          <a:p>
            <a:pPr algn="just">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and did not quote them directly, I ____________.</a:t>
            </a:r>
            <a:endParaRPr b="0" lang="en-PH" sz="2000" spc="-1" strike="noStrike">
              <a:latin typeface="Arial"/>
            </a:endParaRPr>
          </a:p>
          <a:p>
            <a:pPr algn="just">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A. need not reference those authors’ works</a:t>
            </a:r>
            <a:endParaRPr b="0" lang="en-PH" sz="2000" spc="-1" strike="noStrike">
              <a:latin typeface="Arial"/>
            </a:endParaRPr>
          </a:p>
          <a:p>
            <a:pPr algn="just">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highlight>
                  <a:srgbClr val="ffff00"/>
                </a:highlight>
                <a:latin typeface="Lato"/>
                <a:ea typeface="AppleSystemUIFont"/>
              </a:rPr>
              <a:t>B. still needs to include those works in the reference section</a:t>
            </a:r>
            <a:endParaRPr b="0" lang="en-PH" sz="2000" spc="-1" strike="noStrike">
              <a:latin typeface="Arial"/>
            </a:endParaRPr>
          </a:p>
          <a:p>
            <a:pPr algn="just">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C. can claim that all the ideas and information in my work are my own</a:t>
            </a:r>
            <a:endParaRPr b="0" lang="en-PH" sz="2000" spc="-1" strike="noStrike">
              <a:latin typeface="Arial"/>
            </a:endParaRPr>
          </a:p>
          <a:p>
            <a:pPr algn="just">
              <a:lnSpc>
                <a:spcPct val="115000"/>
              </a:lnSpc>
              <a:buNone/>
            </a:pPr>
            <a:r>
              <a:rPr b="0" lang="en-PH" sz="2000" spc="-1" strike="noStrike">
                <a:solidFill>
                  <a:srgbClr val="000000"/>
                </a:solidFill>
                <a:latin typeface="Lato"/>
                <a:ea typeface="AppleSystemUIFont"/>
              </a:rPr>
              <a:t>3. APA and MLA are _______.</a:t>
            </a:r>
            <a:endParaRPr b="0" lang="en-PH" sz="2000" spc="-1" strike="noStrike">
              <a:latin typeface="Arial"/>
            </a:endParaRPr>
          </a:p>
          <a:p>
            <a:pPr algn="just">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A. related to an author’s purpose for writing a text</a:t>
            </a:r>
            <a:endParaRPr b="0" lang="en-PH" sz="2000" spc="-1" strike="noStrike">
              <a:latin typeface="Arial"/>
            </a:endParaRPr>
          </a:p>
          <a:p>
            <a:pPr algn="just">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highlight>
                  <a:srgbClr val="ffff00"/>
                </a:highlight>
                <a:latin typeface="Lato"/>
                <a:ea typeface="AppleSystemUIFont"/>
              </a:rPr>
              <a:t>B. ways to cite the references and sources that were used in an academic paper</a:t>
            </a:r>
            <a:endParaRPr b="0" lang="en-PH" sz="2000" spc="-1" strike="noStrike">
              <a:latin typeface="Arial"/>
            </a:endParaRPr>
          </a:p>
          <a:p>
            <a:pPr algn="just">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C. methods to ensure that the author has respected the authenticity of the text</a:t>
            </a:r>
            <a:endParaRPr b="0" lang="en-PH" sz="2000" spc="-1" strike="noStrike">
              <a:latin typeface="Arial"/>
            </a:endParaRPr>
          </a:p>
        </p:txBody>
      </p:sp>
      <p:sp>
        <p:nvSpPr>
          <p:cNvPr id="174" name=""/>
          <p:cNvSpPr/>
          <p:nvPr/>
        </p:nvSpPr>
        <p:spPr>
          <a:xfrm>
            <a:off x="4500000" y="954000"/>
            <a:ext cx="305928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AppleSystemUIFont"/>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307160" y="1512000"/>
            <a:ext cx="9312120" cy="179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 safeguard to ensure that you acknowledge and respect intellectual property rights is the use of proper citations, as well as referencing your sources if you use other people’s work.</a:t>
            </a:r>
            <a:endParaRPr b="0" lang="en-PH" sz="2000" spc="-1" strike="noStrike">
              <a:latin typeface="Arial"/>
            </a:endParaRPr>
          </a:p>
        </p:txBody>
      </p:sp>
      <p:sp>
        <p:nvSpPr>
          <p:cNvPr id="129" name=""/>
          <p:cNvSpPr/>
          <p:nvPr/>
        </p:nvSpPr>
        <p:spPr>
          <a:xfrm>
            <a:off x="4083120" y="524520"/>
            <a:ext cx="383616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Citing Sources</a:t>
            </a:r>
            <a:endParaRPr b="0" lang="en-PH" sz="3600" spc="-1" strike="noStrike">
              <a:latin typeface="Arial"/>
            </a:endParaRPr>
          </a:p>
        </p:txBody>
      </p:sp>
      <p:sp>
        <p:nvSpPr>
          <p:cNvPr id="130" name=""/>
          <p:cNvSpPr/>
          <p:nvPr/>
        </p:nvSpPr>
        <p:spPr>
          <a:xfrm>
            <a:off x="1300680" y="2796840"/>
            <a:ext cx="9318600" cy="1450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Ways to cite sources in order to avoid plagiarism and other violations against intellectual property rights:</a:t>
            </a:r>
            <a:endParaRPr b="0" lang="en-PH" sz="2000" spc="-1" strike="noStrike">
              <a:latin typeface="Arial"/>
            </a:endParaRPr>
          </a:p>
        </p:txBody>
      </p:sp>
      <p:sp>
        <p:nvSpPr>
          <p:cNvPr id="131" name=""/>
          <p:cNvSpPr/>
          <p:nvPr/>
        </p:nvSpPr>
        <p:spPr>
          <a:xfrm>
            <a:off x="1300680" y="3808080"/>
            <a:ext cx="373860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1. APA citation style</a:t>
            </a:r>
            <a:endParaRPr b="0" lang="en-PH" sz="2000" spc="-1" strike="noStrike">
              <a:latin typeface="Arial"/>
            </a:endParaRPr>
          </a:p>
        </p:txBody>
      </p:sp>
      <p:sp>
        <p:nvSpPr>
          <p:cNvPr id="132" name=""/>
          <p:cNvSpPr/>
          <p:nvPr/>
        </p:nvSpPr>
        <p:spPr>
          <a:xfrm>
            <a:off x="2028240" y="4384440"/>
            <a:ext cx="8591040" cy="1110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Lato"/>
                <a:ea typeface="DejaVu Sans"/>
              </a:rPr>
              <a:t>refers to the rules and conventions established by the American Psychological Association for documenting sources used in a research paper. APA style requires both in-text citations and a reference list.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4083120" y="524880"/>
            <a:ext cx="383616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Citing Sources</a:t>
            </a:r>
            <a:endParaRPr b="0" lang="en-PH" sz="3600" spc="-1" strike="noStrike">
              <a:latin typeface="Arial"/>
            </a:endParaRPr>
          </a:p>
        </p:txBody>
      </p:sp>
      <p:sp>
        <p:nvSpPr>
          <p:cNvPr id="134" name=""/>
          <p:cNvSpPr/>
          <p:nvPr/>
        </p:nvSpPr>
        <p:spPr>
          <a:xfrm>
            <a:off x="1440000" y="1540080"/>
            <a:ext cx="485928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A. APA Format for Citing Books:</a:t>
            </a:r>
            <a:endParaRPr b="0" lang="en-PH" sz="2000" spc="-1" strike="noStrike">
              <a:latin typeface="Arial"/>
            </a:endParaRPr>
          </a:p>
        </p:txBody>
      </p:sp>
      <p:sp>
        <p:nvSpPr>
          <p:cNvPr id="135" name=""/>
          <p:cNvSpPr/>
          <p:nvPr/>
        </p:nvSpPr>
        <p:spPr>
          <a:xfrm>
            <a:off x="1861560" y="1990080"/>
            <a:ext cx="8937720" cy="1110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Author’s last name, First name initial and Middle name initial. (year). Book title. Publishing city, State</a:t>
            </a:r>
            <a:endParaRPr b="0" lang="en-PH" sz="2000" spc="-1" strike="noStrike">
              <a:latin typeface="Arial"/>
            </a:endParaRPr>
          </a:p>
        </p:txBody>
      </p:sp>
      <p:sp>
        <p:nvSpPr>
          <p:cNvPr id="136" name=""/>
          <p:cNvSpPr/>
          <p:nvPr/>
        </p:nvSpPr>
        <p:spPr>
          <a:xfrm>
            <a:off x="1861560" y="2938320"/>
            <a:ext cx="1557720" cy="656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en-PH" sz="2000" spc="-1" strike="noStrike">
                <a:solidFill>
                  <a:srgbClr val="000000"/>
                </a:solidFill>
                <a:latin typeface="Lato"/>
                <a:ea typeface="€à'9Aìþ"/>
              </a:rPr>
              <a:t>Example:</a:t>
            </a:r>
            <a:endParaRPr b="0" lang="en-PH" sz="2000" spc="-1" strike="noStrike">
              <a:latin typeface="Arial"/>
            </a:endParaRPr>
          </a:p>
        </p:txBody>
      </p:sp>
      <p:sp>
        <p:nvSpPr>
          <p:cNvPr id="137" name=""/>
          <p:cNvSpPr/>
          <p:nvPr/>
        </p:nvSpPr>
        <p:spPr>
          <a:xfrm>
            <a:off x="1857600" y="3314880"/>
            <a:ext cx="8941680" cy="1450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000" spc="-1" strike="noStrike">
                <a:solidFill>
                  <a:srgbClr val="000000"/>
                </a:solidFill>
                <a:latin typeface="Lato"/>
                <a:ea typeface="DejaVu Sans"/>
              </a:rPr>
              <a:t>Brown, L. S. (2018). Feminist therapy (2nd ed.). American Psychological Association. https://doi. org/10.1037/0000092-000</a:t>
            </a:r>
            <a:endParaRPr b="0" lang="en-PH" sz="2000" spc="-1" strike="noStrike">
              <a:latin typeface="Arial"/>
            </a:endParaRPr>
          </a:p>
        </p:txBody>
      </p:sp>
      <p:sp>
        <p:nvSpPr>
          <p:cNvPr id="138" name=""/>
          <p:cNvSpPr/>
          <p:nvPr/>
        </p:nvSpPr>
        <p:spPr>
          <a:xfrm>
            <a:off x="1425960" y="4230000"/>
            <a:ext cx="318132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B. In-text citation:</a:t>
            </a:r>
            <a:endParaRPr b="0" lang="en-PH" sz="2000" spc="-1" strike="noStrike">
              <a:latin typeface="Arial"/>
            </a:endParaRPr>
          </a:p>
        </p:txBody>
      </p:sp>
      <p:sp>
        <p:nvSpPr>
          <p:cNvPr id="139" name=""/>
          <p:cNvSpPr/>
          <p:nvPr/>
        </p:nvSpPr>
        <p:spPr>
          <a:xfrm>
            <a:off x="2145960" y="4716000"/>
            <a:ext cx="8653320" cy="1450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Lato"/>
                <a:ea typeface="DejaVu Sans"/>
              </a:rPr>
              <a:t>a system of parenthetical reference in the content of a paper or a research paper.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4083120" y="309240"/>
            <a:ext cx="383616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Citing Sources</a:t>
            </a:r>
            <a:endParaRPr b="0" lang="en-PH" sz="3600" spc="-1" strike="noStrike">
              <a:latin typeface="Arial"/>
            </a:endParaRPr>
          </a:p>
        </p:txBody>
      </p:sp>
      <p:sp>
        <p:nvSpPr>
          <p:cNvPr id="141" name=""/>
          <p:cNvSpPr/>
          <p:nvPr/>
        </p:nvSpPr>
        <p:spPr>
          <a:xfrm>
            <a:off x="1194120" y="1170000"/>
            <a:ext cx="233316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In-text citation</a:t>
            </a:r>
            <a:endParaRPr b="0" lang="en-PH" sz="2000" spc="-1" strike="noStrike">
              <a:latin typeface="Arial"/>
            </a:endParaRPr>
          </a:p>
        </p:txBody>
      </p:sp>
      <p:sp>
        <p:nvSpPr>
          <p:cNvPr id="142" name=""/>
          <p:cNvSpPr/>
          <p:nvPr/>
        </p:nvSpPr>
        <p:spPr>
          <a:xfrm>
            <a:off x="1739520" y="1632240"/>
            <a:ext cx="9239760" cy="24710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Lato"/>
                <a:ea typeface="DejaVu Sans"/>
              </a:rPr>
              <a:t>This means that you include the </a:t>
            </a:r>
            <a:r>
              <a:rPr b="1" lang="en-PH" sz="2000" spc="-1" strike="noStrike">
                <a:solidFill>
                  <a:srgbClr val="000000"/>
                </a:solidFill>
                <a:latin typeface="Lato"/>
                <a:ea typeface="DejaVu Sans"/>
              </a:rPr>
              <a:t>author</a:t>
            </a: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date</a:t>
            </a:r>
            <a:r>
              <a:rPr b="0" lang="en-PH" sz="2000" spc="-1" strike="noStrike">
                <a:solidFill>
                  <a:srgbClr val="000000"/>
                </a:solidFill>
                <a:latin typeface="Lato"/>
                <a:ea typeface="DejaVu Sans"/>
              </a:rPr>
              <a:t>, and </a:t>
            </a:r>
            <a:r>
              <a:rPr b="1" lang="en-PH" sz="2000" spc="-1" strike="noStrike">
                <a:solidFill>
                  <a:srgbClr val="000000"/>
                </a:solidFill>
                <a:latin typeface="Lato"/>
                <a:ea typeface="DejaVu Sans"/>
              </a:rPr>
              <a:t>page number</a:t>
            </a:r>
            <a:r>
              <a:rPr b="0" lang="en-PH" sz="2000" spc="-1" strike="noStrike">
                <a:solidFill>
                  <a:srgbClr val="000000"/>
                </a:solidFill>
                <a:latin typeface="Lato"/>
                <a:ea typeface="DejaVu Sans"/>
              </a:rPr>
              <a:t> from which the quotation is taken. Should there be no author’s name to be cited, then you may use the location information , the title of the material, and editor’s or compiler’s names at the end of the final punctuation mark.</a:t>
            </a:r>
            <a:endParaRPr b="0" lang="en-PH" sz="2000" spc="-1" strike="noStrike">
              <a:latin typeface="Arial"/>
            </a:endParaRPr>
          </a:p>
        </p:txBody>
      </p:sp>
      <p:sp>
        <p:nvSpPr>
          <p:cNvPr id="143" name=""/>
          <p:cNvSpPr/>
          <p:nvPr/>
        </p:nvSpPr>
        <p:spPr>
          <a:xfrm>
            <a:off x="1188000" y="3242880"/>
            <a:ext cx="8783280" cy="111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Here is the APA Format for Citing a Direct Quote with a page number:</a:t>
            </a:r>
            <a:endParaRPr b="0" lang="en-PH" sz="2000" spc="-1" strike="noStrike">
              <a:latin typeface="Arial"/>
            </a:endParaRPr>
          </a:p>
        </p:txBody>
      </p:sp>
      <p:sp>
        <p:nvSpPr>
          <p:cNvPr id="144" name=""/>
          <p:cNvSpPr/>
          <p:nvPr/>
        </p:nvSpPr>
        <p:spPr>
          <a:xfrm>
            <a:off x="1730160" y="3744000"/>
            <a:ext cx="9249120" cy="1450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Lato"/>
                <a:ea typeface="DejaVu Sans"/>
              </a:rPr>
              <a:t>For all direct quotes, be sure to include the name of the author(s), year, and page number in your citation for all direct quotes.</a:t>
            </a:r>
            <a:endParaRPr b="0" lang="en-PH" sz="2000" spc="-1" strike="noStrike">
              <a:latin typeface="Arial"/>
            </a:endParaRPr>
          </a:p>
        </p:txBody>
      </p:sp>
      <p:sp>
        <p:nvSpPr>
          <p:cNvPr id="145" name=""/>
          <p:cNvSpPr/>
          <p:nvPr/>
        </p:nvSpPr>
        <p:spPr>
          <a:xfrm>
            <a:off x="1730160" y="4572000"/>
            <a:ext cx="8925120" cy="17906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solidFill>
                  <a:srgbClr val="000000"/>
                </a:solidFill>
                <a:latin typeface="Lato"/>
                <a:ea typeface="DejaVu Sans"/>
              </a:rPr>
              <a:t>Be sure also to include quotation marks around the direct quote.</a:t>
            </a:r>
            <a:endParaRPr b="0" lang="en-PH" sz="2000" spc="-1" strike="noStrike">
              <a:latin typeface="Arial"/>
            </a:endParaRPr>
          </a:p>
        </p:txBody>
      </p:sp>
      <p:sp>
        <p:nvSpPr>
          <p:cNvPr id="146" name=""/>
          <p:cNvSpPr/>
          <p:nvPr/>
        </p:nvSpPr>
        <p:spPr>
          <a:xfrm>
            <a:off x="1730160" y="5032440"/>
            <a:ext cx="9249120" cy="21308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Lato"/>
                <a:ea typeface="DejaVu Sans"/>
              </a:rPr>
              <a:t>When citing direct quotations in-text, always include page number(s) within parentheses and insert a space between p. and page number.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3960000" y="540000"/>
            <a:ext cx="383616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Citing Sources</a:t>
            </a:r>
            <a:endParaRPr b="0" lang="en-PH" sz="3600" spc="-1" strike="noStrike">
              <a:latin typeface="Arial"/>
            </a:endParaRPr>
          </a:p>
        </p:txBody>
      </p:sp>
      <p:sp>
        <p:nvSpPr>
          <p:cNvPr id="148" name=""/>
          <p:cNvSpPr/>
          <p:nvPr/>
        </p:nvSpPr>
        <p:spPr>
          <a:xfrm>
            <a:off x="1296000" y="1620000"/>
            <a:ext cx="9719280" cy="3896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Example:</a:t>
            </a:r>
            <a:r>
              <a:rPr b="0" lang="en-PH" sz="2000" spc="-1" strike="noStrike">
                <a:solidFill>
                  <a:srgbClr val="000000"/>
                </a:solidFill>
                <a:latin typeface="Lato"/>
                <a:ea typeface="DejaVu Sans"/>
              </a:rPr>
              <a:t> </a:t>
            </a:r>
            <a:r>
              <a:rPr b="0" lang="en-PH" sz="2000" spc="-1" strike="noStrike">
                <a:solidFill>
                  <a:srgbClr val="000000"/>
                </a:solidFill>
                <a:latin typeface="Lato"/>
                <a:ea typeface="€à'9Aìþ"/>
              </a:rPr>
              <a:t>You are writing a paper on peace, and you find the quote, </a:t>
            </a:r>
            <a:endParaRPr b="0" lang="en-PH" sz="2000" spc="-1" strike="noStrike">
              <a:latin typeface="Arial"/>
            </a:endParaRPr>
          </a:p>
          <a:p>
            <a:pPr>
              <a:lnSpc>
                <a:spcPct val="100000"/>
              </a:lnSpc>
              <a:buNone/>
            </a:pPr>
            <a:r>
              <a:rPr b="0" lang="en-PH" sz="2000" spc="-1" strike="noStrike">
                <a:solidFill>
                  <a:srgbClr val="000000"/>
                </a:solidFill>
                <a:latin typeface="Lato"/>
                <a:ea typeface="€à'9Aìþ"/>
              </a:rPr>
              <a:t>                   “</a:t>
            </a:r>
            <a:r>
              <a:rPr b="0" lang="en-PH" sz="2000" spc="-1" strike="noStrike">
                <a:solidFill>
                  <a:srgbClr val="000000"/>
                </a:solidFill>
                <a:latin typeface="Lato"/>
                <a:ea typeface="€à'9Aìþ"/>
              </a:rPr>
              <a:t>Peacemakers are people who breathe grace.”</a:t>
            </a:r>
            <a:endParaRPr b="0" lang="en-PH" sz="2000" spc="-1" strike="noStrike">
              <a:latin typeface="Arial"/>
            </a:endParaRPr>
          </a:p>
          <a:p>
            <a:pPr algn="just">
              <a:lnSpc>
                <a:spcPct val="100000"/>
              </a:lnSpc>
              <a:buNone/>
            </a:pPr>
            <a:r>
              <a:rPr b="0" lang="en-PH" sz="2000" spc="-1" strike="noStrike">
                <a:solidFill>
                  <a:srgbClr val="000000"/>
                </a:solidFill>
                <a:latin typeface="Lato"/>
                <a:ea typeface="€à'9Aìþ"/>
              </a:rPr>
              <a:t>	</a:t>
            </a:r>
            <a:endParaRPr b="0" lang="en-PH" sz="2000" spc="-1" strike="noStrike">
              <a:latin typeface="Arial"/>
            </a:endParaRPr>
          </a:p>
          <a:p>
            <a:pPr algn="just">
              <a:lnSpc>
                <a:spcPct val="100000"/>
              </a:lnSpc>
              <a:buNone/>
            </a:pPr>
            <a:r>
              <a:rPr b="0" lang="en-PH" sz="2000" spc="-1" strike="noStrike">
                <a:solidFill>
                  <a:srgbClr val="000000"/>
                </a:solidFill>
                <a:latin typeface="Lato"/>
                <a:ea typeface="€à'9Aìþ"/>
              </a:rPr>
              <a:t>	</a:t>
            </a:r>
            <a:r>
              <a:rPr b="0" lang="en-PH" sz="2000" spc="-1" strike="noStrike">
                <a:solidFill>
                  <a:srgbClr val="000000"/>
                </a:solidFill>
                <a:latin typeface="Lato"/>
                <a:ea typeface="€à'9Aìþ"/>
              </a:rPr>
              <a:t>Here is the information on the book: The author was Ken Sande. The year of publication is 2004. The page number of the quote is page 11.</a:t>
            </a:r>
            <a:endParaRPr b="0" lang="en-PH" sz="2000" spc="-1" strike="noStrike">
              <a:latin typeface="Arial"/>
            </a:endParaRPr>
          </a:p>
          <a:p>
            <a:pPr>
              <a:lnSpc>
                <a:spcPct val="100000"/>
              </a:lnSpc>
              <a:buNone/>
            </a:pPr>
            <a:endParaRPr b="0" lang="en-PH" sz="2000" spc="-1" strike="noStrike">
              <a:latin typeface="Arial"/>
            </a:endParaRPr>
          </a:p>
          <a:p>
            <a:pPr algn="just">
              <a:lnSpc>
                <a:spcPct val="100000"/>
              </a:lnSpc>
              <a:buNone/>
            </a:pPr>
            <a:r>
              <a:rPr b="0" lang="en-PH" sz="2000" spc="-1" strike="noStrike">
                <a:solidFill>
                  <a:srgbClr val="000000"/>
                </a:solidFill>
                <a:latin typeface="Lato"/>
                <a:ea typeface="€à'9Aìþ"/>
              </a:rPr>
              <a:t>	</a:t>
            </a:r>
            <a:r>
              <a:rPr b="0" lang="en-PH" sz="2000" spc="-1" strike="noStrike">
                <a:solidFill>
                  <a:srgbClr val="000000"/>
                </a:solidFill>
                <a:latin typeface="Lato"/>
                <a:ea typeface="€à'9Aìþ"/>
              </a:rPr>
              <a:t>This is how the citation should look following the quote: “Peacemakers are people who breathe grace” (Sande, 2004, p. 11).</a:t>
            </a:r>
            <a:endParaRPr b="0" lang="en-PH" sz="2000" spc="-1" strike="noStrike">
              <a:latin typeface="Arial"/>
            </a:endParaRPr>
          </a:p>
          <a:p>
            <a:pPr>
              <a:lnSpc>
                <a:spcPct val="100000"/>
              </a:lnSpc>
              <a:buNone/>
            </a:pPr>
            <a:endParaRPr b="0" lang="en-PH" sz="2000" spc="-1" strike="noStrike">
              <a:latin typeface="Arial"/>
            </a:endParaRPr>
          </a:p>
          <a:p>
            <a:pPr algn="just">
              <a:lnSpc>
                <a:spcPct val="100000"/>
              </a:lnSpc>
              <a:buNone/>
            </a:pPr>
            <a:r>
              <a:rPr b="0" lang="en-PH" sz="2000" spc="-1" strike="noStrike">
                <a:solidFill>
                  <a:srgbClr val="000000"/>
                </a:solidFill>
                <a:latin typeface="Lato"/>
                <a:ea typeface="€à'9Aìþ"/>
              </a:rPr>
              <a:t>	</a:t>
            </a:r>
            <a:r>
              <a:rPr b="0" lang="en-PH" sz="2000" spc="-1" strike="noStrike">
                <a:solidFill>
                  <a:srgbClr val="000000"/>
                </a:solidFill>
                <a:latin typeface="Lato"/>
                <a:ea typeface="€à'9Aìþ"/>
              </a:rPr>
              <a:t>You could also write it like this: Sande (2004) stated, “Peacemakers are people who breathe grace” (p. 11).</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4140000" y="540360"/>
            <a:ext cx="383616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Citing Sources</a:t>
            </a:r>
            <a:endParaRPr b="0" lang="en-PH" sz="3600" spc="-1" strike="noStrike">
              <a:latin typeface="Arial"/>
            </a:endParaRPr>
          </a:p>
        </p:txBody>
      </p:sp>
      <p:sp>
        <p:nvSpPr>
          <p:cNvPr id="150" name=""/>
          <p:cNvSpPr/>
          <p:nvPr/>
        </p:nvSpPr>
        <p:spPr>
          <a:xfrm>
            <a:off x="1429560" y="1584000"/>
            <a:ext cx="4653720" cy="80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Example of an in-line quotation:</a:t>
            </a:r>
            <a:endParaRPr b="0" lang="en-PH" sz="2000" spc="-1" strike="noStrike">
              <a:latin typeface="Arial"/>
            </a:endParaRPr>
          </a:p>
        </p:txBody>
      </p:sp>
      <p:sp>
        <p:nvSpPr>
          <p:cNvPr id="151" name=""/>
          <p:cNvSpPr/>
          <p:nvPr/>
        </p:nvSpPr>
        <p:spPr>
          <a:xfrm>
            <a:off x="1721520" y="2256840"/>
            <a:ext cx="8897760" cy="1450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i="1" lang="en-PH" sz="2000" spc="-1" strike="noStrike">
                <a:solidFill>
                  <a:srgbClr val="000000"/>
                </a:solidFill>
                <a:latin typeface="Lato"/>
                <a:ea typeface="DejaVu Sans"/>
              </a:rPr>
              <a:t>He asserted that “Russia wants to make war, and the Government has surreptitiously </a:t>
            </a:r>
            <a:r>
              <a:rPr b="0" i="1" lang="en-PH" sz="2000" spc="-1" strike="noStrike">
                <a:solidFill>
                  <a:srgbClr val="000000"/>
                </a:solidFill>
                <a:latin typeface="Lato"/>
                <a:ea typeface="€à'9Aìþ"/>
              </a:rPr>
              <a:t>sent an official to see if there’s any disaffection anywhere.”</a:t>
            </a:r>
            <a:r>
              <a:rPr b="0" lang="en-PH" sz="2000" spc="-1" strike="noStrike">
                <a:solidFill>
                  <a:srgbClr val="000000"/>
                </a:solidFill>
                <a:latin typeface="Lato"/>
                <a:ea typeface="€à'9Aìþ"/>
              </a:rPr>
              <a:t> (Gogol, 1836, p.88)</a:t>
            </a:r>
            <a:endParaRPr b="0" lang="en-PH" sz="2000" spc="-1" strike="noStrike">
              <a:latin typeface="Arial"/>
            </a:endParaRPr>
          </a:p>
        </p:txBody>
      </p:sp>
      <p:sp>
        <p:nvSpPr>
          <p:cNvPr id="152" name=""/>
          <p:cNvSpPr/>
          <p:nvPr/>
        </p:nvSpPr>
        <p:spPr>
          <a:xfrm>
            <a:off x="1548000" y="2196000"/>
            <a:ext cx="9359280" cy="1295280"/>
          </a:xfrm>
          <a:prstGeom prst="rect">
            <a:avLst/>
          </a:prstGeom>
          <a:noFill/>
          <a:ln w="29160">
            <a:solidFill>
              <a:srgbClr val="55215b"/>
            </a:solidFill>
            <a:round/>
          </a:ln>
        </p:spPr>
        <p:style>
          <a:lnRef idx="0"/>
          <a:fillRef idx="0"/>
          <a:effectRef idx="0"/>
          <a:fontRef idx="minor"/>
        </p:style>
      </p:sp>
      <p:sp>
        <p:nvSpPr>
          <p:cNvPr id="153" name=""/>
          <p:cNvSpPr/>
          <p:nvPr/>
        </p:nvSpPr>
        <p:spPr>
          <a:xfrm>
            <a:off x="1482840" y="3870000"/>
            <a:ext cx="265644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Block quotations</a:t>
            </a:r>
            <a:endParaRPr b="0" lang="en-PH" sz="2000" spc="-1" strike="noStrike">
              <a:latin typeface="Arial"/>
            </a:endParaRPr>
          </a:p>
        </p:txBody>
      </p:sp>
      <p:sp>
        <p:nvSpPr>
          <p:cNvPr id="154" name=""/>
          <p:cNvSpPr/>
          <p:nvPr/>
        </p:nvSpPr>
        <p:spPr>
          <a:xfrm>
            <a:off x="1482840" y="4316040"/>
            <a:ext cx="9496440" cy="1110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This means copying 40 or more words verbatim from the original text. Although it is allowed, this kind of quotation should be used minimally since it can overshadow the voice of the writer.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4263120" y="468720"/>
            <a:ext cx="383616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Citing Sources</a:t>
            </a:r>
            <a:endParaRPr b="0" lang="en-PH" sz="3600" spc="-1" strike="noStrike">
              <a:latin typeface="Arial"/>
            </a:endParaRPr>
          </a:p>
        </p:txBody>
      </p:sp>
      <p:sp>
        <p:nvSpPr>
          <p:cNvPr id="156" name=""/>
          <p:cNvSpPr/>
          <p:nvPr/>
        </p:nvSpPr>
        <p:spPr>
          <a:xfrm>
            <a:off x="1294200" y="1404000"/>
            <a:ext cx="777708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Some reminders when using </a:t>
            </a:r>
            <a:r>
              <a:rPr b="1" lang="en-PH" sz="2000" spc="-1" strike="noStrike">
                <a:solidFill>
                  <a:srgbClr val="000000"/>
                </a:solidFill>
                <a:latin typeface="Lato"/>
                <a:ea typeface="DejaVu Sans"/>
              </a:rPr>
              <a:t>block quotation</a:t>
            </a:r>
            <a:r>
              <a:rPr b="0" lang="en-PH" sz="2000" spc="-1" strike="noStrike">
                <a:solidFill>
                  <a:srgbClr val="000000"/>
                </a:solidFill>
                <a:latin typeface="Lato"/>
                <a:ea typeface="DejaVu Sans"/>
              </a:rPr>
              <a:t>:</a:t>
            </a:r>
            <a:endParaRPr b="0" lang="en-PH" sz="2000" spc="-1" strike="noStrike">
              <a:latin typeface="Arial"/>
            </a:endParaRPr>
          </a:p>
        </p:txBody>
      </p:sp>
      <p:sp>
        <p:nvSpPr>
          <p:cNvPr id="157" name=""/>
          <p:cNvSpPr/>
          <p:nvPr/>
        </p:nvSpPr>
        <p:spPr>
          <a:xfrm>
            <a:off x="1288800" y="1908000"/>
            <a:ext cx="9690480" cy="6213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1. The first letter must be capitalized if it is a direct quote and a sentence.</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2. If only parts of an original text are to be used, it does not have to begin with a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capital letter.</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3. For quotations that are divided or segmented, there is no need to capitalize the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first letter.</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4. The Latin word sic (translation: thus, so, just as that) in italics must be used in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case the quoted material has spelling or grammar errors. This should be written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 brackets immediately after the mistake. In doing so, you are informing the               readers that the error comes from the original text.</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5. Although it adds credibility, you are advised to use quotations sparingly as much       as possible.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4443120" y="884520"/>
            <a:ext cx="383616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Citing Sources</a:t>
            </a:r>
            <a:endParaRPr b="0" lang="en-PH" sz="3600" spc="-1" strike="noStrike">
              <a:latin typeface="Arial"/>
            </a:endParaRPr>
          </a:p>
        </p:txBody>
      </p:sp>
      <p:sp>
        <p:nvSpPr>
          <p:cNvPr id="159" name=""/>
          <p:cNvSpPr/>
          <p:nvPr/>
        </p:nvSpPr>
        <p:spPr>
          <a:xfrm>
            <a:off x="1620000" y="2070000"/>
            <a:ext cx="148716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Example:</a:t>
            </a:r>
            <a:endParaRPr b="0" lang="en-PH" sz="2000" spc="-1" strike="noStrike">
              <a:latin typeface="Arial"/>
            </a:endParaRPr>
          </a:p>
        </p:txBody>
      </p:sp>
      <p:sp>
        <p:nvSpPr>
          <p:cNvPr id="160" name=""/>
          <p:cNvSpPr/>
          <p:nvPr/>
        </p:nvSpPr>
        <p:spPr>
          <a:xfrm>
            <a:off x="1620000" y="2889720"/>
            <a:ext cx="8999280" cy="1789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2000" spc="-1" strike="noStrike">
                <a:solidFill>
                  <a:srgbClr val="000000"/>
                </a:solidFill>
                <a:latin typeface="Lato"/>
                <a:ea typeface="DejaVu Sans"/>
              </a:rPr>
              <a:t>	</a:t>
            </a:r>
            <a:r>
              <a:rPr b="0" i="1" lang="en-PH" sz="2000" spc="-1" strike="noStrike">
                <a:solidFill>
                  <a:srgbClr val="000000"/>
                </a:solidFill>
                <a:latin typeface="Lato"/>
                <a:ea typeface="DejaVu Sans"/>
              </a:rPr>
              <a:t>Literature is understood in a multiplicity of ways. It is a body of written or oral works such as novels, poetry, or drama that use words to stimulate the imagination and confront the reader with a unique vision of life. The underlying assumption here is that a work of literature is a creative, universal form of expression that addresses the emotional, spiritual, or intellectual concerns of humanity. (Eyong, 2010, p. 3)</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4320000" y="344520"/>
            <a:ext cx="383616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Citing Sources</a:t>
            </a:r>
            <a:endParaRPr b="0" lang="en-PH" sz="3600" spc="-1" strike="noStrike">
              <a:latin typeface="Arial"/>
            </a:endParaRPr>
          </a:p>
        </p:txBody>
      </p:sp>
      <p:sp>
        <p:nvSpPr>
          <p:cNvPr id="162" name=""/>
          <p:cNvSpPr/>
          <p:nvPr/>
        </p:nvSpPr>
        <p:spPr>
          <a:xfrm>
            <a:off x="1152000" y="1224000"/>
            <a:ext cx="6839280" cy="116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2. MLA or Modern Language Association style:</a:t>
            </a:r>
            <a:endParaRPr b="0" lang="en-PH" sz="2000" spc="-1" strike="noStrike">
              <a:latin typeface="Arial"/>
            </a:endParaRPr>
          </a:p>
        </p:txBody>
      </p:sp>
      <p:sp>
        <p:nvSpPr>
          <p:cNvPr id="163" name=""/>
          <p:cNvSpPr/>
          <p:nvPr/>
        </p:nvSpPr>
        <p:spPr>
          <a:xfrm>
            <a:off x="1728000" y="1656000"/>
            <a:ext cx="9251280" cy="24710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Lato"/>
                <a:ea typeface="DejaVu Sans"/>
              </a:rPr>
              <a:t>Acknowledging the work of others in your text is made through the use of both signal phrases and parenthetical references. This is done by starting with a signal phrase that includes the author’s name and a parenthetical reference that shows the relevant page number(s).</a:t>
            </a:r>
            <a:endParaRPr b="0" lang="en-PH" sz="2000" spc="-1" strike="noStrike">
              <a:latin typeface="Arial"/>
            </a:endParaRPr>
          </a:p>
        </p:txBody>
      </p:sp>
      <p:sp>
        <p:nvSpPr>
          <p:cNvPr id="164" name=""/>
          <p:cNvSpPr/>
          <p:nvPr/>
        </p:nvSpPr>
        <p:spPr>
          <a:xfrm>
            <a:off x="1224000" y="3204000"/>
            <a:ext cx="245484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3. Bibliography</a:t>
            </a:r>
            <a:endParaRPr b="0" lang="en-PH" sz="2000" spc="-1" strike="noStrike">
              <a:latin typeface="Arial"/>
            </a:endParaRPr>
          </a:p>
        </p:txBody>
      </p:sp>
      <p:sp>
        <p:nvSpPr>
          <p:cNvPr id="165" name=""/>
          <p:cNvSpPr/>
          <p:nvPr/>
        </p:nvSpPr>
        <p:spPr>
          <a:xfrm>
            <a:off x="1804320" y="3600000"/>
            <a:ext cx="8598960" cy="11102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solidFill>
                  <a:srgbClr val="000000"/>
                </a:solidFill>
                <a:latin typeface="Lato"/>
                <a:ea typeface="DejaVu Sans"/>
              </a:rPr>
              <a:t>a list of books that are referred to in academic writing.</a:t>
            </a:r>
            <a:endParaRPr b="0" lang="en-PH" sz="2000" spc="-1" strike="noStrike">
              <a:latin typeface="Arial"/>
            </a:endParaRPr>
          </a:p>
        </p:txBody>
      </p:sp>
      <p:sp>
        <p:nvSpPr>
          <p:cNvPr id="166" name=""/>
          <p:cNvSpPr/>
          <p:nvPr/>
        </p:nvSpPr>
        <p:spPr>
          <a:xfrm>
            <a:off x="1260000" y="4104000"/>
            <a:ext cx="467928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4. Documentation</a:t>
            </a:r>
            <a:endParaRPr b="0" lang="en-PH" sz="2000" spc="-1" strike="noStrike">
              <a:latin typeface="Arial"/>
            </a:endParaRPr>
          </a:p>
        </p:txBody>
      </p:sp>
      <p:sp>
        <p:nvSpPr>
          <p:cNvPr id="167" name=""/>
          <p:cNvSpPr/>
          <p:nvPr/>
        </p:nvSpPr>
        <p:spPr>
          <a:xfrm>
            <a:off x="1804320" y="4469040"/>
            <a:ext cx="9174960" cy="11102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solidFill>
                  <a:srgbClr val="000000"/>
                </a:solidFill>
                <a:latin typeface="Lato"/>
                <a:ea typeface="DejaVu Sans"/>
              </a:rPr>
              <a:t>the act of collecting and supplying printed references about a certain subject.</a:t>
            </a:r>
            <a:endParaRPr b="0" lang="en-PH" sz="2000" spc="-1" strike="noStrike">
              <a:latin typeface="Arial"/>
            </a:endParaRPr>
          </a:p>
        </p:txBody>
      </p:sp>
      <p:sp>
        <p:nvSpPr>
          <p:cNvPr id="168" name=""/>
          <p:cNvSpPr/>
          <p:nvPr/>
        </p:nvSpPr>
        <p:spPr>
          <a:xfrm>
            <a:off x="1275480" y="4932000"/>
            <a:ext cx="214380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5. Footnote</a:t>
            </a:r>
            <a:endParaRPr b="0" lang="en-PH" sz="2000" spc="-1" strike="noStrike">
              <a:latin typeface="Arial"/>
            </a:endParaRPr>
          </a:p>
        </p:txBody>
      </p:sp>
      <p:sp>
        <p:nvSpPr>
          <p:cNvPr id="169" name=""/>
          <p:cNvSpPr/>
          <p:nvPr/>
        </p:nvSpPr>
        <p:spPr>
          <a:xfrm>
            <a:off x="1804320" y="5292000"/>
            <a:ext cx="9174960" cy="11102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solidFill>
                  <a:srgbClr val="000000"/>
                </a:solidFill>
                <a:latin typeface="Lato"/>
                <a:ea typeface="DejaVu Sans"/>
              </a:rPr>
              <a:t>a short comment or reference placed at the bottom of a page.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4153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2023-07-13T16:37:54Z</dcterms:modified>
  <cp:revision>231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