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4680" cy="68205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1560" cy="2761560"/>
          </a:xfrm>
          <a:prstGeom prst="rect">
            <a:avLst/>
          </a:prstGeom>
          <a:ln w="0">
            <a:noFill/>
          </a:ln>
        </p:spPr>
      </p:pic>
      <p:sp>
        <p:nvSpPr>
          <p:cNvPr id="2" name="Rectangle 5"/>
          <p:cNvSpPr/>
          <p:nvPr/>
        </p:nvSpPr>
        <p:spPr>
          <a:xfrm>
            <a:off x="3487320" y="1475280"/>
            <a:ext cx="8667000" cy="38250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7000" cy="3466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4680" cy="597600"/>
          </a:xfrm>
          <a:prstGeom prst="rect">
            <a:avLst/>
          </a:prstGeom>
          <a:ln w="0">
            <a:noFill/>
          </a:ln>
        </p:spPr>
      </p:pic>
      <p:sp>
        <p:nvSpPr>
          <p:cNvPr id="43" name="Rectangle 7"/>
          <p:cNvSpPr/>
          <p:nvPr/>
        </p:nvSpPr>
        <p:spPr>
          <a:xfrm>
            <a:off x="10868760" y="0"/>
            <a:ext cx="933120" cy="9331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7200" cy="997200"/>
          </a:xfrm>
          <a:prstGeom prst="rect">
            <a:avLst/>
          </a:prstGeom>
          <a:ln w="0">
            <a:noFill/>
          </a:ln>
        </p:spPr>
      </p:pic>
      <p:sp>
        <p:nvSpPr>
          <p:cNvPr id="45" name="TextBox 9"/>
          <p:cNvSpPr/>
          <p:nvPr/>
        </p:nvSpPr>
        <p:spPr>
          <a:xfrm>
            <a:off x="185400" y="6362280"/>
            <a:ext cx="4654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5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9000" cy="33472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https://fnhs.edu.ph/wp-content/uploads/2021/10/english8_q2_mod5of5_recognizingpositiveandnegativemessagespresentedinatext_v2.pdf"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0120" cy="10674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6600" cy="19112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2760" cy="39376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816360" y="298800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194508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
        <p:nvSpPr>
          <p:cNvPr id="178" name=""/>
          <p:cNvSpPr/>
          <p:nvPr/>
        </p:nvSpPr>
        <p:spPr>
          <a:xfrm>
            <a:off x="1410840" y="1980000"/>
            <a:ext cx="956844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Which of the following is not used in projective listening?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listen to absorb information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ignore less important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recall important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process relevant information</a:t>
            </a:r>
            <a:endParaRPr b="0" lang="en-PH" sz="1800" spc="-1" strike="noStrike">
              <a:latin typeface="Arial"/>
            </a:endParaRPr>
          </a:p>
        </p:txBody>
      </p:sp>
      <p:sp>
        <p:nvSpPr>
          <p:cNvPr id="179" name=""/>
          <p:cNvSpPr/>
          <p:nvPr/>
        </p:nvSpPr>
        <p:spPr>
          <a:xfrm>
            <a:off x="1440000" y="3872520"/>
            <a:ext cx="84592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Which does not describe an entertainment speech?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interesting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entertaining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funny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persuasive</a:t>
            </a:r>
            <a:endParaRPr b="0" lang="en-PH" sz="1800" spc="-1" strike="noStrike">
              <a:latin typeface="Arial"/>
            </a:endParaRPr>
          </a:p>
        </p:txBody>
      </p:sp>
      <p:sp>
        <p:nvSpPr>
          <p:cNvPr id="180" name=""/>
          <p:cNvSpPr/>
          <p:nvPr/>
        </p:nvSpPr>
        <p:spPr>
          <a:xfrm>
            <a:off x="1410840" y="1481400"/>
            <a:ext cx="10108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Circle the letter of the correct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978560" y="61200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
        <p:nvSpPr>
          <p:cNvPr id="182" name=""/>
          <p:cNvSpPr/>
          <p:nvPr/>
        </p:nvSpPr>
        <p:spPr>
          <a:xfrm>
            <a:off x="1440000" y="2268000"/>
            <a:ext cx="9308520" cy="4072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Which of the following will help you improve verbal delivery?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speak at a fast rate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speak in monotone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project voice audibly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use a very soft voice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does not enhance your nonverbal delivery?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mannerisms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good posture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emphasis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eye contact</a:t>
            </a:r>
            <a:endParaRPr b="0" lang="en-PH" sz="1800" spc="-1" strike="noStrike">
              <a:latin typeface="Arial"/>
            </a:endParaRPr>
          </a:p>
        </p:txBody>
      </p:sp>
      <p:sp>
        <p:nvSpPr>
          <p:cNvPr id="183" name=""/>
          <p:cNvSpPr/>
          <p:nvPr/>
        </p:nvSpPr>
        <p:spPr>
          <a:xfrm>
            <a:off x="1411200" y="1733760"/>
            <a:ext cx="10108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Circle the letter of the correct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194508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
        <p:nvSpPr>
          <p:cNvPr id="185" name=""/>
          <p:cNvSpPr/>
          <p:nvPr/>
        </p:nvSpPr>
        <p:spPr>
          <a:xfrm>
            <a:off x="1446840" y="2304000"/>
            <a:ext cx="956844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Which of the following is not used in projective listening?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listen to absorb information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ignore less important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ff00"/>
                </a:highlight>
                <a:latin typeface="Lato"/>
                <a:ea typeface="AppleSystemUIFont"/>
              </a:rPr>
              <a:t>C. recall important information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process relevant information</a:t>
            </a:r>
            <a:endParaRPr b="0" lang="en-PH" sz="1800" spc="-1" strike="noStrike">
              <a:latin typeface="Arial"/>
            </a:endParaRPr>
          </a:p>
        </p:txBody>
      </p:sp>
      <p:sp>
        <p:nvSpPr>
          <p:cNvPr id="186" name=""/>
          <p:cNvSpPr/>
          <p:nvPr/>
        </p:nvSpPr>
        <p:spPr>
          <a:xfrm>
            <a:off x="1440000" y="4124520"/>
            <a:ext cx="84592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Which does not describe an entertainment speech?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interesting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entertaining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funny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ff00"/>
                </a:highlight>
                <a:latin typeface="Lato"/>
                <a:ea typeface="AppleSystemUIFont"/>
              </a:rPr>
              <a:t>D. persuasive</a:t>
            </a:r>
            <a:endParaRPr b="0" lang="en-PH" sz="1800" spc="-1" strike="noStrike">
              <a:latin typeface="Arial"/>
            </a:endParaRPr>
          </a:p>
        </p:txBody>
      </p:sp>
      <p:sp>
        <p:nvSpPr>
          <p:cNvPr id="187" name=""/>
          <p:cNvSpPr/>
          <p:nvPr/>
        </p:nvSpPr>
        <p:spPr>
          <a:xfrm>
            <a:off x="1446840" y="1817640"/>
            <a:ext cx="10108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Circle the letter of the correct answer.</a:t>
            </a:r>
            <a:endParaRPr b="0" lang="en-PH" sz="1800" spc="-1" strike="noStrike">
              <a:latin typeface="Arial"/>
            </a:endParaRPr>
          </a:p>
        </p:txBody>
      </p:sp>
      <p:sp>
        <p:nvSpPr>
          <p:cNvPr id="188" name=""/>
          <p:cNvSpPr txBox="1"/>
          <p:nvPr/>
        </p:nvSpPr>
        <p:spPr>
          <a:xfrm>
            <a:off x="4861080" y="1080000"/>
            <a:ext cx="2518920" cy="466920"/>
          </a:xfrm>
          <a:prstGeom prst="rect">
            <a:avLst/>
          </a:prstGeom>
          <a:noFill/>
          <a:ln w="0">
            <a:noFill/>
          </a:ln>
        </p:spPr>
        <p:txBody>
          <a:bodyPr lIns="90000" rIns="90000" tIns="45000" bIns="45000" anchor="t">
            <a:noAutofit/>
          </a:bodyPr>
          <a:p>
            <a:pPr algn="ctr">
              <a:buNone/>
            </a:pPr>
            <a:r>
              <a:rPr b="1" lang="en-PH" sz="2100" spc="-1" strike="noStrike">
                <a:solidFill>
                  <a:srgbClr val="c9211e"/>
                </a:solidFill>
                <a:latin typeface="Lato"/>
                <a:ea typeface="AppleSystemUIFont"/>
              </a:rPr>
              <a:t>ANSWER KEY</a:t>
            </a:r>
            <a:endParaRPr b="1" lang="en-PH" sz="2100" spc="-1" strike="noStrike">
              <a:solidFill>
                <a:srgbClr val="c9211e"/>
              </a:solidFill>
              <a:latin typeface="Lato"/>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198000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
        <p:nvSpPr>
          <p:cNvPr id="190" name=""/>
          <p:cNvSpPr/>
          <p:nvPr/>
        </p:nvSpPr>
        <p:spPr>
          <a:xfrm>
            <a:off x="1440000" y="2436120"/>
            <a:ext cx="9308520" cy="4072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Which of the following will help you improve verbal delivery?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speak at a fast rate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speak in monotone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ff00"/>
                </a:highlight>
                <a:latin typeface="Lato"/>
                <a:ea typeface="AppleSystemUIFont"/>
              </a:rPr>
              <a:t>C. project voice audibly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use a very soft voice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Which of the following does not enhance your nonverbal delivery?</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mannerisms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good posture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highlight>
                  <a:srgbClr val="ffff00"/>
                </a:highlight>
                <a:latin typeface="Lato"/>
                <a:ea typeface="AppleSystemUIFont"/>
              </a:rPr>
              <a:t>C. emphasis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eye contact</a:t>
            </a:r>
            <a:endParaRPr b="0" lang="en-PH" sz="1800" spc="-1" strike="noStrike">
              <a:latin typeface="Arial"/>
            </a:endParaRPr>
          </a:p>
        </p:txBody>
      </p:sp>
      <p:sp>
        <p:nvSpPr>
          <p:cNvPr id="191" name=""/>
          <p:cNvSpPr/>
          <p:nvPr/>
        </p:nvSpPr>
        <p:spPr>
          <a:xfrm>
            <a:off x="1440000" y="1980000"/>
            <a:ext cx="10108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Circle the letter of the correct answer.</a:t>
            </a:r>
            <a:endParaRPr b="0" lang="en-PH" sz="1800" spc="-1" strike="noStrike">
              <a:latin typeface="Arial"/>
            </a:endParaRPr>
          </a:p>
        </p:txBody>
      </p:sp>
      <p:sp>
        <p:nvSpPr>
          <p:cNvPr id="192" name=""/>
          <p:cNvSpPr txBox="1"/>
          <p:nvPr/>
        </p:nvSpPr>
        <p:spPr>
          <a:xfrm>
            <a:off x="5040000" y="1080360"/>
            <a:ext cx="2518920" cy="466920"/>
          </a:xfrm>
          <a:prstGeom prst="rect">
            <a:avLst/>
          </a:prstGeom>
          <a:noFill/>
          <a:ln w="0">
            <a:noFill/>
          </a:ln>
        </p:spPr>
        <p:txBody>
          <a:bodyPr lIns="90000" rIns="90000" tIns="45000" bIns="45000" anchor="t">
            <a:noAutofit/>
          </a:bodyPr>
          <a:p>
            <a:pPr algn="ctr">
              <a:buNone/>
            </a:pPr>
            <a:r>
              <a:rPr b="1" lang="en-PH" sz="2100" spc="-1" strike="noStrike">
                <a:solidFill>
                  <a:srgbClr val="c9211e"/>
                </a:solidFill>
                <a:latin typeface="Lato"/>
                <a:ea typeface="AppleSystemUIFont"/>
              </a:rPr>
              <a:t>ANSWER KEY</a:t>
            </a:r>
            <a:endParaRPr b="1" lang="en-PH" sz="2100" spc="-1" strike="noStrike">
              <a:solidFill>
                <a:srgbClr val="c9211e"/>
              </a:solidFill>
              <a:latin typeface="Lato"/>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98000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
        <p:nvSpPr>
          <p:cNvPr id="129" name=""/>
          <p:cNvSpPr/>
          <p:nvPr/>
        </p:nvSpPr>
        <p:spPr>
          <a:xfrm>
            <a:off x="1188000" y="1908000"/>
            <a:ext cx="9611640" cy="2205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buNone/>
            </a:pPr>
            <a:r>
              <a:rPr b="0" lang="en-PH" sz="1800" spc="-1" strike="noStrike">
                <a:latin typeface="Lato"/>
              </a:rPr>
              <a:t>	</a:t>
            </a:r>
            <a:r>
              <a:rPr b="0" lang="en-PH" sz="1800" spc="-1" strike="noStrike">
                <a:latin typeface="Lato"/>
              </a:rPr>
              <a:t>Our actions, either verbal or non-verbal convey messages. Message is defined as a verbal, written or recorded communication sent or left for a recipient. It may also be a significant political, social or moral point that is presented by a film, speech, gestures, etc. </a:t>
            </a:r>
            <a:endParaRPr b="0" lang="en-PH" sz="1800" spc="-1" strike="noStrike">
              <a:latin typeface="Arial"/>
            </a:endParaRPr>
          </a:p>
          <a:p>
            <a:pPr algn="just">
              <a:lnSpc>
                <a:spcPct val="100000"/>
              </a:lnSpc>
              <a:spcBef>
                <a:spcPts val="1191"/>
              </a:spcBef>
              <a:spcAft>
                <a:spcPts val="992"/>
              </a:spcAft>
              <a:buNone/>
            </a:pPr>
            <a:endParaRPr b="0" lang="en-PH" sz="1800" spc="-1" strike="noStrike">
              <a:latin typeface="Arial"/>
            </a:endParaRPr>
          </a:p>
        </p:txBody>
      </p:sp>
      <p:sp>
        <p:nvSpPr>
          <p:cNvPr id="130" name=""/>
          <p:cNvSpPr/>
          <p:nvPr/>
        </p:nvSpPr>
        <p:spPr>
          <a:xfrm>
            <a:off x="1188000" y="3049560"/>
            <a:ext cx="9719640" cy="2818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buNone/>
            </a:pPr>
            <a:r>
              <a:rPr b="0" lang="en-PH" sz="1800" spc="-1" strike="noStrike">
                <a:latin typeface="Lato"/>
              </a:rPr>
              <a:t>	</a:t>
            </a:r>
            <a:r>
              <a:rPr b="0" lang="en-PH" sz="1800" spc="-1" strike="noStrike">
                <a:latin typeface="Lato"/>
              </a:rPr>
              <a:t>Information is everywhere. These may come from books we read, magazines, billboards, newspapers or any other printed and digital materials. Not only that, we also gain information on consistent basis from the people around us and from the online platforms. While it’s good that we can access information easily, there is also danger in the kind of information we get since they may convey positive or negative messages. </a:t>
            </a:r>
            <a:endParaRPr b="0" lang="en-PH" sz="1800" spc="-1" strike="noStrike">
              <a:latin typeface="Arial"/>
            </a:endParaRPr>
          </a:p>
          <a:p>
            <a:pPr algn="just">
              <a:lnSpc>
                <a:spcPct val="100000"/>
              </a:lnSpc>
              <a:spcBef>
                <a:spcPts val="1191"/>
              </a:spcBef>
              <a:spcAft>
                <a:spcPts val="992"/>
              </a:spcAft>
              <a:buNone/>
            </a:pPr>
            <a:endParaRPr b="0" lang="en-PH" sz="1800" spc="-1" strike="noStrike">
              <a:latin typeface="Arial"/>
            </a:endParaRPr>
          </a:p>
        </p:txBody>
      </p:sp>
      <p:sp>
        <p:nvSpPr>
          <p:cNvPr id="131" name=""/>
          <p:cNvSpPr/>
          <p:nvPr/>
        </p:nvSpPr>
        <p:spPr>
          <a:xfrm>
            <a:off x="1188000" y="5184000"/>
            <a:ext cx="7048440" cy="7329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300" spc="-1" strike="noStrike" u="sng">
                <a:solidFill>
                  <a:srgbClr val="0000ff"/>
                </a:solidFill>
                <a:uFillTx/>
                <a:latin typeface="Lato"/>
                <a:ea typeface="PingFang SC"/>
                <a:hlinkClick r:id="rId1"/>
              </a:rPr>
              <a:t>https://fnhs.edu.ph/wp-content/uploads/2021/10/english8_q2_mod5of5_recognizingpositiveandnegativemessagespresentedinatext_v2.pdf</a:t>
            </a:r>
            <a:endParaRPr b="0" lang="en-PH" sz="1300" spc="-1" strike="noStrike">
              <a:latin typeface="Arial"/>
            </a:endParaRPr>
          </a:p>
        </p:txBody>
      </p:sp>
      <p:sp>
        <p:nvSpPr>
          <p:cNvPr id="132" name=""/>
          <p:cNvSpPr/>
          <p:nvPr/>
        </p:nvSpPr>
        <p:spPr>
          <a:xfrm>
            <a:off x="1188000" y="4968000"/>
            <a:ext cx="305964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300" spc="-1" strike="noStrike">
                <a:latin typeface="Lato"/>
              </a:rPr>
              <a:t>Retrieved from:</a:t>
            </a:r>
            <a:endParaRPr b="0" lang="en-PH" sz="1300" spc="-1" strike="noStrike">
              <a:latin typeface="Arial"/>
            </a:endParaRPr>
          </a:p>
        </p:txBody>
      </p:sp>
      <p:sp>
        <p:nvSpPr>
          <p:cNvPr id="133" name=""/>
          <p:cNvSpPr/>
          <p:nvPr/>
        </p:nvSpPr>
        <p:spPr>
          <a:xfrm>
            <a:off x="1188000" y="1441800"/>
            <a:ext cx="4319640" cy="1113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Positive and Negative Messages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332000" y="1800720"/>
            <a:ext cx="48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Listening to a Longer Narrative</a:t>
            </a:r>
            <a:endParaRPr b="0" lang="en-PH" sz="2000" spc="-1" strike="noStrike">
              <a:latin typeface="Arial"/>
            </a:endParaRPr>
          </a:p>
        </p:txBody>
      </p:sp>
      <p:sp>
        <p:nvSpPr>
          <p:cNvPr id="135" name=""/>
          <p:cNvSpPr/>
          <p:nvPr/>
        </p:nvSpPr>
        <p:spPr>
          <a:xfrm>
            <a:off x="1332000" y="2484000"/>
            <a:ext cx="953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Are you an </a:t>
            </a:r>
            <a:r>
              <a:rPr b="1" lang="en-PH" sz="1800" spc="-1" strike="noStrike">
                <a:solidFill>
                  <a:srgbClr val="000000"/>
                </a:solidFill>
                <a:latin typeface="Lato"/>
                <a:ea typeface="DejaVu Sans"/>
              </a:rPr>
              <a:t>active listener</a:t>
            </a:r>
            <a:r>
              <a:rPr b="0" lang="en-PH" sz="1800" spc="-1" strike="noStrike">
                <a:solidFill>
                  <a:srgbClr val="000000"/>
                </a:solidFill>
                <a:latin typeface="Lato"/>
                <a:ea typeface="DejaVu Sans"/>
              </a:rPr>
              <a:t>? You can consider yourself one if you concentrate on what you hear and process the information so that your views and the speaker’s message are </a:t>
            </a:r>
            <a:r>
              <a:rPr b="0" lang="en-PH" sz="1800" spc="-1" strike="noStrike">
                <a:solidFill>
                  <a:srgbClr val="000000"/>
                </a:solidFill>
                <a:latin typeface="Lato"/>
                <a:ea typeface="ÞP'EEþ"/>
              </a:rPr>
              <a:t>unified or combined. That is </a:t>
            </a:r>
            <a:r>
              <a:rPr b="1" lang="en-PH" sz="1800" spc="-1" strike="noStrike">
                <a:solidFill>
                  <a:srgbClr val="000000"/>
                </a:solidFill>
                <a:latin typeface="Lato"/>
                <a:ea typeface="ÞP'EEþ"/>
              </a:rPr>
              <a:t>ideal listening</a:t>
            </a:r>
            <a:r>
              <a:rPr b="0" lang="en-PH" sz="1800" spc="-1" strike="noStrike">
                <a:solidFill>
                  <a:srgbClr val="000000"/>
                </a:solidFill>
                <a:latin typeface="Lato"/>
                <a:ea typeface="ÞP'EEþ"/>
              </a:rPr>
              <a:t>.</a:t>
            </a:r>
            <a:endParaRPr b="0" lang="en-PH" sz="1800" spc="-1" strike="noStrike">
              <a:latin typeface="Arial"/>
            </a:endParaRPr>
          </a:p>
        </p:txBody>
      </p:sp>
      <p:sp>
        <p:nvSpPr>
          <p:cNvPr id="136" name=""/>
          <p:cNvSpPr/>
          <p:nvPr/>
        </p:nvSpPr>
        <p:spPr>
          <a:xfrm>
            <a:off x="1332000" y="3840480"/>
            <a:ext cx="953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times, however, you listen and absorb the information according to your perspective. You associate what you hear with your own experience, and you make meaning based on your perspective. This is called </a:t>
            </a:r>
            <a:r>
              <a:rPr b="1" lang="en-PH" sz="1800" spc="-1" strike="noStrike">
                <a:solidFill>
                  <a:srgbClr val="000000"/>
                </a:solidFill>
                <a:latin typeface="Lato"/>
                <a:ea typeface="DejaVu Sans"/>
              </a:rPr>
              <a:t>projective listening</a:t>
            </a:r>
            <a:r>
              <a:rPr b="0" lang="en-PH" sz="1800" spc="-1" strike="noStrike">
                <a:solidFill>
                  <a:srgbClr val="000000"/>
                </a:solidFill>
                <a:latin typeface="Lato"/>
                <a:ea typeface="DejaVu Sans"/>
              </a:rPr>
              <a:t>. This is being done when you try to relate your prior experiences and related daily tasks.</a:t>
            </a:r>
            <a:endParaRPr b="0" lang="en-PH" sz="1800" spc="-1" strike="noStrike">
              <a:latin typeface="Arial"/>
            </a:endParaRPr>
          </a:p>
        </p:txBody>
      </p:sp>
      <p:sp>
        <p:nvSpPr>
          <p:cNvPr id="137" name=""/>
          <p:cNvSpPr/>
          <p:nvPr/>
        </p:nvSpPr>
        <p:spPr>
          <a:xfrm>
            <a:off x="3816360" y="2988000"/>
            <a:ext cx="8134920" cy="1377720"/>
          </a:xfrm>
          <a:prstGeom prst="rect">
            <a:avLst/>
          </a:prstGeom>
          <a:noFill/>
          <a:ln w="0">
            <a:noFill/>
          </a:ln>
        </p:spPr>
        <p:style>
          <a:lnRef idx="0"/>
          <a:fillRef idx="0"/>
          <a:effectRef idx="0"/>
          <a:fontRef idx="minor"/>
        </p:style>
      </p:sp>
      <p:sp>
        <p:nvSpPr>
          <p:cNvPr id="138" name=""/>
          <p:cNvSpPr/>
          <p:nvPr/>
        </p:nvSpPr>
        <p:spPr>
          <a:xfrm>
            <a:off x="2016000" y="67356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rcRect l="1918" t="-71" r="0" b="949"/>
          <a:stretch/>
        </p:blipFill>
        <p:spPr>
          <a:xfrm>
            <a:off x="1870560" y="1800000"/>
            <a:ext cx="3816720" cy="1835280"/>
          </a:xfrm>
          <a:prstGeom prst="rect">
            <a:avLst/>
          </a:prstGeom>
          <a:ln w="19080">
            <a:solidFill>
              <a:srgbClr val="000000"/>
            </a:solidFill>
            <a:prstDash val="sysDash"/>
            <a:round/>
          </a:ln>
        </p:spPr>
      </p:pic>
      <p:pic>
        <p:nvPicPr>
          <p:cNvPr id="140" name="" descr=""/>
          <p:cNvPicPr/>
          <p:nvPr/>
        </p:nvPicPr>
        <p:blipFill>
          <a:blip r:embed="rId2"/>
          <a:srcRect l="987" t="0" r="3800" b="0"/>
          <a:stretch/>
        </p:blipFill>
        <p:spPr>
          <a:xfrm>
            <a:off x="6120000" y="1800000"/>
            <a:ext cx="3852720" cy="1835280"/>
          </a:xfrm>
          <a:prstGeom prst="rect">
            <a:avLst/>
          </a:prstGeom>
          <a:ln w="19080">
            <a:solidFill>
              <a:srgbClr val="000000"/>
            </a:solidFill>
            <a:prstDash val="sysDash"/>
            <a:round/>
          </a:ln>
        </p:spPr>
      </p:pic>
      <p:pic>
        <p:nvPicPr>
          <p:cNvPr id="141" name="" descr=""/>
          <p:cNvPicPr/>
          <p:nvPr/>
        </p:nvPicPr>
        <p:blipFill>
          <a:blip r:embed="rId3"/>
          <a:srcRect l="1023" t="0" r="4956" b="9085"/>
          <a:stretch/>
        </p:blipFill>
        <p:spPr>
          <a:xfrm>
            <a:off x="1870560" y="3960000"/>
            <a:ext cx="3816720" cy="1835280"/>
          </a:xfrm>
          <a:prstGeom prst="rect">
            <a:avLst/>
          </a:prstGeom>
          <a:ln w="19080">
            <a:solidFill>
              <a:srgbClr val="000000"/>
            </a:solidFill>
            <a:prstDash val="sysDash"/>
            <a:round/>
          </a:ln>
        </p:spPr>
      </p:pic>
      <p:pic>
        <p:nvPicPr>
          <p:cNvPr id="142" name="" descr=""/>
          <p:cNvPicPr/>
          <p:nvPr/>
        </p:nvPicPr>
        <p:blipFill>
          <a:blip r:embed="rId4"/>
          <a:srcRect l="1064" t="6510" r="0" b="6764"/>
          <a:stretch/>
        </p:blipFill>
        <p:spPr>
          <a:xfrm>
            <a:off x="6120000" y="3960000"/>
            <a:ext cx="3816720" cy="1799280"/>
          </a:xfrm>
          <a:prstGeom prst="rect">
            <a:avLst/>
          </a:prstGeom>
          <a:ln w="19080">
            <a:solidFill>
              <a:srgbClr val="000000"/>
            </a:solidFill>
            <a:prstDash val="sysDash"/>
            <a:round/>
          </a:ln>
        </p:spPr>
      </p:pic>
      <p:sp>
        <p:nvSpPr>
          <p:cNvPr id="143" name=""/>
          <p:cNvSpPr/>
          <p:nvPr/>
        </p:nvSpPr>
        <p:spPr>
          <a:xfrm>
            <a:off x="1089360" y="1260000"/>
            <a:ext cx="92059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Go over the pictures below. Choose which pictures show projective listening.</a:t>
            </a:r>
            <a:endParaRPr b="0" lang="en-PH" sz="1800" spc="-1" strike="noStrike">
              <a:latin typeface="Arial"/>
            </a:endParaRPr>
          </a:p>
        </p:txBody>
      </p:sp>
      <p:sp>
        <p:nvSpPr>
          <p:cNvPr id="144" name=""/>
          <p:cNvSpPr/>
          <p:nvPr/>
        </p:nvSpPr>
        <p:spPr>
          <a:xfrm>
            <a:off x="1870560" y="36000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359360" y="1440000"/>
            <a:ext cx="49399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Delivering an Entertainment Speech</a:t>
            </a:r>
            <a:endParaRPr b="0" lang="en-PH" sz="1800" spc="-1" strike="noStrike">
              <a:latin typeface="Arial"/>
            </a:endParaRPr>
          </a:p>
        </p:txBody>
      </p:sp>
      <p:sp>
        <p:nvSpPr>
          <p:cNvPr id="146" name=""/>
          <p:cNvSpPr/>
          <p:nvPr/>
        </p:nvSpPr>
        <p:spPr>
          <a:xfrm>
            <a:off x="1395360" y="1911960"/>
            <a:ext cx="922392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Speeches need not always be informative; they do not always have to share information. A speech can also be entertaining, interesting, and funny.</a:t>
            </a:r>
            <a:endParaRPr b="0" lang="en-PH" sz="1800" spc="-1" strike="noStrike">
              <a:latin typeface="Arial"/>
            </a:endParaRPr>
          </a:p>
        </p:txBody>
      </p:sp>
      <p:sp>
        <p:nvSpPr>
          <p:cNvPr id="147" name=""/>
          <p:cNvSpPr/>
          <p:nvPr/>
        </p:nvSpPr>
        <p:spPr>
          <a:xfrm>
            <a:off x="1368000" y="2800080"/>
            <a:ext cx="5615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How to improve verbal delivery:</a:t>
            </a:r>
            <a:endParaRPr b="0" lang="en-PH" sz="1800" spc="-1" strike="noStrike">
              <a:latin typeface="Arial"/>
            </a:endParaRPr>
          </a:p>
        </p:txBody>
      </p:sp>
      <p:sp>
        <p:nvSpPr>
          <p:cNvPr id="148" name=""/>
          <p:cNvSpPr/>
          <p:nvPr/>
        </p:nvSpPr>
        <p:spPr>
          <a:xfrm>
            <a:off x="1368000" y="3268080"/>
            <a:ext cx="961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Project your voice by speaking loudly so that people in the back of the room can hear you.</a:t>
            </a:r>
            <a:endParaRPr b="0" lang="en-PH" sz="1800" spc="-1" strike="noStrike">
              <a:latin typeface="Arial"/>
            </a:endParaRPr>
          </a:p>
        </p:txBody>
      </p:sp>
      <p:sp>
        <p:nvSpPr>
          <p:cNvPr id="149" name=""/>
          <p:cNvSpPr/>
          <p:nvPr/>
        </p:nvSpPr>
        <p:spPr>
          <a:xfrm>
            <a:off x="1368000" y="3710880"/>
            <a:ext cx="907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ÞP'EEþ"/>
              </a:rPr>
              <a:t>2. Speak at a comfortable rate; relax and smile to lighten the mood.</a:t>
            </a:r>
            <a:endParaRPr b="0" lang="en-PH" sz="1800" spc="-1" strike="noStrike">
              <a:latin typeface="Arial"/>
            </a:endParaRPr>
          </a:p>
        </p:txBody>
      </p:sp>
      <p:sp>
        <p:nvSpPr>
          <p:cNvPr id="150" name=""/>
          <p:cNvSpPr/>
          <p:nvPr/>
        </p:nvSpPr>
        <p:spPr>
          <a:xfrm>
            <a:off x="2160000" y="4117680"/>
            <a:ext cx="863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not speak too quickly or too slowly.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Pause occasionally so that you can breathe and the audience can understand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ideas.</a:t>
            </a:r>
            <a:endParaRPr b="0" lang="en-PH" sz="1800" spc="-1" strike="noStrike">
              <a:latin typeface="Arial"/>
            </a:endParaRPr>
          </a:p>
        </p:txBody>
      </p:sp>
      <p:sp>
        <p:nvSpPr>
          <p:cNvPr id="151" name=""/>
          <p:cNvSpPr/>
          <p:nvPr/>
        </p:nvSpPr>
        <p:spPr>
          <a:xfrm>
            <a:off x="1332000" y="5148000"/>
            <a:ext cx="838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Speak clearly. Articulate your words, so that you do not mumble.</a:t>
            </a:r>
            <a:endParaRPr b="0" lang="en-PH" sz="1800" spc="-1" strike="noStrike">
              <a:latin typeface="Arial"/>
            </a:endParaRPr>
          </a:p>
        </p:txBody>
      </p:sp>
      <p:sp>
        <p:nvSpPr>
          <p:cNvPr id="152" name=""/>
          <p:cNvSpPr/>
          <p:nvPr/>
        </p:nvSpPr>
        <p:spPr>
          <a:xfrm>
            <a:off x="205200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452960" y="2016000"/>
            <a:ext cx="9526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Keep your volume steady. Do not speak more softly at the end of each sentence.</a:t>
            </a:r>
            <a:endParaRPr b="0" lang="en-PH" sz="1800" spc="-1" strike="noStrike">
              <a:latin typeface="Arial"/>
            </a:endParaRPr>
          </a:p>
        </p:txBody>
      </p:sp>
      <p:sp>
        <p:nvSpPr>
          <p:cNvPr id="154" name=""/>
          <p:cNvSpPr/>
          <p:nvPr/>
        </p:nvSpPr>
        <p:spPr>
          <a:xfrm>
            <a:off x="1452960" y="2500920"/>
            <a:ext cx="5566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Avoid speaking in a monotone.</a:t>
            </a:r>
            <a:endParaRPr b="0" lang="en-PH" sz="1800" spc="-1" strike="noStrike">
              <a:latin typeface="Arial"/>
            </a:endParaRPr>
          </a:p>
        </p:txBody>
      </p:sp>
      <p:sp>
        <p:nvSpPr>
          <p:cNvPr id="155" name=""/>
          <p:cNvSpPr/>
          <p:nvPr/>
        </p:nvSpPr>
        <p:spPr>
          <a:xfrm>
            <a:off x="2160000" y="2932200"/>
            <a:ext cx="845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Vary the intensity and pitch of your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Concentrate on the feelings that you want to convey.</a:t>
            </a:r>
            <a:endParaRPr b="0" lang="en-PH" sz="1800" spc="-1" strike="noStrike">
              <a:latin typeface="Arial"/>
            </a:endParaRPr>
          </a:p>
        </p:txBody>
      </p:sp>
      <p:sp>
        <p:nvSpPr>
          <p:cNvPr id="156" name=""/>
          <p:cNvSpPr/>
          <p:nvPr/>
        </p:nvSpPr>
        <p:spPr>
          <a:xfrm>
            <a:off x="1440000" y="3760920"/>
            <a:ext cx="75549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6. Avoid bad vocal habits.</a:t>
            </a:r>
            <a:endParaRPr b="0" lang="en-PH" sz="1800" spc="-1" strike="noStrike">
              <a:latin typeface="Arial"/>
            </a:endParaRPr>
          </a:p>
        </p:txBody>
      </p:sp>
      <p:sp>
        <p:nvSpPr>
          <p:cNvPr id="157" name=""/>
          <p:cNvSpPr/>
          <p:nvPr/>
        </p:nvSpPr>
        <p:spPr>
          <a:xfrm>
            <a:off x="2160000" y="4176000"/>
            <a:ext cx="84592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not use vocalized pauses (e.g., “uh,” “um,” “okay,” “like,” etc.).</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not use unusual inflection (e.g., Saying every sentence or phrase as if it were   a question).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Watch out for these problems as you practice.</a:t>
            </a:r>
            <a:endParaRPr b="0" lang="en-PH" sz="1800" spc="-1" strike="noStrike">
              <a:latin typeface="Arial"/>
            </a:endParaRPr>
          </a:p>
        </p:txBody>
      </p:sp>
      <p:sp>
        <p:nvSpPr>
          <p:cNvPr id="158" name=""/>
          <p:cNvSpPr/>
          <p:nvPr/>
        </p:nvSpPr>
        <p:spPr>
          <a:xfrm>
            <a:off x="1476000" y="1476000"/>
            <a:ext cx="5615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How to improve verbal delivery:</a:t>
            </a:r>
            <a:endParaRPr b="0" lang="en-PH" sz="1800" spc="-1" strike="noStrike">
              <a:latin typeface="Arial"/>
            </a:endParaRPr>
          </a:p>
        </p:txBody>
      </p:sp>
      <p:sp>
        <p:nvSpPr>
          <p:cNvPr id="159" name=""/>
          <p:cNvSpPr/>
          <p:nvPr/>
        </p:nvSpPr>
        <p:spPr>
          <a:xfrm>
            <a:off x="198000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260000" y="1396080"/>
            <a:ext cx="62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How to improve nonverbal delivery:</a:t>
            </a:r>
            <a:endParaRPr b="0" lang="en-PH" sz="1800" spc="-1" strike="noStrike">
              <a:latin typeface="Arial"/>
            </a:endParaRPr>
          </a:p>
        </p:txBody>
      </p:sp>
      <p:sp>
        <p:nvSpPr>
          <p:cNvPr id="161" name=""/>
          <p:cNvSpPr/>
          <p:nvPr/>
        </p:nvSpPr>
        <p:spPr>
          <a:xfrm>
            <a:off x="1218600" y="1982880"/>
            <a:ext cx="97606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Maintain composure while delivering your speech to your virtual audience. You can look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down at your notes when you need to but try to look up more.</a:t>
            </a:r>
            <a:endParaRPr b="0" lang="en-PH" sz="1800" spc="-1" strike="noStrike">
              <a:latin typeface="Arial"/>
            </a:endParaRPr>
          </a:p>
        </p:txBody>
      </p:sp>
      <p:sp>
        <p:nvSpPr>
          <p:cNvPr id="162" name=""/>
          <p:cNvSpPr/>
          <p:nvPr/>
        </p:nvSpPr>
        <p:spPr>
          <a:xfrm>
            <a:off x="1224000" y="2844000"/>
            <a:ext cx="917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Be animated. Move around your space as you speak. This helps control nervousness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makes the speech more interesting for your audience.</a:t>
            </a:r>
            <a:endParaRPr b="0" lang="en-PH" sz="1800" spc="-1" strike="noStrike">
              <a:latin typeface="Arial"/>
            </a:endParaRPr>
          </a:p>
        </p:txBody>
      </p:sp>
      <p:sp>
        <p:nvSpPr>
          <p:cNvPr id="163" name=""/>
          <p:cNvSpPr/>
          <p:nvPr/>
        </p:nvSpPr>
        <p:spPr>
          <a:xfrm>
            <a:off x="1224000" y="3708000"/>
            <a:ext cx="82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Add emphasis to your speech by gesturing with your hands and arms.</a:t>
            </a:r>
            <a:endParaRPr b="0" lang="en-PH" sz="1800" spc="-1" strike="noStrike">
              <a:latin typeface="Arial"/>
            </a:endParaRPr>
          </a:p>
        </p:txBody>
      </p:sp>
      <p:sp>
        <p:nvSpPr>
          <p:cNvPr id="164" name=""/>
          <p:cNvSpPr/>
          <p:nvPr/>
        </p:nvSpPr>
        <p:spPr>
          <a:xfrm>
            <a:off x="1224000" y="4297320"/>
            <a:ext cx="953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Avoid distracting mannerisms and gestures, such as playing with your hair or swaying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body.</a:t>
            </a:r>
            <a:endParaRPr b="0" lang="en-PH" sz="1800" spc="-1" strike="noStrike">
              <a:latin typeface="Arial"/>
            </a:endParaRPr>
          </a:p>
        </p:txBody>
      </p:sp>
      <p:sp>
        <p:nvSpPr>
          <p:cNvPr id="165" name=""/>
          <p:cNvSpPr/>
          <p:nvPr/>
        </p:nvSpPr>
        <p:spPr>
          <a:xfrm>
            <a:off x="1224000" y="5112000"/>
            <a:ext cx="48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Maintain good posture.</a:t>
            </a:r>
            <a:endParaRPr b="0" lang="en-PH" sz="1800" spc="-1" strike="noStrike">
              <a:latin typeface="Arial"/>
            </a:endParaRPr>
          </a:p>
        </p:txBody>
      </p:sp>
      <p:sp>
        <p:nvSpPr>
          <p:cNvPr id="166" name=""/>
          <p:cNvSpPr/>
          <p:nvPr/>
        </p:nvSpPr>
        <p:spPr>
          <a:xfrm>
            <a:off x="194508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116000" y="1440000"/>
            <a:ext cx="9899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and deliver the anecdotes below. Take note of your classmates’ feedback for your reference and improvement.</a:t>
            </a:r>
            <a:endParaRPr b="0" lang="en-PH" sz="1800" spc="-1" strike="noStrike">
              <a:latin typeface="Arial"/>
            </a:endParaRPr>
          </a:p>
        </p:txBody>
      </p:sp>
      <p:sp>
        <p:nvSpPr>
          <p:cNvPr id="168" name=""/>
          <p:cNvSpPr/>
          <p:nvPr/>
        </p:nvSpPr>
        <p:spPr>
          <a:xfrm>
            <a:off x="1224000" y="2340000"/>
            <a:ext cx="9755280" cy="3059280"/>
          </a:xfrm>
          <a:prstGeom prst="rect">
            <a:avLst/>
          </a:prstGeom>
          <a:noFill/>
          <a:ln w="19080">
            <a:solidFill>
              <a:srgbClr val="55308d"/>
            </a:solidFill>
            <a:round/>
          </a:ln>
        </p:spPr>
        <p:style>
          <a:lnRef idx="0"/>
          <a:fillRef idx="0"/>
          <a:effectRef idx="0"/>
          <a:fontRef idx="minor"/>
        </p:style>
      </p:sp>
      <p:sp>
        <p:nvSpPr>
          <p:cNvPr id="169" name=""/>
          <p:cNvSpPr/>
          <p:nvPr/>
        </p:nvSpPr>
        <p:spPr>
          <a:xfrm>
            <a:off x="4860000" y="2592000"/>
            <a:ext cx="251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Buddha’s Bugs!</a:t>
            </a:r>
            <a:endParaRPr b="0" lang="en-PH" sz="1800" spc="-1" strike="noStrike">
              <a:latin typeface="Arial"/>
            </a:endParaRPr>
          </a:p>
          <a:p>
            <a:pPr algn="ctr">
              <a:lnSpc>
                <a:spcPct val="100000"/>
              </a:lnSpc>
              <a:buNone/>
            </a:pPr>
            <a:r>
              <a:rPr b="0" i="1" lang="en-PH" sz="1800" spc="-1" strike="noStrike">
                <a:solidFill>
                  <a:srgbClr val="000000"/>
                </a:solidFill>
                <a:latin typeface="Lato"/>
                <a:ea typeface="DejaVu Sans"/>
              </a:rPr>
              <a:t>(A Qing Dynasty Tale)</a:t>
            </a:r>
            <a:endParaRPr b="0" lang="en-PH" sz="1800" spc="-1" strike="noStrike">
              <a:latin typeface="Arial"/>
            </a:endParaRPr>
          </a:p>
        </p:txBody>
      </p:sp>
      <p:sp>
        <p:nvSpPr>
          <p:cNvPr id="170" name=""/>
          <p:cNvSpPr/>
          <p:nvPr/>
        </p:nvSpPr>
        <p:spPr>
          <a:xfrm>
            <a:off x="1800000" y="3508200"/>
            <a:ext cx="8668080" cy="1497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Buddhist monk vowed to offer his blood to feed other living things, but after mosquitoes had bitten him for hours the itching got to him and he began swatting them with abandon. “What happened to your vow?” asked a bystander. The monk sighed. “Some of them have started coming back for seconds.”</a:t>
            </a:r>
            <a:endParaRPr b="0" lang="en-PH" sz="1800" spc="-1" strike="noStrike">
              <a:latin typeface="Arial"/>
            </a:endParaRPr>
          </a:p>
        </p:txBody>
      </p:sp>
      <p:sp>
        <p:nvSpPr>
          <p:cNvPr id="171" name=""/>
          <p:cNvSpPr/>
          <p:nvPr/>
        </p:nvSpPr>
        <p:spPr>
          <a:xfrm>
            <a:off x="198036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1116000" y="1440000"/>
            <a:ext cx="9899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and deliver the anecdotes below. Take note of your classmates’ feedback for your reference and improvement.</a:t>
            </a:r>
            <a:endParaRPr b="0" lang="en-PH" sz="1800" spc="-1" strike="noStrike">
              <a:latin typeface="Arial"/>
            </a:endParaRPr>
          </a:p>
        </p:txBody>
      </p:sp>
      <p:sp>
        <p:nvSpPr>
          <p:cNvPr id="173" name=""/>
          <p:cNvSpPr/>
          <p:nvPr/>
        </p:nvSpPr>
        <p:spPr>
          <a:xfrm>
            <a:off x="1224000" y="2340000"/>
            <a:ext cx="9755280" cy="3059280"/>
          </a:xfrm>
          <a:prstGeom prst="rect">
            <a:avLst/>
          </a:prstGeom>
          <a:noFill/>
          <a:ln w="19080">
            <a:solidFill>
              <a:srgbClr val="55308d"/>
            </a:solidFill>
            <a:round/>
          </a:ln>
        </p:spPr>
        <p:style>
          <a:lnRef idx="0"/>
          <a:fillRef idx="0"/>
          <a:effectRef idx="0"/>
          <a:fontRef idx="minor"/>
        </p:style>
      </p:sp>
      <p:sp>
        <p:nvSpPr>
          <p:cNvPr id="174" name=""/>
          <p:cNvSpPr/>
          <p:nvPr/>
        </p:nvSpPr>
        <p:spPr>
          <a:xfrm>
            <a:off x="1800000" y="3544200"/>
            <a:ext cx="86680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ÞP'EEþ"/>
              </a:rPr>
              <a:t>	</a:t>
            </a:r>
            <a:r>
              <a:rPr b="0" lang="en-PH" sz="1800" spc="-1" strike="noStrike">
                <a:solidFill>
                  <a:srgbClr val="000000"/>
                </a:solidFill>
                <a:latin typeface="Lato"/>
                <a:ea typeface="ÞP'EEþ"/>
              </a:rPr>
              <a:t>A doctor was detained by the furious relatives of a patient he had killed with the wrong prescription, but he escaped by night and swam across a wide river to reach home. When he saw his son studying medical texts, he said, “Don’t be in such a hurry to study medicine. First things first. And first, learn to swim.”</a:t>
            </a:r>
            <a:endParaRPr b="0" lang="en-PH" sz="1800" spc="-1" strike="noStrike">
              <a:latin typeface="Arial"/>
            </a:endParaRPr>
          </a:p>
        </p:txBody>
      </p:sp>
      <p:sp>
        <p:nvSpPr>
          <p:cNvPr id="175" name=""/>
          <p:cNvSpPr/>
          <p:nvPr/>
        </p:nvSpPr>
        <p:spPr>
          <a:xfrm>
            <a:off x="4320000" y="2592000"/>
            <a:ext cx="3959280" cy="12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First Things First</a:t>
            </a:r>
            <a:endParaRPr b="0" lang="en-PH" sz="1800" spc="-1" strike="noStrike">
              <a:latin typeface="Arial"/>
            </a:endParaRPr>
          </a:p>
          <a:p>
            <a:pPr algn="ctr">
              <a:lnSpc>
                <a:spcPct val="100000"/>
              </a:lnSpc>
              <a:buNone/>
            </a:pPr>
            <a:r>
              <a:rPr b="0" i="1" lang="en-PH" sz="1800" spc="-1" strike="noStrike">
                <a:solidFill>
                  <a:srgbClr val="000000"/>
                </a:solidFill>
                <a:latin typeface="Lato"/>
                <a:ea typeface="DejaVu Sans"/>
              </a:rPr>
              <a:t>(Ming Dynasty Tale, 1368–1644)</a:t>
            </a:r>
            <a:endParaRPr b="0" lang="en-PH" sz="1800" spc="-1" strike="noStrike">
              <a:latin typeface="Arial"/>
            </a:endParaRPr>
          </a:p>
        </p:txBody>
      </p:sp>
      <p:sp>
        <p:nvSpPr>
          <p:cNvPr id="176" name=""/>
          <p:cNvSpPr/>
          <p:nvPr/>
        </p:nvSpPr>
        <p:spPr>
          <a:xfrm>
            <a:off x="1980000" y="422280"/>
            <a:ext cx="813492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Exploring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4032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2023-07-11T13:58:35Z</dcterms:modified>
  <cp:revision>216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