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680" cy="6838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560" cy="2779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000" cy="38430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000" cy="364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680" cy="615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120" cy="9511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200" cy="1015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000" cy="33652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5606280" y="2880000"/>
            <a:ext cx="447336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A Special Day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"/>
          <p:cNvGraphicFramePr/>
          <p:nvPr/>
        </p:nvGraphicFramePr>
        <p:xfrm>
          <a:off x="1369080" y="1042200"/>
          <a:ext cx="8838000" cy="4608720"/>
        </p:xfrm>
        <a:graphic>
          <a:graphicData uri="http://schemas.openxmlformats.org/drawingml/2006/table">
            <a:tbl>
              <a:tblPr/>
              <a:tblGrid>
                <a:gridCol w="2945520"/>
                <a:gridCol w="2945520"/>
                <a:gridCol w="2947320"/>
              </a:tblGrid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after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again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an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any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as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ask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by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could 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every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fly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from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give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going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had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has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58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her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him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his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  <a:tr h="6606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how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just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know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3465a4"/>
                      </a:solidFill>
                    </a:lnL>
                    <a:lnR w="14400">
                      <a:solidFill>
                        <a:srgbClr val="3465a4"/>
                      </a:solidFill>
                    </a:lnR>
                    <a:lnT w="14400">
                      <a:solidFill>
                        <a:srgbClr val="3465a4"/>
                      </a:solidFill>
                    </a:lnT>
                    <a:lnB w="14400">
                      <a:solidFill>
                        <a:srgbClr val="3465a4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"/>
          <p:cNvSpPr/>
          <p:nvPr/>
        </p:nvSpPr>
        <p:spPr>
          <a:xfrm>
            <a:off x="4248000" y="291240"/>
            <a:ext cx="317700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c9211e"/>
                </a:solidFill>
                <a:latin typeface="Lato"/>
                <a:ea typeface="AppleSystemUIFont"/>
              </a:rPr>
              <a:t>Sight words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432000" y="288000"/>
            <a:ext cx="7127640" cy="5651640"/>
          </a:xfrm>
          <a:custGeom>
            <a:avLst/>
            <a:gdLst/>
            <a:ahLst/>
            <a:rect l="l" t="t" r="r" b="b"/>
            <a:pathLst>
              <a:path w="19802" h="15702">
                <a:moveTo>
                  <a:pt x="2616" y="0"/>
                </a:moveTo>
                <a:lnTo>
                  <a:pt x="2617" y="0"/>
                </a:lnTo>
                <a:cubicBezTo>
                  <a:pt x="2157" y="0"/>
                  <a:pt x="1706" y="121"/>
                  <a:pt x="1308" y="351"/>
                </a:cubicBezTo>
                <a:cubicBezTo>
                  <a:pt x="911" y="580"/>
                  <a:pt x="580" y="911"/>
                  <a:pt x="351" y="1308"/>
                </a:cubicBezTo>
                <a:cubicBezTo>
                  <a:pt x="121" y="1706"/>
                  <a:pt x="0" y="2157"/>
                  <a:pt x="0" y="2617"/>
                </a:cubicBezTo>
                <a:lnTo>
                  <a:pt x="0" y="13084"/>
                </a:lnTo>
                <a:lnTo>
                  <a:pt x="0" y="13084"/>
                </a:lnTo>
                <a:cubicBezTo>
                  <a:pt x="0" y="13544"/>
                  <a:pt x="121" y="13995"/>
                  <a:pt x="351" y="14393"/>
                </a:cubicBezTo>
                <a:cubicBezTo>
                  <a:pt x="580" y="14790"/>
                  <a:pt x="911" y="15121"/>
                  <a:pt x="1308" y="15350"/>
                </a:cubicBezTo>
                <a:cubicBezTo>
                  <a:pt x="1706" y="15580"/>
                  <a:pt x="2157" y="15701"/>
                  <a:pt x="2617" y="15701"/>
                </a:cubicBezTo>
                <a:lnTo>
                  <a:pt x="17184" y="15701"/>
                </a:lnTo>
                <a:lnTo>
                  <a:pt x="17184" y="15701"/>
                </a:lnTo>
                <a:cubicBezTo>
                  <a:pt x="17644" y="15701"/>
                  <a:pt x="18095" y="15580"/>
                  <a:pt x="18493" y="15350"/>
                </a:cubicBezTo>
                <a:cubicBezTo>
                  <a:pt x="18890" y="15121"/>
                  <a:pt x="19221" y="14790"/>
                  <a:pt x="19450" y="14393"/>
                </a:cubicBezTo>
                <a:cubicBezTo>
                  <a:pt x="19680" y="13995"/>
                  <a:pt x="19801" y="13544"/>
                  <a:pt x="19801" y="13084"/>
                </a:cubicBezTo>
                <a:lnTo>
                  <a:pt x="19801" y="2616"/>
                </a:lnTo>
                <a:lnTo>
                  <a:pt x="19801" y="2617"/>
                </a:lnTo>
                <a:lnTo>
                  <a:pt x="19801" y="2617"/>
                </a:lnTo>
                <a:cubicBezTo>
                  <a:pt x="19801" y="2157"/>
                  <a:pt x="19680" y="1706"/>
                  <a:pt x="19450" y="1308"/>
                </a:cubicBezTo>
                <a:cubicBezTo>
                  <a:pt x="19221" y="911"/>
                  <a:pt x="18890" y="580"/>
                  <a:pt x="18493" y="351"/>
                </a:cubicBezTo>
                <a:cubicBezTo>
                  <a:pt x="18095" y="121"/>
                  <a:pt x="17644" y="0"/>
                  <a:pt x="17184" y="0"/>
                </a:cubicBezTo>
                <a:lnTo>
                  <a:pt x="2616" y="0"/>
                </a:lnTo>
              </a:path>
            </a:pathLst>
          </a:custGeom>
          <a:noFill/>
          <a:ln w="57240">
            <a:solidFill>
              <a:srgbClr val="acb20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"/>
          <p:cNvSpPr/>
          <p:nvPr/>
        </p:nvSpPr>
        <p:spPr>
          <a:xfrm>
            <a:off x="8316000" y="4752000"/>
            <a:ext cx="312048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highlight>
                  <a:srgbClr val="ffffa6"/>
                </a:highlight>
                <a:latin typeface="Lato"/>
                <a:ea typeface="AppleSystemUIFont"/>
              </a:rPr>
              <a:t>A Special Day</a:t>
            </a:r>
            <a:endParaRPr b="0" lang="en-PH" sz="25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7920000" y="1116000"/>
            <a:ext cx="3959280" cy="359964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792000" y="576000"/>
            <a:ext cx="6587640" cy="79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Today is Kit’s birthday.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He is eight years old.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We are holding a surprise birthday party for him. Ten friends are here.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First, they sing “Happy Birthday.”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Then, they eat the cake after Kit blows the candles.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	</a:t>
            </a:r>
            <a:r>
              <a:rPr b="0" lang="en-PH" sz="2300" spc="-1" strike="noStrike">
                <a:latin typeface="Lato"/>
                <a:ea typeface="AppleSystemUIFont"/>
              </a:rPr>
              <a:t>Last, they play games and claim their prizes.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	</a:t>
            </a:r>
            <a:r>
              <a:rPr b="0" lang="en-PH" sz="2300" spc="-1" strike="noStrike">
                <a:latin typeface="Lato"/>
                <a:ea typeface="AppleSystemUIFont"/>
              </a:rPr>
              <a:t>Kit gets a new pair of rubber shoes as a present.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	</a:t>
            </a:r>
            <a:r>
              <a:rPr b="0" lang="en-PH" sz="2300" spc="-1" strike="noStrike">
                <a:latin typeface="Lato"/>
                <a:ea typeface="AppleSystemUIFont"/>
              </a:rPr>
              <a:t>He is going to the park to play basketball in his new shoes.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	</a:t>
            </a:r>
            <a:r>
              <a:rPr b="0" lang="en-PH" sz="2300" spc="-1" strike="noStrike">
                <a:latin typeface="Lato"/>
                <a:ea typeface="AppleSystemUIFont"/>
              </a:rPr>
              <a:t>What a special day it is for Kit!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700000" y="318600"/>
            <a:ext cx="911160" cy="94104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2688480" y="1440000"/>
            <a:ext cx="911160" cy="9410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2700000" y="2592000"/>
            <a:ext cx="911160" cy="94104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2688480" y="3738600"/>
            <a:ext cx="911160" cy="94104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5"/>
          <a:stretch/>
        </p:blipFill>
        <p:spPr>
          <a:xfrm>
            <a:off x="2700000" y="4896000"/>
            <a:ext cx="911160" cy="94104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4010760" y="576720"/>
            <a:ext cx="5168880" cy="51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5"/>
              </a:spcBef>
              <a:spcAft>
                <a:spcPts val="2835"/>
              </a:spcAft>
              <a:buNone/>
            </a:pPr>
            <a:r>
              <a:rPr b="0" lang="en-PH" sz="2500" spc="-1" strike="noStrike">
                <a:latin typeface="Lato"/>
              </a:rPr>
              <a:t>Whose birthday is it?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5"/>
              </a:spcBef>
              <a:spcAft>
                <a:spcPts val="2835"/>
              </a:spcAft>
              <a:buNone/>
            </a:pPr>
            <a:r>
              <a:rPr b="0" lang="en-PH" sz="2500" spc="-1" strike="noStrike">
                <a:latin typeface="Lato"/>
              </a:rPr>
              <a:t>How old is he?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5"/>
              </a:spcBef>
              <a:spcAft>
                <a:spcPts val="2835"/>
              </a:spcAft>
              <a:buNone/>
            </a:pPr>
            <a:r>
              <a:rPr b="0" lang="en-PH" sz="2500" spc="-1" strike="noStrike">
                <a:latin typeface="Lato"/>
              </a:rPr>
              <a:t>What do they prepare for him?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5"/>
              </a:spcBef>
              <a:spcAft>
                <a:spcPts val="2835"/>
              </a:spcAft>
              <a:buNone/>
            </a:pPr>
            <a:r>
              <a:rPr b="0" lang="en-PH" sz="2500" spc="-1" strike="noStrike">
                <a:latin typeface="Lato"/>
              </a:rPr>
              <a:t>What do Kit and his friends do?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5"/>
              </a:spcBef>
              <a:spcAft>
                <a:spcPts val="2835"/>
              </a:spcAft>
              <a:buNone/>
            </a:pPr>
            <a:r>
              <a:rPr b="0" lang="en-PH" sz="2500" spc="-1" strike="noStrike">
                <a:latin typeface="Lato"/>
              </a:rPr>
              <a:t>Why will Kit go to the park?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612000" y="2016000"/>
            <a:ext cx="10943640" cy="2519640"/>
          </a:xfrm>
          <a:custGeom>
            <a:avLst/>
            <a:gdLst/>
            <a:ahLst/>
            <a:rect l="l" t="t" r="r" b="b"/>
            <a:pathLst>
              <a:path w="30402" h="7002">
                <a:moveTo>
                  <a:pt x="1166" y="0"/>
                </a:moveTo>
                <a:lnTo>
                  <a:pt x="1167" y="0"/>
                </a:lnTo>
                <a:cubicBezTo>
                  <a:pt x="962" y="0"/>
                  <a:pt x="761" y="54"/>
                  <a:pt x="583" y="156"/>
                </a:cubicBezTo>
                <a:cubicBezTo>
                  <a:pt x="406" y="259"/>
                  <a:pt x="259" y="406"/>
                  <a:pt x="156" y="583"/>
                </a:cubicBezTo>
                <a:cubicBezTo>
                  <a:pt x="54" y="761"/>
                  <a:pt x="0" y="962"/>
                  <a:pt x="0" y="1167"/>
                </a:cubicBezTo>
                <a:lnTo>
                  <a:pt x="0" y="5834"/>
                </a:lnTo>
                <a:lnTo>
                  <a:pt x="0" y="5834"/>
                </a:lnTo>
                <a:cubicBezTo>
                  <a:pt x="0" y="6039"/>
                  <a:pt x="54" y="6240"/>
                  <a:pt x="156" y="6418"/>
                </a:cubicBezTo>
                <a:cubicBezTo>
                  <a:pt x="259" y="6595"/>
                  <a:pt x="406" y="6742"/>
                  <a:pt x="583" y="6845"/>
                </a:cubicBezTo>
                <a:cubicBezTo>
                  <a:pt x="761" y="6947"/>
                  <a:pt x="962" y="7001"/>
                  <a:pt x="1167" y="7001"/>
                </a:cubicBezTo>
                <a:lnTo>
                  <a:pt x="29234" y="7001"/>
                </a:lnTo>
                <a:lnTo>
                  <a:pt x="29234" y="7001"/>
                </a:lnTo>
                <a:cubicBezTo>
                  <a:pt x="29439" y="7001"/>
                  <a:pt x="29640" y="6947"/>
                  <a:pt x="29818" y="6845"/>
                </a:cubicBezTo>
                <a:cubicBezTo>
                  <a:pt x="29995" y="6742"/>
                  <a:pt x="30142" y="6595"/>
                  <a:pt x="30245" y="6418"/>
                </a:cubicBezTo>
                <a:cubicBezTo>
                  <a:pt x="30347" y="6240"/>
                  <a:pt x="30401" y="6039"/>
                  <a:pt x="30401" y="5834"/>
                </a:cubicBezTo>
                <a:lnTo>
                  <a:pt x="30400" y="1166"/>
                </a:lnTo>
                <a:lnTo>
                  <a:pt x="30401" y="1167"/>
                </a:lnTo>
                <a:lnTo>
                  <a:pt x="30401" y="1167"/>
                </a:lnTo>
                <a:cubicBezTo>
                  <a:pt x="30401" y="962"/>
                  <a:pt x="30347" y="761"/>
                  <a:pt x="30245" y="583"/>
                </a:cubicBezTo>
                <a:cubicBezTo>
                  <a:pt x="30142" y="406"/>
                  <a:pt x="29995" y="259"/>
                  <a:pt x="29818" y="156"/>
                </a:cubicBezTo>
                <a:cubicBezTo>
                  <a:pt x="29640" y="54"/>
                  <a:pt x="29439" y="0"/>
                  <a:pt x="29234" y="0"/>
                </a:cubicBezTo>
                <a:lnTo>
                  <a:pt x="1166" y="0"/>
                </a:lnTo>
              </a:path>
            </a:pathLst>
          </a:custGeom>
          <a:noFill/>
          <a:ln w="7632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900000" y="2219040"/>
            <a:ext cx="10259640" cy="22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500" spc="-1" strike="noStrike">
                <a:latin typeface="Lato"/>
              </a:rPr>
              <a:t>	</a:t>
            </a:r>
            <a:r>
              <a:rPr b="1" lang="en-PH" sz="2500" spc="-1" strike="noStrike">
                <a:latin typeface="Lato"/>
              </a:rPr>
              <a:t>Birthdays</a:t>
            </a:r>
            <a:r>
              <a:rPr b="0" lang="en-PH" sz="2500" spc="-1" strike="noStrike">
                <a:latin typeface="Lato"/>
              </a:rPr>
              <a:t> are celebrations. When you celebrate, you remember special days or occasions. 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500" spc="-1" strike="noStrike">
                <a:latin typeface="Lato"/>
                <a:ea typeface="AppleSystemUIFont"/>
              </a:rPr>
              <a:t>	</a:t>
            </a:r>
            <a:r>
              <a:rPr b="0" lang="en-PH" sz="2500" spc="-1" strike="noStrike">
                <a:latin typeface="Lato"/>
                <a:ea typeface="AppleSystemUIFont"/>
              </a:rPr>
              <a:t>How do you celebrate your birthday?</a:t>
            </a:r>
            <a:endParaRPr b="0" lang="en-PH" sz="25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9360000" y="3646440"/>
            <a:ext cx="1527480" cy="139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"/>
          <p:cNvGraphicFramePr/>
          <p:nvPr/>
        </p:nvGraphicFramePr>
        <p:xfrm>
          <a:off x="2594160" y="463320"/>
          <a:ext cx="7098120" cy="2089800"/>
        </p:xfrm>
        <a:graphic>
          <a:graphicData uri="http://schemas.openxmlformats.org/drawingml/2006/table">
            <a:tbl>
              <a:tblPr/>
              <a:tblGrid>
                <a:gridCol w="3548880"/>
                <a:gridCol w="3549600"/>
              </a:tblGrid>
              <a:tr h="6966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g</a:t>
                      </a:r>
                      <a:r>
                        <a:rPr b="0" lang="en-PH" sz="2400" spc="-1" strike="noStrike">
                          <a:latin typeface="Lato"/>
                          <a:ea typeface="®éãþ"/>
                        </a:rPr>
                        <a:t>ift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an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i</a:t>
                      </a:r>
                      <a:r>
                        <a:rPr b="0" lang="en-PH" sz="2400" spc="-1" strike="noStrike">
                          <a:latin typeface="Lato"/>
                          <a:ea typeface="®éãþ"/>
                        </a:rPr>
                        <a:t>nvitation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966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c</a:t>
                      </a:r>
                      <a:r>
                        <a:rPr b="0" lang="en-PH" sz="2400" spc="-1" strike="noStrike">
                          <a:latin typeface="Lato"/>
                        </a:rPr>
                        <a:t>ake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an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r>
                        <a:rPr b="0" lang="en-PH" sz="2400" spc="-1" strike="noStrike">
                          <a:latin typeface="Lato"/>
                        </a:rPr>
                        <a:t>nt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96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s</a:t>
                      </a:r>
                      <a:r>
                        <a:rPr b="0" lang="en-PH" sz="2400" spc="-1" strike="noStrike">
                          <a:latin typeface="Lato"/>
                        </a:rPr>
                        <a:t>ong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an </a:t>
                      </a:r>
                      <a:r>
                        <a:rPr b="0" lang="en-PH" sz="24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e</a:t>
                      </a:r>
                      <a:r>
                        <a:rPr b="0" lang="en-PH" sz="2400" spc="-1" strike="noStrike">
                          <a:latin typeface="Lato"/>
                        </a:rPr>
                        <a:t>gg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1" name=""/>
          <p:cNvSpPr/>
          <p:nvPr/>
        </p:nvSpPr>
        <p:spPr>
          <a:xfrm>
            <a:off x="5796000" y="2772000"/>
            <a:ext cx="720000" cy="648000"/>
          </a:xfrm>
          <a:custGeom>
            <a:avLst/>
            <a:gdLst/>
            <a:ahLst/>
            <a:rect l="0" t="0" r="r" b="b"/>
            <a:pathLst>
              <a:path w="2002" h="1801">
                <a:moveTo>
                  <a:pt x="425" y="0"/>
                </a:moveTo>
                <a:lnTo>
                  <a:pt x="425" y="965"/>
                </a:lnTo>
                <a:lnTo>
                  <a:pt x="0" y="965"/>
                </a:lnTo>
                <a:lnTo>
                  <a:pt x="1000" y="1800"/>
                </a:lnTo>
                <a:lnTo>
                  <a:pt x="2001" y="965"/>
                </a:lnTo>
                <a:lnTo>
                  <a:pt x="1576" y="965"/>
                </a:lnTo>
                <a:lnTo>
                  <a:pt x="1576" y="0"/>
                </a:lnTo>
                <a:lnTo>
                  <a:pt x="425" y="0"/>
                </a:lnTo>
              </a:path>
            </a:pathLst>
          </a:custGeom>
          <a:solidFill>
            <a:srgbClr val="ff860d"/>
          </a:solidFill>
          <a:ln w="0">
            <a:solidFill>
              <a:srgbClr val="ff860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1260000" y="3672000"/>
            <a:ext cx="9720000" cy="2052000"/>
          </a:xfrm>
          <a:custGeom>
            <a:avLst/>
            <a:gdLst/>
            <a:ahLst/>
            <a:rect l="0" t="0" r="r" b="b"/>
            <a:pathLst>
              <a:path w="27002" h="5702">
                <a:moveTo>
                  <a:pt x="950" y="0"/>
                </a:moveTo>
                <a:lnTo>
                  <a:pt x="950" y="0"/>
                </a:lnTo>
                <a:cubicBezTo>
                  <a:pt x="783" y="0"/>
                  <a:pt x="620" y="44"/>
                  <a:pt x="475" y="127"/>
                </a:cubicBezTo>
                <a:cubicBezTo>
                  <a:pt x="331" y="211"/>
                  <a:pt x="211" y="331"/>
                  <a:pt x="127" y="475"/>
                </a:cubicBezTo>
                <a:cubicBezTo>
                  <a:pt x="44" y="620"/>
                  <a:pt x="0" y="783"/>
                  <a:pt x="0" y="950"/>
                </a:cubicBezTo>
                <a:lnTo>
                  <a:pt x="0" y="4750"/>
                </a:lnTo>
                <a:lnTo>
                  <a:pt x="0" y="4751"/>
                </a:lnTo>
                <a:cubicBezTo>
                  <a:pt x="0" y="4918"/>
                  <a:pt x="44" y="5081"/>
                  <a:pt x="127" y="5226"/>
                </a:cubicBezTo>
                <a:cubicBezTo>
                  <a:pt x="211" y="5370"/>
                  <a:pt x="331" y="5490"/>
                  <a:pt x="475" y="5574"/>
                </a:cubicBezTo>
                <a:cubicBezTo>
                  <a:pt x="620" y="5657"/>
                  <a:pt x="783" y="5701"/>
                  <a:pt x="950" y="5701"/>
                </a:cubicBezTo>
                <a:lnTo>
                  <a:pt x="26050" y="5700"/>
                </a:lnTo>
                <a:lnTo>
                  <a:pt x="26051" y="5701"/>
                </a:lnTo>
                <a:cubicBezTo>
                  <a:pt x="26218" y="5701"/>
                  <a:pt x="26381" y="5657"/>
                  <a:pt x="26526" y="5574"/>
                </a:cubicBezTo>
                <a:cubicBezTo>
                  <a:pt x="26670" y="5490"/>
                  <a:pt x="26790" y="5370"/>
                  <a:pt x="26874" y="5226"/>
                </a:cubicBezTo>
                <a:cubicBezTo>
                  <a:pt x="26957" y="5081"/>
                  <a:pt x="27001" y="4918"/>
                  <a:pt x="27001" y="4751"/>
                </a:cubicBezTo>
                <a:lnTo>
                  <a:pt x="27001" y="950"/>
                </a:lnTo>
                <a:lnTo>
                  <a:pt x="27001" y="950"/>
                </a:lnTo>
                <a:lnTo>
                  <a:pt x="27001" y="950"/>
                </a:lnTo>
                <a:cubicBezTo>
                  <a:pt x="27001" y="783"/>
                  <a:pt x="26957" y="620"/>
                  <a:pt x="26874" y="475"/>
                </a:cubicBezTo>
                <a:cubicBezTo>
                  <a:pt x="26790" y="331"/>
                  <a:pt x="26670" y="211"/>
                  <a:pt x="26526" y="127"/>
                </a:cubicBezTo>
                <a:cubicBezTo>
                  <a:pt x="26381" y="44"/>
                  <a:pt x="26218" y="0"/>
                  <a:pt x="26051" y="0"/>
                </a:cubicBezTo>
                <a:lnTo>
                  <a:pt x="950" y="0"/>
                </a:lnTo>
              </a:path>
            </a:pathLst>
          </a:custGeom>
          <a:solidFill>
            <a:srgbClr val="ffff38">
              <a:alpha val="44000"/>
            </a:srgbClr>
          </a:solidFill>
          <a:ln w="57240">
            <a:solidFill>
              <a:srgbClr val="1b75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728000" y="3960000"/>
            <a:ext cx="1440000" cy="1440000"/>
          </a:xfrm>
          <a:prstGeom prst="rect">
            <a:avLst/>
          </a:prstGeom>
          <a:ln w="38160">
            <a:solidFill>
              <a:srgbClr val="000000"/>
            </a:solidFill>
            <a:custDash>
              <a:ds d="100000" sp="50000"/>
            </a:custDash>
            <a:round/>
          </a:ln>
        </p:spPr>
      </p:pic>
      <p:sp>
        <p:nvSpPr>
          <p:cNvPr id="144" name=""/>
          <p:cNvSpPr txBox="1"/>
          <p:nvPr/>
        </p:nvSpPr>
        <p:spPr>
          <a:xfrm>
            <a:off x="3646080" y="3837600"/>
            <a:ext cx="7189920" cy="171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latin typeface="Lato"/>
              </a:rPr>
              <a:t>A</a:t>
            </a:r>
            <a:r>
              <a:rPr b="0" lang="en-PH" sz="2500" spc="-1" strike="noStrike">
                <a:latin typeface="Lato"/>
              </a:rPr>
              <a:t> or </a:t>
            </a:r>
            <a:r>
              <a:rPr b="1" lang="en-PH" sz="2500" spc="-1" strike="noStrike">
                <a:latin typeface="Lato"/>
              </a:rPr>
              <a:t>An</a:t>
            </a:r>
            <a:r>
              <a:rPr b="0" lang="en-PH" sz="2500" spc="-1" strike="noStrike">
                <a:latin typeface="Lato"/>
              </a:rPr>
              <a:t> is used with a noun.</a:t>
            </a:r>
            <a:endParaRPr b="0" lang="en-PH" sz="25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latin typeface="Lato"/>
              </a:rPr>
              <a:t>A</a:t>
            </a:r>
            <a:r>
              <a:rPr b="0" lang="en-PH" sz="2500" spc="-1" strike="noStrike">
                <a:latin typeface="Lato"/>
              </a:rPr>
              <a:t> + noun that begins with a consonant</a:t>
            </a:r>
            <a:endParaRPr b="0" lang="en-PH" sz="25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latin typeface="Lato"/>
              </a:rPr>
              <a:t>An</a:t>
            </a:r>
            <a:r>
              <a:rPr b="0" lang="en-PH" sz="2500" spc="-1" strike="noStrike">
                <a:latin typeface="Lato"/>
              </a:rPr>
              <a:t> + noun that begins with a vowel (a, e, i, o, u)</a:t>
            </a:r>
            <a:endParaRPr b="0" lang="en-PH" sz="25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3024000" y="540000"/>
            <a:ext cx="6300000" cy="900000"/>
          </a:xfrm>
          <a:custGeom>
            <a:avLst/>
            <a:gdLst/>
            <a:ahLst/>
            <a:rect l="0" t="0" r="r" b="b"/>
            <a:pathLst>
              <a:path w="175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7084" y="2501"/>
                </a:lnTo>
                <a:lnTo>
                  <a:pt x="17084" y="2501"/>
                </a:lnTo>
                <a:cubicBezTo>
                  <a:pt x="17157" y="2501"/>
                  <a:pt x="17229" y="2482"/>
                  <a:pt x="17293" y="2445"/>
                </a:cubicBezTo>
                <a:cubicBezTo>
                  <a:pt x="17356" y="2409"/>
                  <a:pt x="17409" y="2356"/>
                  <a:pt x="17445" y="2293"/>
                </a:cubicBezTo>
                <a:cubicBezTo>
                  <a:pt x="17482" y="2229"/>
                  <a:pt x="17501" y="2157"/>
                  <a:pt x="17501" y="2084"/>
                </a:cubicBezTo>
                <a:lnTo>
                  <a:pt x="17501" y="416"/>
                </a:lnTo>
                <a:lnTo>
                  <a:pt x="17501" y="417"/>
                </a:lnTo>
                <a:lnTo>
                  <a:pt x="17501" y="417"/>
                </a:lnTo>
                <a:cubicBezTo>
                  <a:pt x="17501" y="344"/>
                  <a:pt x="17482" y="272"/>
                  <a:pt x="17445" y="208"/>
                </a:cubicBezTo>
                <a:cubicBezTo>
                  <a:pt x="17409" y="145"/>
                  <a:pt x="17356" y="92"/>
                  <a:pt x="17293" y="56"/>
                </a:cubicBezTo>
                <a:cubicBezTo>
                  <a:pt x="17229" y="19"/>
                  <a:pt x="17157" y="0"/>
                  <a:pt x="17084" y="0"/>
                </a:cubicBezTo>
                <a:lnTo>
                  <a:pt x="416" y="0"/>
                </a:lnTo>
              </a:path>
            </a:pathLst>
          </a:custGeom>
          <a:solidFill>
            <a:srgbClr val="e0c2cd"/>
          </a:solidFill>
          <a:ln w="0">
            <a:solidFill>
              <a:srgbClr val="e0c2c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 txBox="1"/>
          <p:nvPr/>
        </p:nvSpPr>
        <p:spPr>
          <a:xfrm>
            <a:off x="4212000" y="720000"/>
            <a:ext cx="4321440" cy="121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a </a:t>
            </a:r>
            <a:r>
              <a:rPr b="1" lang="en-PH" sz="2400" spc="-1" strike="noStrike">
                <a:solidFill>
                  <a:srgbClr val="ed4c05"/>
                </a:solidFill>
                <a:latin typeface="Lato"/>
              </a:rPr>
              <a:t>question</a:t>
            </a:r>
            <a:r>
              <a:rPr b="0" lang="en-PH" sz="2400" spc="-1" strike="noStrike">
                <a:latin typeface="Lato"/>
              </a:rPr>
              <a:t>  – an </a:t>
            </a:r>
            <a:r>
              <a:rPr b="1" lang="en-PH" sz="2400" spc="-1" strike="noStrike">
                <a:solidFill>
                  <a:srgbClr val="ed4c05"/>
                </a:solidFill>
                <a:latin typeface="Lato"/>
              </a:rPr>
              <a:t>answer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47" name=""/>
          <p:cNvSpPr/>
          <p:nvPr/>
        </p:nvSpPr>
        <p:spPr>
          <a:xfrm>
            <a:off x="3060000" y="1728000"/>
            <a:ext cx="6300000" cy="900000"/>
          </a:xfrm>
          <a:custGeom>
            <a:avLst/>
            <a:gdLst/>
            <a:ahLst/>
            <a:rect l="0" t="0" r="r" b="b"/>
            <a:pathLst>
              <a:path w="175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7084" y="2501"/>
                </a:lnTo>
                <a:lnTo>
                  <a:pt x="17084" y="2501"/>
                </a:lnTo>
                <a:cubicBezTo>
                  <a:pt x="17157" y="2501"/>
                  <a:pt x="17229" y="2482"/>
                  <a:pt x="17293" y="2445"/>
                </a:cubicBezTo>
                <a:cubicBezTo>
                  <a:pt x="17356" y="2409"/>
                  <a:pt x="17409" y="2356"/>
                  <a:pt x="17445" y="2293"/>
                </a:cubicBezTo>
                <a:cubicBezTo>
                  <a:pt x="17482" y="2229"/>
                  <a:pt x="17501" y="2157"/>
                  <a:pt x="17501" y="2084"/>
                </a:cubicBezTo>
                <a:lnTo>
                  <a:pt x="17501" y="416"/>
                </a:lnTo>
                <a:lnTo>
                  <a:pt x="17501" y="417"/>
                </a:lnTo>
                <a:lnTo>
                  <a:pt x="17501" y="417"/>
                </a:lnTo>
                <a:cubicBezTo>
                  <a:pt x="17501" y="344"/>
                  <a:pt x="17482" y="272"/>
                  <a:pt x="17445" y="208"/>
                </a:cubicBezTo>
                <a:cubicBezTo>
                  <a:pt x="17409" y="145"/>
                  <a:pt x="17356" y="92"/>
                  <a:pt x="17293" y="56"/>
                </a:cubicBezTo>
                <a:cubicBezTo>
                  <a:pt x="17229" y="19"/>
                  <a:pt x="17157" y="0"/>
                  <a:pt x="17084" y="0"/>
                </a:cubicBezTo>
                <a:lnTo>
                  <a:pt x="416" y="0"/>
                </a:lnTo>
              </a:path>
            </a:pathLst>
          </a:custGeom>
          <a:solidFill>
            <a:srgbClr val="e0c2cd"/>
          </a:solidFill>
          <a:ln w="0">
            <a:solidFill>
              <a:srgbClr val="e0c2c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 txBox="1"/>
          <p:nvPr/>
        </p:nvSpPr>
        <p:spPr>
          <a:xfrm>
            <a:off x="4572000" y="1927800"/>
            <a:ext cx="3486600" cy="52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a </a:t>
            </a:r>
            <a:r>
              <a:rPr b="1" lang="en-PH" sz="2400" spc="-1" strike="noStrike">
                <a:solidFill>
                  <a:srgbClr val="2080e8"/>
                </a:solidFill>
                <a:latin typeface="Lato"/>
                <a:ea typeface="AppleSystemUIFont"/>
              </a:rPr>
              <a:t>friend</a:t>
            </a:r>
            <a:r>
              <a:rPr b="0" lang="en-PH" sz="2400" spc="-1" strike="noStrike">
                <a:latin typeface="Lato"/>
                <a:ea typeface="AppleSystemUIFont"/>
              </a:rPr>
              <a:t> – an </a:t>
            </a:r>
            <a:r>
              <a:rPr b="1" lang="en-PH" sz="2400" spc="-1" strike="noStrike">
                <a:solidFill>
                  <a:srgbClr val="2080e8"/>
                </a:solidFill>
                <a:latin typeface="Lato"/>
                <a:ea typeface="AppleSystemUIFont"/>
              </a:rPr>
              <a:t>enemy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49" name=""/>
          <p:cNvSpPr/>
          <p:nvPr/>
        </p:nvSpPr>
        <p:spPr>
          <a:xfrm>
            <a:off x="6264000" y="1440000"/>
            <a:ext cx="0" cy="288000"/>
          </a:xfrm>
          <a:prstGeom prst="line">
            <a:avLst/>
          </a:prstGeom>
          <a:ln w="76320">
            <a:solidFill>
              <a:srgbClr val="55308d"/>
            </a:solidFill>
            <a:round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50" name=""/>
          <p:cNvCxnSpPr/>
          <p:nvPr/>
        </p:nvCxnSpPr>
        <p:spPr>
          <a:xfrm flipH="1">
            <a:off x="4601520" y="2611080"/>
            <a:ext cx="841680" cy="927720"/>
          </a:xfrm>
          <a:prstGeom prst="straightConnector1">
            <a:avLst/>
          </a:prstGeom>
          <a:ln w="76320">
            <a:solidFill>
              <a:srgbClr val="55308d"/>
            </a:solidFill>
            <a:round/>
            <a:tailEnd len="med" type="triangle" w="med"/>
          </a:ln>
        </p:spPr>
      </p:cxnSp>
      <p:cxnSp>
        <p:nvCxnSpPr>
          <p:cNvPr id="151" name=""/>
          <p:cNvCxnSpPr/>
          <p:nvPr/>
        </p:nvCxnSpPr>
        <p:spPr>
          <a:xfrm>
            <a:off x="7020000" y="2628000"/>
            <a:ext cx="977400" cy="857520"/>
          </a:xfrm>
          <a:prstGeom prst="straightConnector1">
            <a:avLst/>
          </a:prstGeom>
          <a:ln w="76320">
            <a:solidFill>
              <a:srgbClr val="55308d"/>
            </a:solidFill>
            <a:round/>
            <a:tailEnd len="med" type="triangle" w="med"/>
          </a:ln>
        </p:spPr>
      </p:cxnSp>
      <p:sp>
        <p:nvSpPr>
          <p:cNvPr id="152" name=""/>
          <p:cNvSpPr/>
          <p:nvPr/>
        </p:nvSpPr>
        <p:spPr>
          <a:xfrm>
            <a:off x="864000" y="3708000"/>
            <a:ext cx="10440000" cy="1800000"/>
          </a:xfrm>
          <a:prstGeom prst="rect">
            <a:avLst/>
          </a:prstGeom>
          <a:noFill/>
          <a:ln w="763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 txBox="1"/>
          <p:nvPr/>
        </p:nvSpPr>
        <p:spPr>
          <a:xfrm>
            <a:off x="1152000" y="3990600"/>
            <a:ext cx="9864000" cy="15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The boldfaced words have </a:t>
            </a:r>
            <a:r>
              <a:rPr b="1" lang="en-PH" sz="2400" spc="-1" strike="noStrike">
                <a:latin typeface="Lato"/>
              </a:rPr>
              <a:t>opposite meanings</a:t>
            </a:r>
            <a:r>
              <a:rPr b="0" lang="en-PH" sz="2400" spc="-1" strike="noStrike">
                <a:latin typeface="Lato"/>
              </a:rPr>
              <a:t>. They are antonyms.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>
                <a:latin typeface="Lato"/>
              </a:rPr>
              <a:t>Antonyms</a:t>
            </a:r>
            <a:r>
              <a:rPr b="0" lang="en-PH" sz="2400" spc="-1" strike="noStrike">
                <a:latin typeface="Lato"/>
              </a:rPr>
              <a:t> are words with opposite meanings.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2023-08-12T08:57:41Z</dcterms:modified>
  <cp:revision>124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