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0880" cy="68367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7760" cy="2777760"/>
          </a:xfrm>
          <a:prstGeom prst="rect">
            <a:avLst/>
          </a:prstGeom>
          <a:ln w="0">
            <a:noFill/>
          </a:ln>
        </p:spPr>
      </p:pic>
      <p:sp>
        <p:nvSpPr>
          <p:cNvPr id="2" name="Rectangle 5"/>
          <p:cNvSpPr/>
          <p:nvPr/>
        </p:nvSpPr>
        <p:spPr>
          <a:xfrm>
            <a:off x="3487320" y="1475280"/>
            <a:ext cx="8683200" cy="38412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3200" cy="3628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0880" cy="613800"/>
          </a:xfrm>
          <a:prstGeom prst="rect">
            <a:avLst/>
          </a:prstGeom>
          <a:ln w="0">
            <a:noFill/>
          </a:ln>
        </p:spPr>
      </p:pic>
      <p:sp>
        <p:nvSpPr>
          <p:cNvPr id="43" name="Rectangle 7"/>
          <p:cNvSpPr/>
          <p:nvPr/>
        </p:nvSpPr>
        <p:spPr>
          <a:xfrm>
            <a:off x="10868760" y="0"/>
            <a:ext cx="949320" cy="9493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3400" cy="1013400"/>
          </a:xfrm>
          <a:prstGeom prst="rect">
            <a:avLst/>
          </a:prstGeom>
          <a:ln w="0">
            <a:noFill/>
          </a:ln>
        </p:spPr>
      </p:pic>
      <p:sp>
        <p:nvSpPr>
          <p:cNvPr id="45" name="TextBox 9"/>
          <p:cNvSpPr/>
          <p:nvPr/>
        </p:nvSpPr>
        <p:spPr>
          <a:xfrm>
            <a:off x="185400" y="6362280"/>
            <a:ext cx="4670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2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5200" cy="33634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26960" y="2953080"/>
            <a:ext cx="76539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Pikit-bulag</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(Uri ng Pangngalan)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txBox="1"/>
          <p:nvPr/>
        </p:nvSpPr>
        <p:spPr>
          <a:xfrm>
            <a:off x="1492560" y="1080000"/>
            <a:ext cx="9487440" cy="944280"/>
          </a:xfrm>
          <a:prstGeom prst="rect">
            <a:avLst/>
          </a:prstGeom>
          <a:noFill/>
          <a:ln w="0">
            <a:noFill/>
          </a:ln>
        </p:spPr>
        <p:txBody>
          <a:bodyPr lIns="90000" rIns="90000" tIns="45000" bIns="45000" anchor="t">
            <a:noAutofit/>
          </a:bodyPr>
          <a:p>
            <a:pPr algn="ctr">
              <a:buNone/>
            </a:pPr>
            <a:r>
              <a:rPr b="0" lang="en-PH" sz="2800" spc="-1" strike="noStrike">
                <a:latin typeface="Lato"/>
              </a:rPr>
              <a:t>Ano ang sinasabi ng taya ng tago-taguan kapag nahuhuli niya</a:t>
            </a:r>
            <a:endParaRPr b="0" lang="en-PH" sz="2800" spc="-1" strike="noStrike">
              <a:latin typeface="Lato"/>
            </a:endParaRPr>
          </a:p>
          <a:p>
            <a:pPr algn="ctr">
              <a:buNone/>
            </a:pPr>
            <a:r>
              <a:rPr b="0" lang="en-PH" sz="2800" spc="-1" strike="noStrike">
                <a:latin typeface="Lato"/>
              </a:rPr>
              <a:t>ang mga kalaro?</a:t>
            </a:r>
            <a:endParaRPr b="0" lang="en-PH" sz="2800" spc="-1" strike="noStrike">
              <a:latin typeface="Lato"/>
            </a:endParaRPr>
          </a:p>
        </p:txBody>
      </p:sp>
      <p:pic>
        <p:nvPicPr>
          <p:cNvPr id="148" name="" descr=""/>
          <p:cNvPicPr/>
          <p:nvPr/>
        </p:nvPicPr>
        <p:blipFill>
          <a:blip r:embed="rId1"/>
          <a:stretch/>
        </p:blipFill>
        <p:spPr>
          <a:xfrm>
            <a:off x="1080000" y="2160000"/>
            <a:ext cx="2815560" cy="2520000"/>
          </a:xfrm>
          <a:prstGeom prst="rect">
            <a:avLst/>
          </a:prstGeom>
          <a:ln w="0">
            <a:noFill/>
          </a:ln>
        </p:spPr>
      </p:pic>
      <p:pic>
        <p:nvPicPr>
          <p:cNvPr id="149" name="" descr=""/>
          <p:cNvPicPr/>
          <p:nvPr/>
        </p:nvPicPr>
        <p:blipFill>
          <a:blip r:embed="rId2"/>
          <a:stretch/>
        </p:blipFill>
        <p:spPr>
          <a:xfrm>
            <a:off x="4755600" y="2160000"/>
            <a:ext cx="2305440" cy="2340000"/>
          </a:xfrm>
          <a:prstGeom prst="rect">
            <a:avLst/>
          </a:prstGeom>
          <a:ln w="0">
            <a:noFill/>
          </a:ln>
        </p:spPr>
      </p:pic>
      <p:pic>
        <p:nvPicPr>
          <p:cNvPr id="150" name="" descr=""/>
          <p:cNvPicPr/>
          <p:nvPr/>
        </p:nvPicPr>
        <p:blipFill>
          <a:blip r:embed="rId3"/>
          <a:stretch/>
        </p:blipFill>
        <p:spPr>
          <a:xfrm>
            <a:off x="8460000" y="2160000"/>
            <a:ext cx="2964240" cy="2364480"/>
          </a:xfrm>
          <a:prstGeom prst="rect">
            <a:avLst/>
          </a:prstGeom>
          <a:ln w="0">
            <a:noFill/>
          </a:ln>
        </p:spPr>
      </p:pic>
      <p:sp>
        <p:nvSpPr>
          <p:cNvPr id="151" name=""/>
          <p:cNvSpPr txBox="1"/>
          <p:nvPr/>
        </p:nvSpPr>
        <p:spPr>
          <a:xfrm>
            <a:off x="1440000" y="5400000"/>
            <a:ext cx="1384560" cy="346680"/>
          </a:xfrm>
          <a:prstGeom prst="rect">
            <a:avLst/>
          </a:prstGeom>
          <a:noFill/>
          <a:ln w="0">
            <a:noFill/>
          </a:ln>
        </p:spPr>
        <p:txBody>
          <a:bodyPr lIns="90000" rIns="90000" tIns="45000" bIns="45000" anchor="t">
            <a:noAutofit/>
          </a:bodyPr>
          <a:p>
            <a:r>
              <a:rPr b="0" lang="en-PH" sz="1800" spc="-1" strike="noStrike">
                <a:latin typeface="Arial"/>
              </a:rPr>
              <a:t>__ __ __ __</a:t>
            </a:r>
            <a:endParaRPr b="0" lang="en-PH" sz="1800" spc="-1" strike="noStrike">
              <a:latin typeface="Arial"/>
            </a:endParaRPr>
          </a:p>
        </p:txBody>
      </p:sp>
      <p:sp>
        <p:nvSpPr>
          <p:cNvPr id="152" name=""/>
          <p:cNvSpPr txBox="1"/>
          <p:nvPr/>
        </p:nvSpPr>
        <p:spPr>
          <a:xfrm>
            <a:off x="5220000" y="5400000"/>
            <a:ext cx="1826640" cy="346680"/>
          </a:xfrm>
          <a:prstGeom prst="rect">
            <a:avLst/>
          </a:prstGeom>
          <a:noFill/>
          <a:ln w="0">
            <a:noFill/>
          </a:ln>
        </p:spPr>
        <p:txBody>
          <a:bodyPr lIns="90000" rIns="90000" tIns="45000" bIns="45000" anchor="t">
            <a:noAutofit/>
          </a:bodyPr>
          <a:p>
            <a:r>
              <a:rPr b="0" lang="en-PH" sz="1800" spc="-1" strike="noStrike">
                <a:latin typeface="Arial"/>
              </a:rPr>
              <a:t>____ ____ ____</a:t>
            </a:r>
            <a:endParaRPr b="0" lang="en-PH" sz="1800" spc="-1" strike="noStrike">
              <a:latin typeface="Arial"/>
            </a:endParaRPr>
          </a:p>
        </p:txBody>
      </p:sp>
      <p:sp>
        <p:nvSpPr>
          <p:cNvPr id="153" name=""/>
          <p:cNvSpPr txBox="1"/>
          <p:nvPr/>
        </p:nvSpPr>
        <p:spPr>
          <a:xfrm>
            <a:off x="9720000" y="5400000"/>
            <a:ext cx="1256760" cy="346680"/>
          </a:xfrm>
          <a:prstGeom prst="rect">
            <a:avLst/>
          </a:prstGeom>
          <a:noFill/>
          <a:ln w="0">
            <a:noFill/>
          </a:ln>
        </p:spPr>
        <p:txBody>
          <a:bodyPr lIns="90000" rIns="90000" tIns="45000" bIns="45000" anchor="t">
            <a:noAutofit/>
          </a:bodyPr>
          <a:p>
            <a:r>
              <a:rPr b="0" lang="en-PH" sz="1800" spc="-1" strike="noStrike">
                <a:latin typeface="Arial"/>
              </a:rPr>
              <a:t>____ ____</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2844000" y="2124000"/>
            <a:ext cx="6551640" cy="975960"/>
          </a:xfrm>
          <a:prstGeom prst="rect">
            <a:avLst/>
          </a:prstGeom>
          <a:solidFill>
            <a:srgbClr val="ede7f6"/>
          </a:solidFill>
          <a:ln w="76320">
            <a:solidFill>
              <a:srgbClr val="ff3838"/>
            </a:solidFill>
            <a:round/>
          </a:ln>
        </p:spPr>
        <p:style>
          <a:lnRef idx="0"/>
          <a:fillRef idx="0"/>
          <a:effectRef idx="0"/>
          <a:fontRef idx="minor"/>
        </p:style>
        <p:txBody>
          <a:bodyPr lIns="128160" rIns="128160" tIns="83160" bIns="83160" anchor="t">
            <a:noAutofit/>
          </a:bodyPr>
          <a:p>
            <a:pPr algn="ctr">
              <a:lnSpc>
                <a:spcPct val="100000"/>
              </a:lnSpc>
              <a:buNone/>
            </a:pPr>
            <a:r>
              <a:rPr b="0" lang="en-PH" sz="3600" spc="-1" strike="noStrike">
                <a:latin typeface="Lato"/>
              </a:rPr>
              <a:t>Pagtukoy sa Uri ng Pangngalan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1620000" y="2412360"/>
            <a:ext cx="8999640" cy="1263600"/>
          </a:xfrm>
          <a:prstGeom prst="rect">
            <a:avLst/>
          </a:prstGeom>
          <a:gradFill rotWithShape="0">
            <a:gsLst>
              <a:gs pos="0">
                <a:srgbClr val="fffde7">
                  <a:alpha val="0"/>
                </a:srgbClr>
              </a:gs>
              <a:gs pos="50000">
                <a:srgbClr val="fffde7"/>
              </a:gs>
              <a:gs pos="100000">
                <a:srgbClr val="fffde7">
                  <a:alpha val="0"/>
                </a:srgbClr>
              </a:gs>
            </a:gsLst>
            <a:lin ang="5400000"/>
          </a:gradFill>
          <a:ln w="76320">
            <a:solidFill>
              <a:srgbClr val="1a237e"/>
            </a:solidFill>
            <a:round/>
          </a:ln>
        </p:spPr>
        <p:style>
          <a:lnRef idx="0"/>
          <a:fillRef idx="0"/>
          <a:effectRef idx="0"/>
          <a:fontRef idx="minor"/>
        </p:style>
        <p:txBody>
          <a:bodyPr lIns="128160" rIns="128160" tIns="83160" bIns="83160" anchor="t">
            <a:noAutofit/>
          </a:bodyPr>
          <a:p>
            <a:pPr algn="ctr">
              <a:lnSpc>
                <a:spcPct val="100000"/>
              </a:lnSpc>
              <a:buNone/>
            </a:pPr>
            <a:r>
              <a:rPr b="0" lang="en-PH" sz="3600" spc="-1" strike="noStrike">
                <a:latin typeface="Lato"/>
              </a:rPr>
              <a:t>May dalawang uri ng pangngalan:</a:t>
            </a:r>
            <a:endParaRPr b="0" lang="en-PH" sz="3600" spc="-1" strike="noStrike">
              <a:latin typeface="Arial"/>
            </a:endParaRPr>
          </a:p>
          <a:p>
            <a:pPr algn="ctr">
              <a:lnSpc>
                <a:spcPct val="100000"/>
              </a:lnSpc>
              <a:buNone/>
            </a:pPr>
            <a:r>
              <a:rPr b="0" lang="en-PH" sz="3600" spc="-1" strike="noStrike">
                <a:latin typeface="Lato"/>
              </a:rPr>
              <a:t> </a:t>
            </a:r>
            <a:r>
              <a:rPr b="0" lang="en-PH" sz="3600" spc="-1" strike="noStrike">
                <a:latin typeface="Lato"/>
              </a:rPr>
              <a:t>Pantangi at Pambalana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56" name=""/>
          <p:cNvGraphicFramePr/>
          <p:nvPr/>
        </p:nvGraphicFramePr>
        <p:xfrm>
          <a:off x="992880" y="1191600"/>
          <a:ext cx="10526760" cy="4911120"/>
        </p:xfrm>
        <a:graphic>
          <a:graphicData uri="http://schemas.openxmlformats.org/drawingml/2006/table">
            <a:tbl>
              <a:tblPr/>
              <a:tblGrid>
                <a:gridCol w="5262840"/>
                <a:gridCol w="5264280"/>
              </a:tblGrid>
              <a:tr h="608400">
                <a:tc>
                  <a:txBody>
                    <a:bodyPr lIns="90000" rIns="90000" anchor="ctr">
                      <a:noAutofit/>
                    </a:bodyPr>
                    <a:p>
                      <a:pPr algn="ctr">
                        <a:lnSpc>
                          <a:spcPct val="100000"/>
                        </a:lnSpc>
                        <a:buNone/>
                      </a:pPr>
                      <a:r>
                        <a:rPr b="1" lang="en-PH" sz="3600" spc="-1" strike="noStrike">
                          <a:latin typeface="Arial"/>
                        </a:rPr>
                        <a:t>Pantangi</a:t>
                      </a:r>
                      <a:endParaRPr b="0" lang="en-PH" sz="3600" spc="-1" strike="noStrike">
                        <a:latin typeface="Arial"/>
                      </a:endParaRPr>
                    </a:p>
                  </a:txBody>
                  <a:tcPr anchor="ctr" marL="90000" marR="90000">
                    <a:lnL w="720">
                      <a:solidFill>
                        <a:srgbClr val="3d5afe"/>
                      </a:solidFill>
                    </a:lnL>
                    <a:lnR w="720">
                      <a:solidFill>
                        <a:srgbClr val="3d5afe"/>
                      </a:solidFill>
                    </a:lnR>
                    <a:lnT w="720">
                      <a:solidFill>
                        <a:srgbClr val="3d5afe"/>
                      </a:solidFill>
                    </a:lnT>
                    <a:lnB w="720">
                      <a:solidFill>
                        <a:srgbClr val="3d5afe"/>
                      </a:solidFill>
                    </a:lnB>
                    <a:solidFill>
                      <a:srgbClr val="81d41a"/>
                    </a:solidFill>
                  </a:tcPr>
                </a:tc>
                <a:tc>
                  <a:txBody>
                    <a:bodyPr lIns="90000" rIns="90000" anchor="ctr">
                      <a:noAutofit/>
                    </a:bodyPr>
                    <a:p>
                      <a:pPr algn="ctr">
                        <a:lnSpc>
                          <a:spcPct val="100000"/>
                        </a:lnSpc>
                        <a:buNone/>
                      </a:pPr>
                      <a:r>
                        <a:rPr b="1" lang="en-PH" sz="3600" spc="-1" strike="noStrike">
                          <a:latin typeface="Arial"/>
                        </a:rPr>
                        <a:t>Pambalana</a:t>
                      </a:r>
                      <a:endParaRPr b="0" lang="en-PH" sz="3600" spc="-1" strike="noStrike">
                        <a:latin typeface="Arial"/>
                      </a:endParaRPr>
                    </a:p>
                  </a:txBody>
                  <a:tcPr anchor="ctr" marL="90000" marR="90000">
                    <a:lnL w="720">
                      <a:solidFill>
                        <a:srgbClr val="3d5afe"/>
                      </a:solidFill>
                    </a:lnL>
                    <a:lnR w="720">
                      <a:solidFill>
                        <a:srgbClr val="3d5afe"/>
                      </a:solidFill>
                    </a:lnR>
                    <a:lnT w="720">
                      <a:solidFill>
                        <a:srgbClr val="3d5afe"/>
                      </a:solidFill>
                    </a:lnT>
                    <a:lnB w="720">
                      <a:solidFill>
                        <a:srgbClr val="3d5afe"/>
                      </a:solidFill>
                    </a:lnB>
                    <a:solidFill>
                      <a:srgbClr val="81d41a"/>
                    </a:solidFill>
                  </a:tcPr>
                </a:tc>
              </a:tr>
              <a:tr h="744120">
                <a:tc>
                  <a:txBody>
                    <a:bodyPr lIns="90000" rIns="90000" anchor="t">
                      <a:noAutofit/>
                    </a:bodyPr>
                    <a:p>
                      <a:pPr>
                        <a:lnSpc>
                          <a:spcPct val="100000"/>
                        </a:lnSpc>
                        <a:buNone/>
                      </a:pPr>
                      <a:r>
                        <a:rPr b="1" lang="en-PH" sz="1800" spc="-1" strike="noStrike">
                          <a:latin typeface="Arial"/>
                        </a:rPr>
                        <a:t>Tanging</a:t>
                      </a:r>
                      <a:r>
                        <a:rPr b="0" lang="en-PH" sz="1800" spc="-1" strike="noStrike">
                          <a:latin typeface="Arial"/>
                        </a:rPr>
                        <a:t> ngalan ng tao, bagay, hayop, lugar, o pangyayari</a:t>
                      </a:r>
                      <a:endParaRPr b="0" lang="en-PH" sz="1800" spc="-1" strike="noStrike">
                        <a:latin typeface="Arial"/>
                      </a:endParaRPr>
                    </a:p>
                  </a:txBody>
                  <a:tcPr anchor="t" marL="90000" marR="90000">
                    <a:lnL w="720">
                      <a:solidFill>
                        <a:srgbClr val="3d5afe"/>
                      </a:solidFill>
                    </a:lnL>
                    <a:lnR w="720">
                      <a:solidFill>
                        <a:srgbClr val="3d5afe"/>
                      </a:solidFill>
                    </a:lnR>
                    <a:lnT w="720">
                      <a:solidFill>
                        <a:srgbClr val="3d5afe"/>
                      </a:solidFill>
                    </a:lnT>
                    <a:lnB w="720">
                      <a:solidFill>
                        <a:srgbClr val="3d5afe"/>
                      </a:solidFill>
                    </a:lnB>
                    <a:solidFill>
                      <a:srgbClr val="fffde7"/>
                    </a:solidFill>
                  </a:tcPr>
                </a:tc>
                <a:tc>
                  <a:txBody>
                    <a:bodyPr lIns="90000" rIns="90000" anchor="t">
                      <a:noAutofit/>
                    </a:bodyPr>
                    <a:p>
                      <a:pPr>
                        <a:lnSpc>
                          <a:spcPct val="100000"/>
                        </a:lnSpc>
                        <a:buNone/>
                      </a:pPr>
                      <a:r>
                        <a:rPr b="1" lang="en-PH" sz="1800" spc="-1" strike="noStrike">
                          <a:latin typeface="Arial"/>
                        </a:rPr>
                        <a:t>Karaniwang</a:t>
                      </a:r>
                      <a:r>
                        <a:rPr b="0" lang="en-PH" sz="1800" spc="-1" strike="noStrike">
                          <a:latin typeface="Arial"/>
                        </a:rPr>
                        <a:t> ngalan ng tao, bagay, hayop, lugar, o pangyayari</a:t>
                      </a:r>
                      <a:endParaRPr b="0" lang="en-PH" sz="1800" spc="-1" strike="noStrike">
                        <a:latin typeface="Arial"/>
                      </a:endParaRPr>
                    </a:p>
                  </a:txBody>
                  <a:tcPr anchor="t" marL="90000" marR="90000">
                    <a:lnL w="720">
                      <a:solidFill>
                        <a:srgbClr val="3d5afe"/>
                      </a:solidFill>
                    </a:lnL>
                    <a:lnR w="720">
                      <a:solidFill>
                        <a:srgbClr val="3d5afe"/>
                      </a:solidFill>
                    </a:lnR>
                    <a:lnT w="720">
                      <a:solidFill>
                        <a:srgbClr val="3d5afe"/>
                      </a:solidFill>
                    </a:lnT>
                    <a:lnB w="720">
                      <a:solidFill>
                        <a:srgbClr val="3d5afe"/>
                      </a:solidFill>
                    </a:lnB>
                    <a:solidFill>
                      <a:srgbClr val="fffde7"/>
                    </a:solidFill>
                  </a:tcPr>
                </a:tc>
              </a:tr>
              <a:tr h="495720">
                <a:tc>
                  <a:txBody>
                    <a:bodyPr lIns="90000" rIns="90000" anchor="t">
                      <a:noAutofit/>
                    </a:bodyPr>
                    <a:p>
                      <a:pPr>
                        <a:lnSpc>
                          <a:spcPct val="100000"/>
                        </a:lnSpc>
                        <a:buNone/>
                      </a:pPr>
                      <a:r>
                        <a:rPr b="0" lang="en-PH" sz="1800" spc="-1" strike="noStrike">
                          <a:latin typeface="Arial"/>
                        </a:rPr>
                        <a:t>Malaking titik ang unang letra</a:t>
                      </a:r>
                      <a:endParaRPr b="0" lang="en-PH" sz="1800" spc="-1" strike="noStrike">
                        <a:latin typeface="Arial"/>
                      </a:endParaRPr>
                    </a:p>
                  </a:txBody>
                  <a:tcPr anchor="t" marL="90000" marR="90000">
                    <a:lnL w="720">
                      <a:solidFill>
                        <a:srgbClr val="3d5afe"/>
                      </a:solidFill>
                    </a:lnL>
                    <a:lnR w="720">
                      <a:solidFill>
                        <a:srgbClr val="3d5afe"/>
                      </a:solidFill>
                    </a:lnR>
                    <a:lnT w="720">
                      <a:solidFill>
                        <a:srgbClr val="3d5afe"/>
                      </a:solidFill>
                    </a:lnT>
                    <a:lnB w="720">
                      <a:solidFill>
                        <a:srgbClr val="3d5afe"/>
                      </a:solidFill>
                    </a:lnB>
                    <a:solidFill>
                      <a:srgbClr val="fffde7"/>
                    </a:solidFill>
                  </a:tcPr>
                </a:tc>
                <a:tc>
                  <a:txBody>
                    <a:bodyPr lIns="90000" rIns="90000" anchor="t">
                      <a:noAutofit/>
                    </a:bodyPr>
                    <a:p>
                      <a:pPr>
                        <a:lnSpc>
                          <a:spcPct val="100000"/>
                        </a:lnSpc>
                        <a:buNone/>
                      </a:pPr>
                      <a:r>
                        <a:rPr b="0" lang="en-PH" sz="1800" spc="-1" strike="noStrike">
                          <a:latin typeface="Arial"/>
                        </a:rPr>
                        <a:t>Maliit na titik ang lahat ng letra</a:t>
                      </a:r>
                      <a:endParaRPr b="0" lang="en-PH" sz="1800" spc="-1" strike="noStrike">
                        <a:latin typeface="Arial"/>
                      </a:endParaRPr>
                    </a:p>
                  </a:txBody>
                  <a:tcPr anchor="t" marL="90000" marR="90000">
                    <a:lnL w="720">
                      <a:solidFill>
                        <a:srgbClr val="3d5afe"/>
                      </a:solidFill>
                    </a:lnL>
                    <a:lnR w="720">
                      <a:solidFill>
                        <a:srgbClr val="3d5afe"/>
                      </a:solidFill>
                    </a:lnR>
                    <a:lnT w="720">
                      <a:solidFill>
                        <a:srgbClr val="3d5afe"/>
                      </a:solidFill>
                    </a:lnT>
                    <a:lnB w="720">
                      <a:solidFill>
                        <a:srgbClr val="3d5afe"/>
                      </a:solidFill>
                    </a:lnB>
                    <a:solidFill>
                      <a:srgbClr val="fffde7"/>
                    </a:solidFill>
                  </a:tcPr>
                </a:tc>
              </a:tr>
              <a:tr h="1933920">
                <a:tc>
                  <a:txBody>
                    <a:bodyPr lIns="90000" rIns="90000" anchor="t">
                      <a:noAutofit/>
                    </a:bodyPr>
                    <a:p>
                      <a:pPr>
                        <a:lnSpc>
                          <a:spcPct val="100000"/>
                        </a:lnSpc>
                        <a:buNone/>
                      </a:pPr>
                      <a:r>
                        <a:rPr b="0" lang="en-PH" sz="1800" spc="-1" strike="noStrike">
                          <a:latin typeface="Arial"/>
                        </a:rPr>
                        <a:t>Hal.</a:t>
                      </a:r>
                      <a:endParaRPr b="0" lang="en-PH" sz="1800" spc="-1" strike="noStrike">
                        <a:latin typeface="Arial"/>
                      </a:endParaRPr>
                    </a:p>
                    <a:p>
                      <a:pPr algn="ctr">
                        <a:lnSpc>
                          <a:spcPct val="100000"/>
                        </a:lnSpc>
                        <a:buNone/>
                      </a:pPr>
                      <a:r>
                        <a:rPr b="0" lang="en-PH" sz="1800" spc="-1" strike="noStrike">
                          <a:latin typeface="Arial"/>
                        </a:rPr>
                        <a:t>Rosie</a:t>
                      </a:r>
                      <a:endParaRPr b="0" lang="en-PH" sz="1800" spc="-1" strike="noStrike">
                        <a:latin typeface="Arial"/>
                      </a:endParaRPr>
                    </a:p>
                    <a:p>
                      <a:pPr algn="just">
                        <a:lnSpc>
                          <a:spcPct val="100000"/>
                        </a:lnSpc>
                        <a:buNone/>
                      </a:pPr>
                      <a:r>
                        <a:rPr b="0" lang="en-PH" sz="1800" spc="-1" strike="noStrike">
                          <a:latin typeface="Arial"/>
                        </a:rPr>
                        <a:t>Sa kuwento, </a:t>
                      </a:r>
                      <a:r>
                        <a:rPr b="1" lang="en-PH" sz="1800" spc="-1" strike="noStrike">
                          <a:latin typeface="Arial"/>
                        </a:rPr>
                        <a:t>iisang</a:t>
                      </a:r>
                      <a:r>
                        <a:rPr b="0" lang="en-PH" sz="1800" spc="-1" strike="noStrike">
                          <a:latin typeface="Arial"/>
                        </a:rPr>
                        <a:t> tao lamang ang pinatutungkulan ng pangngalang Rosie. Hindi ito maaaring gamitin sa iba pang mga tao o mga lola. Ibig sabihin, ang Rosie ay tanging ngalan ng</a:t>
                      </a:r>
                      <a:endParaRPr b="0" lang="en-PH" sz="1800" spc="-1" strike="noStrike">
                        <a:latin typeface="Arial"/>
                      </a:endParaRPr>
                    </a:p>
                    <a:p>
                      <a:pPr algn="just">
                        <a:lnSpc>
                          <a:spcPct val="100000"/>
                        </a:lnSpc>
                        <a:buNone/>
                      </a:pPr>
                      <a:r>
                        <a:rPr b="0" lang="en-PH" sz="1800" spc="-1" strike="noStrike">
                          <a:latin typeface="Arial"/>
                        </a:rPr>
                        <a:t>isang tao.</a:t>
                      </a:r>
                      <a:endParaRPr b="0" lang="en-PH" sz="1800" spc="-1" strike="noStrike">
                        <a:latin typeface="Arial"/>
                      </a:endParaRPr>
                    </a:p>
                  </a:txBody>
                  <a:tcPr anchor="t" marL="90000" marR="90000">
                    <a:lnL w="720">
                      <a:solidFill>
                        <a:srgbClr val="3d5afe"/>
                      </a:solidFill>
                    </a:lnL>
                    <a:lnR w="720">
                      <a:solidFill>
                        <a:srgbClr val="3d5afe"/>
                      </a:solidFill>
                    </a:lnR>
                    <a:lnT w="720">
                      <a:solidFill>
                        <a:srgbClr val="3d5afe"/>
                      </a:solidFill>
                    </a:lnT>
                    <a:lnB w="720">
                      <a:solidFill>
                        <a:srgbClr val="3d5afe"/>
                      </a:solidFill>
                    </a:lnB>
                    <a:solidFill>
                      <a:srgbClr val="fffde7"/>
                    </a:solidFill>
                  </a:tcPr>
                </a:tc>
                <a:tc>
                  <a:txBody>
                    <a:bodyPr lIns="90000" rIns="90000" anchor="t">
                      <a:noAutofit/>
                    </a:bodyPr>
                    <a:p>
                      <a:pPr>
                        <a:lnSpc>
                          <a:spcPct val="100000"/>
                        </a:lnSpc>
                        <a:buNone/>
                      </a:pPr>
                      <a:r>
                        <a:rPr b="0" lang="en-PH" sz="1800" spc="-1" strike="noStrike">
                          <a:latin typeface="Arial"/>
                        </a:rPr>
                        <a:t>Hal.</a:t>
                      </a:r>
                      <a:endParaRPr b="0" lang="en-PH" sz="1800" spc="-1" strike="noStrike">
                        <a:latin typeface="Arial"/>
                      </a:endParaRPr>
                    </a:p>
                    <a:p>
                      <a:pPr algn="ctr">
                        <a:lnSpc>
                          <a:spcPct val="100000"/>
                        </a:lnSpc>
                        <a:buNone/>
                      </a:pPr>
                      <a:r>
                        <a:rPr b="0" lang="en-PH" sz="1800" spc="-1" strike="noStrike">
                          <a:latin typeface="Arial"/>
                        </a:rPr>
                        <a:t>lola</a:t>
                      </a:r>
                      <a:endParaRPr b="0" lang="en-PH" sz="1800" spc="-1" strike="noStrike">
                        <a:latin typeface="Arial"/>
                      </a:endParaRPr>
                    </a:p>
                    <a:p>
                      <a:pPr algn="just">
                        <a:lnSpc>
                          <a:spcPct val="100000"/>
                        </a:lnSpc>
                        <a:buNone/>
                      </a:pPr>
                      <a:r>
                        <a:rPr b="1" lang="en-PH" sz="1800" spc="-1" strike="noStrike">
                          <a:latin typeface="Arial"/>
                        </a:rPr>
                        <a:t>Maraming</a:t>
                      </a:r>
                      <a:r>
                        <a:rPr b="0" lang="en-PH" sz="1800" spc="-1" strike="noStrike">
                          <a:latin typeface="Arial"/>
                        </a:rPr>
                        <a:t> maaaring patungkulan ang pangngalang lola. Kapag ginamit ang lola, lahat ng lola ay tinutukoy nito.</a:t>
                      </a:r>
                      <a:endParaRPr b="0" lang="en-PH" sz="1800" spc="-1" strike="noStrike">
                        <a:latin typeface="Arial"/>
                      </a:endParaRPr>
                    </a:p>
                  </a:txBody>
                  <a:tcPr anchor="t" marL="90000" marR="90000">
                    <a:lnL w="720">
                      <a:solidFill>
                        <a:srgbClr val="3d5afe"/>
                      </a:solidFill>
                    </a:lnL>
                    <a:lnR w="720">
                      <a:solidFill>
                        <a:srgbClr val="3d5afe"/>
                      </a:solidFill>
                    </a:lnR>
                    <a:lnT w="720">
                      <a:solidFill>
                        <a:srgbClr val="3d5afe"/>
                      </a:solidFill>
                    </a:lnT>
                    <a:lnB w="720">
                      <a:solidFill>
                        <a:srgbClr val="3d5afe"/>
                      </a:solidFill>
                    </a:lnB>
                    <a:solidFill>
                      <a:srgbClr val="fffde7"/>
                    </a:solidFill>
                  </a:tcPr>
                </a:tc>
              </a:tr>
              <a:tr h="1128960">
                <a:tc>
                  <a:txBody>
                    <a:bodyPr lIns="90000" rIns="90000" anchor="t">
                      <a:noAutofit/>
                    </a:bodyPr>
                    <a:p>
                      <a:pPr algn="ctr">
                        <a:lnSpc>
                          <a:spcPct val="100000"/>
                        </a:lnSpc>
                        <a:buNone/>
                      </a:pPr>
                      <a:r>
                        <a:rPr b="0" lang="en-PH" sz="1800" spc="-1" strike="noStrike">
                          <a:latin typeface="Arial"/>
                        </a:rPr>
                        <a:t>Lunes</a:t>
                      </a:r>
                      <a:endParaRPr b="0" lang="en-PH" sz="1800" spc="-1" strike="noStrike">
                        <a:latin typeface="Arial"/>
                      </a:endParaRPr>
                    </a:p>
                    <a:p>
                      <a:pPr>
                        <a:lnSpc>
                          <a:spcPct val="100000"/>
                        </a:lnSpc>
                        <a:buNone/>
                      </a:pPr>
                      <a:r>
                        <a:rPr b="0" lang="en-PH" sz="1800" spc="-1" strike="noStrike">
                          <a:latin typeface="Arial"/>
                        </a:rPr>
                        <a:t>Ang Lunes ay pangngalang tumutukoy sa </a:t>
                      </a:r>
                      <a:r>
                        <a:rPr b="1" lang="en-PH" sz="1800" spc="-1" strike="noStrike">
                          <a:latin typeface="Arial"/>
                        </a:rPr>
                        <a:t>isa</a:t>
                      </a:r>
                      <a:r>
                        <a:rPr b="0" lang="en-PH" sz="1800" spc="-1" strike="noStrike">
                          <a:latin typeface="Arial"/>
                        </a:rPr>
                        <a:t> sa pitong araw sa loob ng isang linggo.</a:t>
                      </a:r>
                      <a:endParaRPr b="0" lang="en-PH" sz="1800" spc="-1" strike="noStrike">
                        <a:latin typeface="Arial"/>
                      </a:endParaRPr>
                    </a:p>
                  </a:txBody>
                  <a:tcPr anchor="t" marL="90000" marR="90000">
                    <a:lnL w="720">
                      <a:solidFill>
                        <a:srgbClr val="3d5afe"/>
                      </a:solidFill>
                    </a:lnL>
                    <a:lnR w="720">
                      <a:solidFill>
                        <a:srgbClr val="3d5afe"/>
                      </a:solidFill>
                    </a:lnR>
                    <a:lnT w="720">
                      <a:solidFill>
                        <a:srgbClr val="3d5afe"/>
                      </a:solidFill>
                    </a:lnT>
                    <a:lnB w="720">
                      <a:solidFill>
                        <a:srgbClr val="3d5afe"/>
                      </a:solidFill>
                    </a:lnB>
                    <a:solidFill>
                      <a:srgbClr val="fffde7"/>
                    </a:solidFill>
                  </a:tcPr>
                </a:tc>
                <a:tc>
                  <a:txBody>
                    <a:bodyPr lIns="90000" rIns="90000" anchor="t">
                      <a:noAutofit/>
                    </a:bodyPr>
                    <a:p>
                      <a:pPr algn="ctr">
                        <a:lnSpc>
                          <a:spcPct val="100000"/>
                        </a:lnSpc>
                        <a:buNone/>
                      </a:pPr>
                      <a:r>
                        <a:rPr b="0" lang="en-PH" sz="1800" spc="-1" strike="noStrike">
                          <a:latin typeface="Arial"/>
                        </a:rPr>
                        <a:t>araw</a:t>
                      </a:r>
                      <a:endParaRPr b="0" lang="en-PH" sz="1800" spc="-1" strike="noStrike">
                        <a:latin typeface="Arial"/>
                      </a:endParaRPr>
                    </a:p>
                    <a:p>
                      <a:pPr>
                        <a:lnSpc>
                          <a:spcPct val="100000"/>
                        </a:lnSpc>
                        <a:buNone/>
                      </a:pPr>
                      <a:r>
                        <a:rPr b="0" lang="en-PH" sz="1800" spc="-1" strike="noStrike">
                          <a:latin typeface="Arial"/>
                        </a:rPr>
                        <a:t>Ang pangngalang araw ay tumutukoy sa </a:t>
                      </a:r>
                      <a:r>
                        <a:rPr b="1" lang="en-PH" sz="1800" spc="-1" strike="noStrike">
                          <a:latin typeface="Arial"/>
                        </a:rPr>
                        <a:t>lahat</a:t>
                      </a:r>
                      <a:r>
                        <a:rPr b="0" lang="en-PH" sz="1800" spc="-1" strike="noStrike">
                          <a:latin typeface="Arial"/>
                        </a:rPr>
                        <a:t> ng araw sa loob ng isang linggo.</a:t>
                      </a:r>
                      <a:endParaRPr b="0" lang="en-PH" sz="1800" spc="-1" strike="noStrike">
                        <a:latin typeface="Arial"/>
                      </a:endParaRPr>
                    </a:p>
                  </a:txBody>
                  <a:tcPr anchor="t" marL="90000" marR="90000">
                    <a:lnL w="720">
                      <a:solidFill>
                        <a:srgbClr val="3d5afe"/>
                      </a:solidFill>
                    </a:lnL>
                    <a:lnR w="720">
                      <a:solidFill>
                        <a:srgbClr val="3d5afe"/>
                      </a:solidFill>
                    </a:lnR>
                    <a:lnT w="720">
                      <a:solidFill>
                        <a:srgbClr val="3d5afe"/>
                      </a:solidFill>
                    </a:lnT>
                    <a:lnB w="720">
                      <a:solidFill>
                        <a:srgbClr val="3d5afe"/>
                      </a:solidFill>
                    </a:lnB>
                    <a:solidFill>
                      <a:srgbClr val="fffde7"/>
                    </a:solidFill>
                  </a:tcPr>
                </a:tc>
              </a:tr>
            </a:tbl>
          </a:graphicData>
        </a:graphic>
      </p:graphicFrame>
      <p:sp>
        <p:nvSpPr>
          <p:cNvPr id="157" name=""/>
          <p:cNvSpPr/>
          <p:nvPr/>
        </p:nvSpPr>
        <p:spPr>
          <a:xfrm>
            <a:off x="4140000" y="3420000"/>
            <a:ext cx="4140000" cy="360"/>
          </a:xfrm>
          <a:prstGeom prst="line">
            <a:avLst/>
          </a:prstGeom>
          <a:ln w="19080">
            <a:solidFill>
              <a:srgbClr val="3f51b5"/>
            </a:solidFill>
            <a:round/>
            <a:headEnd len="med" type="triangle" w="med"/>
            <a:tailEnd len="med" type="triangle" w="med"/>
          </a:ln>
        </p:spPr>
        <p:style>
          <a:lnRef idx="0"/>
          <a:fillRef idx="0"/>
          <a:effectRef idx="0"/>
          <a:fontRef idx="minor"/>
        </p:style>
      </p:sp>
      <p:sp>
        <p:nvSpPr>
          <p:cNvPr id="158" name=""/>
          <p:cNvSpPr/>
          <p:nvPr/>
        </p:nvSpPr>
        <p:spPr>
          <a:xfrm>
            <a:off x="4500000" y="5112000"/>
            <a:ext cx="3780000" cy="360"/>
          </a:xfrm>
          <a:prstGeom prst="line">
            <a:avLst/>
          </a:prstGeom>
          <a:ln w="19080">
            <a:solidFill>
              <a:srgbClr val="3f51b5"/>
            </a:solidFill>
            <a:round/>
            <a:headEnd len="med" type="triangle" w="me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900000" y="2295360"/>
            <a:ext cx="10412640" cy="2024640"/>
          </a:xfrm>
          <a:prstGeom prst="rect">
            <a:avLst/>
          </a:prstGeom>
          <a:solidFill>
            <a:srgbClr val="ede7f6"/>
          </a:solidFill>
          <a:ln w="57240">
            <a:solidFill>
              <a:srgbClr val="283593"/>
            </a:solidFill>
            <a:round/>
          </a:ln>
        </p:spPr>
        <p:style>
          <a:lnRef idx="0"/>
          <a:fillRef idx="0"/>
          <a:effectRef idx="0"/>
          <a:fontRef idx="minor"/>
        </p:style>
        <p:txBody>
          <a:bodyPr lIns="118440" rIns="118440" tIns="73440" bIns="73440" anchor="t">
            <a:noAutofit/>
          </a:bodyPr>
          <a:p>
            <a:pPr algn="just">
              <a:lnSpc>
                <a:spcPct val="100000"/>
              </a:lnSpc>
              <a:buNone/>
            </a:pPr>
            <a:r>
              <a:rPr b="1" lang="en-PH" sz="2900" spc="-1" strike="noStrike">
                <a:latin typeface="Lato"/>
              </a:rPr>
              <a:t>Panuto: </a:t>
            </a:r>
            <a:r>
              <a:rPr b="0" lang="en-PH" sz="2900" spc="-1" strike="noStrike">
                <a:latin typeface="Lato"/>
              </a:rPr>
              <a:t>Maghanap ng tatlong pangngalang pantangi at tatlong pangngalang pambalana mula sa kuwentong “Pikit-bulag.”</a:t>
            </a:r>
            <a:r>
              <a:rPr b="0" lang="en-PH" sz="2900" spc="-1" strike="noStrike">
                <a:latin typeface="Lato"/>
                <a:ea typeface=""/>
              </a:rPr>
              <a:t>Gamitin sa pangungusap ang tatlo sa mga pangngalang tinukoy.</a:t>
            </a:r>
            <a:endParaRPr b="0" lang="en-PH" sz="29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360" y="2692800"/>
            <a:ext cx="3599640" cy="727200"/>
          </a:xfrm>
          <a:prstGeom prst="rect">
            <a:avLst/>
          </a:prstGeom>
          <a:solidFill>
            <a:srgbClr val="e8f5e9"/>
          </a:solidFill>
          <a:ln w="76320">
            <a:noFill/>
          </a:ln>
        </p:spPr>
        <p:style>
          <a:lnRef idx="0"/>
          <a:fillRef idx="0"/>
          <a:effectRef idx="0"/>
          <a:fontRef idx="minor"/>
        </p:style>
        <p:txBody>
          <a:bodyPr lIns="90000" rIns="90000" tIns="45000" bIns="45000" anchor="t">
            <a:noAutofit/>
          </a:bodyPr>
          <a:p>
            <a:pPr algn="ctr">
              <a:lnSpc>
                <a:spcPct val="100000"/>
              </a:lnSpc>
              <a:buNone/>
            </a:pPr>
            <a:r>
              <a:rPr b="0" lang="en-PH" sz="3000" spc="-1" strike="noStrike">
                <a:latin typeface="Lato"/>
              </a:rPr>
              <a:t>Pikit-Bulag</a:t>
            </a:r>
            <a:endParaRPr b="0" lang="en-PH" sz="3000" spc="-1" strike="noStrike">
              <a:latin typeface="Arial"/>
            </a:endParaRPr>
          </a:p>
        </p:txBody>
      </p:sp>
      <p:pic>
        <p:nvPicPr>
          <p:cNvPr id="126" name="" descr=""/>
          <p:cNvPicPr/>
          <p:nvPr/>
        </p:nvPicPr>
        <p:blipFill>
          <a:blip r:embed="rId1"/>
          <a:stretch/>
        </p:blipFill>
        <p:spPr>
          <a:xfrm>
            <a:off x="1111680" y="1064160"/>
            <a:ext cx="5727960" cy="46954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346320" y="375120"/>
            <a:ext cx="10273320" cy="18536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600" spc="-1" strike="noStrike">
                <a:latin typeface="Lato"/>
              </a:rPr>
              <a:t>	</a:t>
            </a:r>
            <a:r>
              <a:rPr b="0" lang="en-PH" sz="2600" spc="-1" strike="noStrike">
                <a:latin typeface="Lato"/>
              </a:rPr>
              <a:t>Marami nang bisita si Lola Rosie nang dumating kami. Agad kong nakita ang mga pinsan kong sina Paul, Patrick, at Jeremy. “Kuya Francis, may bago akong trumpo. Laro tayo!” galak na sabi ni Paul.</a:t>
            </a:r>
            <a:endParaRPr b="0" lang="en-PH" sz="2600" spc="-1" strike="noStrike">
              <a:latin typeface="Arial"/>
            </a:endParaRPr>
          </a:p>
          <a:p>
            <a:pPr>
              <a:lnSpc>
                <a:spcPct val="100000"/>
              </a:lnSpc>
              <a:buNone/>
            </a:pPr>
            <a:endParaRPr b="0" lang="en-PH" sz="2600" spc="-1" strike="noStrike">
              <a:latin typeface="Arial"/>
            </a:endParaRPr>
          </a:p>
        </p:txBody>
      </p:sp>
      <p:pic>
        <p:nvPicPr>
          <p:cNvPr id="128" name="" descr=""/>
          <p:cNvPicPr/>
          <p:nvPr/>
        </p:nvPicPr>
        <p:blipFill>
          <a:blip r:embed="rId1"/>
          <a:stretch/>
        </p:blipFill>
        <p:spPr>
          <a:xfrm>
            <a:off x="5760000" y="2340000"/>
            <a:ext cx="5981760" cy="3340800"/>
          </a:xfrm>
          <a:prstGeom prst="rect">
            <a:avLst/>
          </a:prstGeom>
          <a:ln w="0">
            <a:noFill/>
          </a:ln>
        </p:spPr>
      </p:pic>
      <p:sp>
        <p:nvSpPr>
          <p:cNvPr id="129" name=""/>
          <p:cNvSpPr/>
          <p:nvPr/>
        </p:nvSpPr>
        <p:spPr>
          <a:xfrm>
            <a:off x="504000" y="1865520"/>
            <a:ext cx="5399640" cy="42541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600" spc="-1" strike="noStrike">
                <a:latin typeface="Lato"/>
              </a:rPr>
              <a:t>	</a:t>
            </a:r>
            <a:r>
              <a:rPr b="0" lang="en-PH" sz="2600" spc="-1" strike="noStrike">
                <a:latin typeface="Lato"/>
              </a:rPr>
              <a:t>“</a:t>
            </a:r>
            <a:r>
              <a:rPr b="0" lang="en-PH" sz="2600" spc="-1" strike="noStrike">
                <a:latin typeface="Lato"/>
              </a:rPr>
              <a:t>Nagdala rin ako ng mga lastiko.</a:t>
            </a:r>
            <a:endParaRPr b="0" lang="en-PH" sz="2600" spc="-1" strike="noStrike">
              <a:latin typeface="Arial"/>
            </a:endParaRPr>
          </a:p>
          <a:p>
            <a:pPr algn="just">
              <a:lnSpc>
                <a:spcPct val="150000"/>
              </a:lnSpc>
              <a:buNone/>
            </a:pPr>
            <a:r>
              <a:rPr b="0" lang="en-PH" sz="2600" spc="-1" strike="noStrike">
                <a:latin typeface="Lato"/>
              </a:rPr>
              <a:t>Puwede rin tayong magpitik mamaya,” sabi naman ni Patrick. Unti-unti na ring dumating ang iba ko pang mga pinsan, sina Ate Kaye, Kuya Seb, Kuya Jeremy, Ate Sophia, Sabrine, Lucien, at Dominic.</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480960" y="1124280"/>
            <a:ext cx="11015640" cy="48448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600" spc="-1" strike="noStrike">
                <a:latin typeface="Lato"/>
              </a:rPr>
              <a:t>	</a:t>
            </a:r>
            <a:r>
              <a:rPr b="0" lang="en-PH" sz="2600" spc="-1" strike="noStrike">
                <a:latin typeface="Lato"/>
              </a:rPr>
              <a:t>Isa ito sa mga inaabangan ko tuwing dadalaw kami sa bahay ni Lola Rosie. Masaya ako kapag nakikita ko ang mga pinsan ko. Marami akong kalaro. Iba-iba ang aming nilalaro. Trumpo, lastiko, tumbangpreso, habulan, patintero, at kung ano-ano pa.</a:t>
            </a:r>
            <a:endParaRPr b="0" lang="en-PH" sz="2600" spc="-1" strike="noStrike">
              <a:latin typeface="Arial"/>
            </a:endParaRPr>
          </a:p>
          <a:p>
            <a:pPr algn="just">
              <a:lnSpc>
                <a:spcPct val="150000"/>
              </a:lnSpc>
              <a:buNone/>
            </a:pPr>
            <a:endParaRPr b="0" lang="en-PH" sz="2600" spc="-1" strike="noStrike">
              <a:latin typeface="Arial"/>
            </a:endParaRPr>
          </a:p>
          <a:p>
            <a:pPr algn="just">
              <a:lnSpc>
                <a:spcPct val="150000"/>
              </a:lnSpc>
              <a:buNone/>
            </a:pPr>
            <a:r>
              <a:rPr b="0" lang="en-PH" sz="2600" spc="-1" strike="noStrike">
                <a:latin typeface="Lato"/>
              </a:rPr>
              <a:t>	</a:t>
            </a:r>
            <a:r>
              <a:rPr b="0" lang="en-PH" sz="2600" spc="-1" strike="noStrike">
                <a:latin typeface="Lato"/>
              </a:rPr>
              <a:t>Pero ang talagang pinakagusto ko ay tago-taguan. Agad akong nagtago sa likod ng malagong halaman kasama si Paul. Naririnig naming nahuhuli ang iba naming mga kalaro. “Boom Kuya Jeremy.”</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504000" y="1260000"/>
            <a:ext cx="5399640" cy="42541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600" spc="-1" strike="noStrike">
                <a:latin typeface="Lato"/>
              </a:rPr>
              <a:t>	</a:t>
            </a:r>
            <a:r>
              <a:rPr b="0" lang="en-PH" sz="2600" spc="-1" strike="noStrike">
                <a:latin typeface="Lato"/>
              </a:rPr>
              <a:t>“</a:t>
            </a:r>
            <a:r>
              <a:rPr b="0" lang="en-PH" sz="2600" spc="-1" strike="noStrike">
                <a:latin typeface="Lato"/>
              </a:rPr>
              <a:t>Boom Dominic,” sigaw ni Lucien.</a:t>
            </a:r>
            <a:endParaRPr b="0" lang="en-PH" sz="2600" spc="-1" strike="noStrike">
              <a:latin typeface="Arial"/>
            </a:endParaRPr>
          </a:p>
          <a:p>
            <a:pPr algn="just">
              <a:lnSpc>
                <a:spcPct val="150000"/>
              </a:lnSpc>
              <a:buNone/>
            </a:pPr>
            <a:r>
              <a:rPr b="0" lang="en-PH" sz="2600" spc="-1" strike="noStrike">
                <a:latin typeface="Lato"/>
              </a:rPr>
              <a:t>Nagpalit kami ng </a:t>
            </a:r>
            <a:r>
              <a:rPr b="0" i="1" lang="en-PH" sz="2600" spc="-1" strike="noStrike">
                <a:latin typeface="Lato"/>
              </a:rPr>
              <a:t>T-shirt</a:t>
            </a:r>
            <a:r>
              <a:rPr b="0" lang="en-PH" sz="2600" spc="-1" strike="noStrike">
                <a:latin typeface="Lato"/>
              </a:rPr>
              <a:t> ni Paul para</a:t>
            </a:r>
            <a:endParaRPr b="0" lang="en-PH" sz="2600" spc="-1" strike="noStrike">
              <a:latin typeface="Arial"/>
            </a:endParaRPr>
          </a:p>
          <a:p>
            <a:pPr algn="just">
              <a:lnSpc>
                <a:spcPct val="150000"/>
              </a:lnSpc>
              <a:buNone/>
            </a:pPr>
            <a:r>
              <a:rPr b="0" lang="en-PH" sz="2600" spc="-1" strike="noStrike">
                <a:latin typeface="Lato"/>
              </a:rPr>
              <a:t>hindi kami makilala. Isinuot niya ang</a:t>
            </a:r>
            <a:endParaRPr b="0" lang="en-PH" sz="2600" spc="-1" strike="noStrike">
              <a:latin typeface="Arial"/>
            </a:endParaRPr>
          </a:p>
          <a:p>
            <a:pPr algn="just">
              <a:lnSpc>
                <a:spcPct val="150000"/>
              </a:lnSpc>
              <a:buNone/>
            </a:pPr>
            <a:r>
              <a:rPr b="0" i="1" lang="en-PH" sz="2600" spc="-1" strike="noStrike">
                <a:latin typeface="Lato"/>
              </a:rPr>
              <a:t>T-shirt</a:t>
            </a:r>
            <a:r>
              <a:rPr b="0" lang="en-PH" sz="2600" spc="-1" strike="noStrike">
                <a:latin typeface="Lato"/>
              </a:rPr>
              <a:t> ko at isinuot ko ang </a:t>
            </a:r>
            <a:r>
              <a:rPr b="0" i="1" lang="en-PH" sz="2600" spc="-1" strike="noStrike">
                <a:latin typeface="Lato"/>
              </a:rPr>
              <a:t>T-shirt</a:t>
            </a:r>
            <a:endParaRPr b="0" lang="en-PH" sz="2600" spc="-1" strike="noStrike">
              <a:latin typeface="Arial"/>
            </a:endParaRPr>
          </a:p>
          <a:p>
            <a:pPr algn="just">
              <a:lnSpc>
                <a:spcPct val="150000"/>
              </a:lnSpc>
              <a:buNone/>
            </a:pPr>
            <a:r>
              <a:rPr b="0" lang="en-PH" sz="2600" spc="-1" strike="noStrike">
                <a:latin typeface="Lato"/>
              </a:rPr>
              <a:t>Niya. </a:t>
            </a:r>
            <a:endParaRPr b="0" lang="en-PH" sz="2600" spc="-1" strike="noStrike">
              <a:latin typeface="Arial"/>
            </a:endParaRPr>
          </a:p>
          <a:p>
            <a:pPr algn="just">
              <a:lnSpc>
                <a:spcPct val="150000"/>
              </a:lnSpc>
              <a:buNone/>
            </a:pPr>
            <a:r>
              <a:rPr b="0" lang="en-PH" sz="2600" spc="-1" strike="noStrike">
                <a:latin typeface="Lato"/>
              </a:rPr>
              <a:t>	</a:t>
            </a:r>
            <a:r>
              <a:rPr b="0" lang="en-PH" sz="2600" spc="-1" strike="noStrike">
                <a:latin typeface="Lato"/>
              </a:rPr>
              <a:t>Inilabas namin ang aming mga</a:t>
            </a:r>
            <a:endParaRPr b="0" lang="en-PH" sz="2600" spc="-1" strike="noStrike">
              <a:latin typeface="Arial"/>
            </a:endParaRPr>
          </a:p>
          <a:p>
            <a:pPr algn="just">
              <a:lnSpc>
                <a:spcPct val="150000"/>
              </a:lnSpc>
              <a:buNone/>
            </a:pPr>
            <a:r>
              <a:rPr b="0" lang="en-PH" sz="2600" spc="-1" strike="noStrike">
                <a:latin typeface="Lato"/>
              </a:rPr>
              <a:t>katawan sa pinagtataguan pero</a:t>
            </a:r>
            <a:endParaRPr b="0" lang="en-PH" sz="2600" spc="-1" strike="noStrike">
              <a:latin typeface="Arial"/>
            </a:endParaRPr>
          </a:p>
        </p:txBody>
      </p:sp>
      <p:pic>
        <p:nvPicPr>
          <p:cNvPr id="132" name="" descr=""/>
          <p:cNvPicPr/>
          <p:nvPr/>
        </p:nvPicPr>
        <p:blipFill>
          <a:blip r:embed="rId1"/>
          <a:stretch/>
        </p:blipFill>
        <p:spPr>
          <a:xfrm>
            <a:off x="5904000" y="1440000"/>
            <a:ext cx="6119640" cy="44582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6120000" y="1440000"/>
            <a:ext cx="5399640" cy="42541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600" spc="-1" strike="noStrike">
                <a:latin typeface="Lato"/>
              </a:rPr>
              <a:t>hindi namin ipinakita ang aming</a:t>
            </a:r>
            <a:endParaRPr b="0" lang="en-PH" sz="2600" spc="-1" strike="noStrike">
              <a:latin typeface="Arial"/>
            </a:endParaRPr>
          </a:p>
          <a:p>
            <a:pPr algn="just">
              <a:lnSpc>
                <a:spcPct val="150000"/>
              </a:lnSpc>
              <a:buNone/>
            </a:pPr>
            <a:r>
              <a:rPr b="0" lang="en-PH" sz="2600" spc="-1" strike="noStrike">
                <a:latin typeface="Lato"/>
              </a:rPr>
              <a:t>mga mukha.</a:t>
            </a:r>
            <a:endParaRPr b="0" lang="en-PH" sz="2600" spc="-1" strike="noStrike">
              <a:latin typeface="Arial"/>
            </a:endParaRPr>
          </a:p>
          <a:p>
            <a:pPr algn="just">
              <a:lnSpc>
                <a:spcPct val="150000"/>
              </a:lnSpc>
              <a:buNone/>
            </a:pPr>
            <a:r>
              <a:rPr b="0" lang="en-PH" sz="2600" spc="-1" strike="noStrike">
                <a:latin typeface="Lato"/>
              </a:rPr>
              <a:t>	</a:t>
            </a:r>
            <a:r>
              <a:rPr b="0" lang="en-PH" sz="2600" spc="-1" strike="noStrike">
                <a:latin typeface="Lato"/>
              </a:rPr>
              <a:t>“</a:t>
            </a:r>
            <a:r>
              <a:rPr b="0" lang="en-PH" sz="2600" spc="-1" strike="noStrike">
                <a:latin typeface="Lato"/>
              </a:rPr>
              <a:t>Boom Kuya Francis,” sigaw ni</a:t>
            </a:r>
            <a:endParaRPr b="0" lang="en-PH" sz="2600" spc="-1" strike="noStrike">
              <a:latin typeface="Arial"/>
            </a:endParaRPr>
          </a:p>
          <a:p>
            <a:pPr algn="just">
              <a:lnSpc>
                <a:spcPct val="150000"/>
              </a:lnSpc>
              <a:buNone/>
            </a:pPr>
            <a:r>
              <a:rPr b="0" lang="en-PH" sz="2600" spc="-1" strike="noStrike">
                <a:latin typeface="Lato"/>
              </a:rPr>
              <a:t>Lucien habang nakaturo kay Paul.</a:t>
            </a:r>
            <a:endParaRPr b="0" lang="en-PH" sz="2600" spc="-1" strike="noStrike">
              <a:latin typeface="Arial"/>
            </a:endParaRPr>
          </a:p>
          <a:p>
            <a:pPr algn="just">
              <a:lnSpc>
                <a:spcPct val="150000"/>
              </a:lnSpc>
              <a:buNone/>
            </a:pPr>
            <a:r>
              <a:rPr b="0" lang="en-PH" sz="2600" spc="-1" strike="noStrike">
                <a:latin typeface="Lato"/>
              </a:rPr>
              <a:t>“</a:t>
            </a:r>
            <a:r>
              <a:rPr b="0" lang="en-PH" sz="2600" spc="-1" strike="noStrike">
                <a:latin typeface="Lato"/>
              </a:rPr>
              <a:t>Boom Paul,” sigaw naman niya</a:t>
            </a:r>
            <a:endParaRPr b="0" lang="en-PH" sz="2600" spc="-1" strike="noStrike">
              <a:latin typeface="Arial"/>
            </a:endParaRPr>
          </a:p>
          <a:p>
            <a:pPr algn="just">
              <a:lnSpc>
                <a:spcPct val="150000"/>
              </a:lnSpc>
              <a:buNone/>
            </a:pPr>
            <a:r>
              <a:rPr b="0" lang="en-PH" sz="2600" spc="-1" strike="noStrike">
                <a:latin typeface="Lato"/>
              </a:rPr>
              <a:t>habang nakaturo sa akin.</a:t>
            </a:r>
            <a:endParaRPr b="0" lang="en-PH" sz="2600" spc="-1" strike="noStrike">
              <a:latin typeface="Arial"/>
            </a:endParaRPr>
          </a:p>
        </p:txBody>
      </p:sp>
      <p:pic>
        <p:nvPicPr>
          <p:cNvPr id="134" name="" descr=""/>
          <p:cNvPicPr/>
          <p:nvPr/>
        </p:nvPicPr>
        <p:blipFill>
          <a:blip r:embed="rId1"/>
          <a:stretch/>
        </p:blipFill>
        <p:spPr>
          <a:xfrm>
            <a:off x="447840" y="966960"/>
            <a:ext cx="5491800" cy="47926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6120000" y="1440000"/>
            <a:ext cx="5399640" cy="42541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600" spc="-1" strike="noStrike">
                <a:latin typeface="Lato"/>
              </a:rPr>
              <a:t>	</a:t>
            </a:r>
            <a:r>
              <a:rPr b="0" lang="en-PH" sz="2600" spc="-1" strike="noStrike">
                <a:latin typeface="Lato"/>
              </a:rPr>
              <a:t>Tuwang-tuwa kami ni Paul dahil</a:t>
            </a:r>
            <a:endParaRPr b="0" lang="en-PH" sz="2600" spc="-1" strike="noStrike">
              <a:latin typeface="Arial"/>
            </a:endParaRPr>
          </a:p>
          <a:p>
            <a:pPr algn="just">
              <a:lnSpc>
                <a:spcPct val="150000"/>
              </a:lnSpc>
              <a:buNone/>
            </a:pPr>
            <a:r>
              <a:rPr b="0" lang="en-PH" sz="2600" spc="-1" strike="noStrike">
                <a:latin typeface="Lato"/>
              </a:rPr>
              <a:t>hindi kami matataya. “Pikit-bulag,”</a:t>
            </a:r>
            <a:endParaRPr b="0" lang="en-PH" sz="2600" spc="-1" strike="noStrike">
              <a:latin typeface="Arial"/>
            </a:endParaRPr>
          </a:p>
          <a:p>
            <a:pPr algn="just">
              <a:lnSpc>
                <a:spcPct val="150000"/>
              </a:lnSpc>
              <a:buNone/>
            </a:pPr>
            <a:r>
              <a:rPr b="0" lang="en-PH" sz="2600" spc="-1" strike="noStrike">
                <a:latin typeface="Lato"/>
              </a:rPr>
              <a:t>nagtatalon naming sigaw. Naglaro kami nang naglaro hanggang sa matapos ang araw. Nang uwian na, malungkot ang bawat isa habang nagpapaalam.</a:t>
            </a:r>
            <a:endParaRPr b="0" lang="en-PH" sz="2600" spc="-1" strike="noStrike">
              <a:latin typeface="Arial"/>
            </a:endParaRPr>
          </a:p>
        </p:txBody>
      </p:sp>
      <p:pic>
        <p:nvPicPr>
          <p:cNvPr id="136" name="" descr=""/>
          <p:cNvPicPr/>
          <p:nvPr/>
        </p:nvPicPr>
        <p:blipFill>
          <a:blip r:embed="rId1"/>
          <a:stretch/>
        </p:blipFill>
        <p:spPr>
          <a:xfrm>
            <a:off x="402840" y="1080000"/>
            <a:ext cx="5536800" cy="46796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6120000" y="1440000"/>
            <a:ext cx="5399640" cy="42541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600" spc="-1" strike="noStrike">
                <a:latin typeface="Lato"/>
              </a:rPr>
              <a:t>Pero alam naming sa susunod naming pagkikita, isang napakasayang araw na naman ang aming pagsasaluhan.</a:t>
            </a:r>
            <a:endParaRPr b="0" lang="en-PH" sz="2600" spc="-1" strike="noStrike">
              <a:latin typeface="Arial"/>
            </a:endParaRPr>
          </a:p>
        </p:txBody>
      </p:sp>
      <p:pic>
        <p:nvPicPr>
          <p:cNvPr id="138" name="" descr=""/>
          <p:cNvPicPr/>
          <p:nvPr/>
        </p:nvPicPr>
        <p:blipFill>
          <a:blip r:embed="rId1"/>
          <a:stretch/>
        </p:blipFill>
        <p:spPr>
          <a:xfrm>
            <a:off x="381600" y="1326960"/>
            <a:ext cx="5407560" cy="44326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1260000" y="180000"/>
            <a:ext cx="9180000" cy="1260000"/>
          </a:xfrm>
          <a:prstGeom prst="rect">
            <a:avLst/>
          </a:prstGeom>
          <a:solidFill>
            <a:srgbClr val="ede7f6"/>
          </a:solidFill>
          <a:ln w="76320">
            <a:solidFill>
              <a:srgbClr val="fbc02d"/>
            </a:solidFill>
            <a:round/>
          </a:ln>
        </p:spPr>
        <p:style>
          <a:lnRef idx="0"/>
          <a:fillRef idx="0"/>
          <a:effectRef idx="0"/>
          <a:fontRef idx="minor"/>
        </p:style>
        <p:txBody>
          <a:bodyPr lIns="128160" rIns="128160" tIns="83160" bIns="83160" anchor="t">
            <a:noAutofit/>
          </a:bodyPr>
          <a:p>
            <a:pPr algn="ctr">
              <a:lnSpc>
                <a:spcPct val="100000"/>
              </a:lnSpc>
              <a:buNone/>
            </a:pPr>
            <a:r>
              <a:rPr b="0" lang="en-PH" sz="2600" spc="-1" strike="noStrike">
                <a:latin typeface="Lato"/>
              </a:rPr>
              <a:t>Magdagdag ng pantig upang mabuo ang salitang sasagot sa mga tanong. Gawing tulong ang mga larawan.</a:t>
            </a:r>
            <a:endParaRPr b="0" lang="en-PH" sz="2600" spc="-1" strike="noStrike">
              <a:latin typeface="Arial"/>
            </a:endParaRPr>
          </a:p>
        </p:txBody>
      </p:sp>
      <p:sp>
        <p:nvSpPr>
          <p:cNvPr id="140" name=""/>
          <p:cNvSpPr txBox="1"/>
          <p:nvPr/>
        </p:nvSpPr>
        <p:spPr>
          <a:xfrm>
            <a:off x="822600" y="1728000"/>
            <a:ext cx="10877400" cy="1080000"/>
          </a:xfrm>
          <a:prstGeom prst="rect">
            <a:avLst/>
          </a:prstGeom>
          <a:noFill/>
          <a:ln w="0">
            <a:noFill/>
          </a:ln>
        </p:spPr>
        <p:txBody>
          <a:bodyPr lIns="90000" rIns="90000" tIns="45000" bIns="45000" anchor="t">
            <a:noAutofit/>
          </a:bodyPr>
          <a:p>
            <a:pPr algn="ctr">
              <a:buNone/>
            </a:pPr>
            <a:r>
              <a:rPr b="0" lang="en-PH" sz="2800" spc="-1" strike="noStrike">
                <a:latin typeface="Lato"/>
              </a:rPr>
              <a:t>Ano ang ginagawa ng taya ng tago-taguan habang nagtatago ang mga kalaro?</a:t>
            </a:r>
            <a:endParaRPr b="0" lang="en-PH" sz="2800" spc="-1" strike="noStrike">
              <a:latin typeface="Lato"/>
            </a:endParaRPr>
          </a:p>
        </p:txBody>
      </p:sp>
      <p:pic>
        <p:nvPicPr>
          <p:cNvPr id="141" name="" descr=""/>
          <p:cNvPicPr/>
          <p:nvPr/>
        </p:nvPicPr>
        <p:blipFill>
          <a:blip r:embed="rId1"/>
          <a:stretch/>
        </p:blipFill>
        <p:spPr>
          <a:xfrm>
            <a:off x="1260000" y="2631240"/>
            <a:ext cx="1862280" cy="2408760"/>
          </a:xfrm>
          <a:prstGeom prst="rect">
            <a:avLst/>
          </a:prstGeom>
          <a:ln w="0">
            <a:noFill/>
          </a:ln>
        </p:spPr>
      </p:pic>
      <p:pic>
        <p:nvPicPr>
          <p:cNvPr id="142" name="" descr=""/>
          <p:cNvPicPr/>
          <p:nvPr/>
        </p:nvPicPr>
        <p:blipFill>
          <a:blip r:embed="rId2"/>
          <a:stretch/>
        </p:blipFill>
        <p:spPr>
          <a:xfrm>
            <a:off x="4717800" y="2726640"/>
            <a:ext cx="1942200" cy="2313360"/>
          </a:xfrm>
          <a:prstGeom prst="rect">
            <a:avLst/>
          </a:prstGeom>
          <a:ln w="0">
            <a:noFill/>
          </a:ln>
        </p:spPr>
      </p:pic>
      <p:pic>
        <p:nvPicPr>
          <p:cNvPr id="143" name="" descr=""/>
          <p:cNvPicPr/>
          <p:nvPr/>
        </p:nvPicPr>
        <p:blipFill>
          <a:blip r:embed="rId3"/>
          <a:stretch/>
        </p:blipFill>
        <p:spPr>
          <a:xfrm>
            <a:off x="8460000" y="2769480"/>
            <a:ext cx="2145600" cy="2270520"/>
          </a:xfrm>
          <a:prstGeom prst="rect">
            <a:avLst/>
          </a:prstGeom>
          <a:ln w="0">
            <a:noFill/>
          </a:ln>
        </p:spPr>
      </p:pic>
      <p:sp>
        <p:nvSpPr>
          <p:cNvPr id="144" name=""/>
          <p:cNvSpPr txBox="1"/>
          <p:nvPr/>
        </p:nvSpPr>
        <p:spPr>
          <a:xfrm>
            <a:off x="1260000" y="5400000"/>
            <a:ext cx="1729080" cy="425520"/>
          </a:xfrm>
          <a:prstGeom prst="rect">
            <a:avLst/>
          </a:prstGeom>
          <a:noFill/>
          <a:ln w="0">
            <a:noFill/>
          </a:ln>
        </p:spPr>
        <p:txBody>
          <a:bodyPr lIns="90000" rIns="90000" tIns="45000" bIns="45000" anchor="t">
            <a:noAutofit/>
          </a:bodyPr>
          <a:p>
            <a:r>
              <a:rPr b="0" lang="en-PH" sz="2200" spc="-1" strike="noStrike">
                <a:latin typeface="Lato"/>
              </a:rPr>
              <a:t>Kuma _ _ _ _ _</a:t>
            </a:r>
            <a:endParaRPr b="0" lang="en-PH" sz="2200" spc="-1" strike="noStrike">
              <a:latin typeface="Lato"/>
            </a:endParaRPr>
          </a:p>
        </p:txBody>
      </p:sp>
      <p:sp>
        <p:nvSpPr>
          <p:cNvPr id="145" name=""/>
          <p:cNvSpPr txBox="1"/>
          <p:nvPr/>
        </p:nvSpPr>
        <p:spPr>
          <a:xfrm>
            <a:off x="4680000" y="5400000"/>
            <a:ext cx="1729080" cy="425520"/>
          </a:xfrm>
          <a:prstGeom prst="rect">
            <a:avLst/>
          </a:prstGeom>
          <a:noFill/>
          <a:ln w="0">
            <a:noFill/>
          </a:ln>
        </p:spPr>
        <p:txBody>
          <a:bodyPr lIns="90000" rIns="90000" tIns="45000" bIns="45000" anchor="t">
            <a:noAutofit/>
          </a:bodyPr>
          <a:p>
            <a:r>
              <a:rPr b="0" lang="en-PH" sz="2200" spc="-1" strike="noStrike">
                <a:latin typeface="Lato"/>
              </a:rPr>
              <a:t>Umi _ _ _ _</a:t>
            </a:r>
            <a:endParaRPr b="0" lang="en-PH" sz="2200" spc="-1" strike="noStrike">
              <a:latin typeface="Lato"/>
            </a:endParaRPr>
          </a:p>
        </p:txBody>
      </p:sp>
      <p:sp>
        <p:nvSpPr>
          <p:cNvPr id="146" name=""/>
          <p:cNvSpPr txBox="1"/>
          <p:nvPr/>
        </p:nvSpPr>
        <p:spPr>
          <a:xfrm>
            <a:off x="8640000" y="5334480"/>
            <a:ext cx="2160000" cy="425520"/>
          </a:xfrm>
          <a:prstGeom prst="rect">
            <a:avLst/>
          </a:prstGeom>
          <a:noFill/>
          <a:ln w="0">
            <a:noFill/>
          </a:ln>
        </p:spPr>
        <p:txBody>
          <a:bodyPr lIns="90000" rIns="90000" tIns="45000" bIns="45000" anchor="t">
            <a:noAutofit/>
          </a:bodyPr>
          <a:p>
            <a:r>
              <a:rPr b="0" lang="en-PH" sz="2200" spc="-1" strike="noStrike">
                <a:latin typeface="Lato"/>
              </a:rPr>
              <a:t>Nagbi _ _ _ _ _ _</a:t>
            </a:r>
            <a:endParaRPr b="0" lang="en-PH" sz="2200" spc="-1" strike="noStrike">
              <a:latin typeface="Lato"/>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2688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2023-08-25T07:29:05Z</dcterms:modified>
  <cp:revision>252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