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1320" cy="684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88200" cy="2788200"/>
          </a:xfrm>
          <a:prstGeom prst="rect">
            <a:avLst/>
          </a:prstGeom>
          <a:ln w="0">
            <a:noFill/>
          </a:ln>
        </p:spPr>
      </p:pic>
      <p:sp>
        <p:nvSpPr>
          <p:cNvPr id="2" name="Rectangle 5"/>
          <p:cNvSpPr/>
          <p:nvPr/>
        </p:nvSpPr>
        <p:spPr>
          <a:xfrm>
            <a:off x="3487320" y="1475280"/>
            <a:ext cx="8693640" cy="38516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3640" cy="3733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1320" cy="624240"/>
          </a:xfrm>
          <a:prstGeom prst="rect">
            <a:avLst/>
          </a:prstGeom>
          <a:ln w="0">
            <a:noFill/>
          </a:ln>
        </p:spPr>
      </p:pic>
      <p:sp>
        <p:nvSpPr>
          <p:cNvPr id="43" name="Rectangle 7"/>
          <p:cNvSpPr/>
          <p:nvPr/>
        </p:nvSpPr>
        <p:spPr>
          <a:xfrm>
            <a:off x="10868760" y="0"/>
            <a:ext cx="959760" cy="9597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3840" cy="1023840"/>
          </a:xfrm>
          <a:prstGeom prst="rect">
            <a:avLst/>
          </a:prstGeom>
          <a:ln w="0">
            <a:noFill/>
          </a:ln>
        </p:spPr>
      </p:pic>
      <p:sp>
        <p:nvSpPr>
          <p:cNvPr id="45" name="TextBox 9"/>
          <p:cNvSpPr/>
          <p:nvPr/>
        </p:nvSpPr>
        <p:spPr>
          <a:xfrm>
            <a:off x="185400" y="6362280"/>
            <a:ext cx="4681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2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4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81320" cy="624240"/>
          </a:xfrm>
          <a:prstGeom prst="rect">
            <a:avLst/>
          </a:prstGeom>
          <a:ln w="0">
            <a:noFill/>
          </a:ln>
        </p:spPr>
      </p:pic>
      <p:sp>
        <p:nvSpPr>
          <p:cNvPr id="86" name="Rectangle 7"/>
          <p:cNvSpPr/>
          <p:nvPr/>
        </p:nvSpPr>
        <p:spPr>
          <a:xfrm>
            <a:off x="10868760" y="0"/>
            <a:ext cx="959760" cy="9597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23840" cy="1023840"/>
          </a:xfrm>
          <a:prstGeom prst="rect">
            <a:avLst/>
          </a:prstGeom>
          <a:ln w="0">
            <a:noFill/>
          </a:ln>
        </p:spPr>
      </p:pic>
      <p:sp>
        <p:nvSpPr>
          <p:cNvPr id="88" name="TextBox 9"/>
          <p:cNvSpPr/>
          <p:nvPr/>
        </p:nvSpPr>
        <p:spPr>
          <a:xfrm>
            <a:off x="185400" y="6362280"/>
            <a:ext cx="4681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12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91"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605640" cy="3373920"/>
          </a:xfrm>
          <a:prstGeom prst="rect">
            <a:avLst/>
          </a:prstGeom>
          <a:ln w="127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4059360" y="2904840"/>
            <a:ext cx="7484400" cy="1308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Arial Black;Arial Black"/>
              </a:rPr>
              <a:t>Pinagmulan ng Pilipinas Batay sa Teorya</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Pilipinas Batay sa Teorya</a:t>
            </a:r>
            <a:endParaRPr b="0" lang="en-PH" sz="3200" spc="-1" strike="noStrike">
              <a:latin typeface="Arial"/>
            </a:endParaRPr>
          </a:p>
        </p:txBody>
      </p:sp>
      <p:sp>
        <p:nvSpPr>
          <p:cNvPr id="169" name="PlaceHolder 1"/>
          <p:cNvSpPr/>
          <p:nvPr/>
        </p:nvSpPr>
        <p:spPr>
          <a:xfrm>
            <a:off x="609840" y="1620360"/>
            <a:ext cx="10971000" cy="3058920"/>
          </a:xfrm>
          <a:prstGeom prst="rect">
            <a:avLst/>
          </a:prstGeom>
          <a:gradFill rotWithShape="0">
            <a:gsLst>
              <a:gs pos="0">
                <a:srgbClr val="ffbf00">
                  <a:alpha val="50196"/>
                </a:srgbClr>
              </a:gs>
              <a:gs pos="100000">
                <a:srgbClr val="dde8cb">
                  <a:alpha val="50196"/>
                </a:srgbClr>
              </a:gs>
            </a:gsLst>
            <a:lin ang="3600000"/>
          </a:gradFill>
          <a:ln w="0">
            <a:noFill/>
          </a:ln>
        </p:spPr>
        <p:style>
          <a:lnRef idx="0"/>
          <a:fillRef idx="0"/>
          <a:effectRef idx="0"/>
          <a:fontRef idx="minor"/>
        </p:style>
        <p:txBody>
          <a:bodyPr lIns="0" rIns="0" tIns="0" bIns="0" anchor="ctr">
            <a:noAutofit/>
          </a:bodyPr>
          <a:p>
            <a:pPr algn="just">
              <a:lnSpc>
                <a:spcPct val="10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Ang larangan ng agham o siyensiya ay mayroong mga paliwanag kung paano nabuo ang kapuluan ng Pilipinas. Ang tawag sa mga paliwanag na ito ay teorya. Ang teorya ay mga siyentipikong paliwanag o kaisipan tungkol sa mga pangyayari sa kapaligiran kabilang ang mga pinagmulan ng mga bagay o lugar. Kaya tinatawag na siyentipikong paliwanag ang teorya ay dahil nakabatay ito sa masusing mga pag-aaral at mayroong mga ebidensiya o patunay. Ang teorya din ay binuo ng mga eksperto o siyentipiko na mayroong mayamang kaalaman ukol dito buhat sa mahabang panahon ng pag-aaral at pananaliksik.</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Pilipinas Batay sa Teorya</a:t>
            </a:r>
            <a:endParaRPr b="0" lang="en-PH" sz="3200" spc="-1" strike="noStrike">
              <a:latin typeface="Arial"/>
            </a:endParaRPr>
          </a:p>
        </p:txBody>
      </p:sp>
      <p:sp>
        <p:nvSpPr>
          <p:cNvPr id="171" name="PlaceHolder 2"/>
          <p:cNvSpPr/>
          <p:nvPr/>
        </p:nvSpPr>
        <p:spPr>
          <a:xfrm>
            <a:off x="609840" y="1620360"/>
            <a:ext cx="10971000" cy="3058920"/>
          </a:xfrm>
          <a:prstGeom prst="rect">
            <a:avLst/>
          </a:prstGeom>
          <a:gradFill rotWithShape="0">
            <a:gsLst>
              <a:gs pos="0">
                <a:srgbClr val="ffbf00">
                  <a:alpha val="50196"/>
                </a:srgbClr>
              </a:gs>
              <a:gs pos="100000">
                <a:srgbClr val="dde8cb">
                  <a:alpha val="50196"/>
                </a:srgbClr>
              </a:gs>
            </a:gsLst>
            <a:lin ang="3600000"/>
          </a:gradFill>
          <a:ln w="0">
            <a:noFill/>
          </a:ln>
        </p:spPr>
        <p:style>
          <a:lnRef idx="0"/>
          <a:fillRef idx="0"/>
          <a:effectRef idx="0"/>
          <a:fontRef idx="minor"/>
        </p:style>
        <p:txBody>
          <a:bodyPr lIns="0" rIns="0" tIns="0" bIns="0" anchor="ctr">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Kadalasan, ang mga teorya na nagpapaliwanag ng pagkabuo ng kapuluan ng Pilipinas ay mga teorya din na nagpapaliwanag kung paano nabuo ang daigdig. Akma lamang ito dahil ang kapuluan na bumubuo sa Pilipinas ay bahagi ng daigdig. Ang isa sa mga unang teorya na ginamit sa pagpapaliwanag at pag-aaral kung paano nabuo ang mundo at Pilipinas ay ang </a:t>
            </a:r>
            <a:r>
              <a:rPr b="1" i="1" lang="en-PH" sz="2000" spc="-1" strike="noStrike">
                <a:solidFill>
                  <a:srgbClr val="000000"/>
                </a:solidFill>
                <a:latin typeface="Lato"/>
                <a:ea typeface="DejaVu Sans"/>
              </a:rPr>
              <a:t>uniformitarianism</a:t>
            </a:r>
            <a:r>
              <a:rPr b="0" lang="en-PH" sz="2000" spc="-1" strike="noStrike">
                <a:solidFill>
                  <a:srgbClr val="000000"/>
                </a:solidFill>
                <a:latin typeface="Lato"/>
                <a:ea typeface="DejaVu Sans"/>
              </a:rPr>
              <a:t> na binuo ni James Hutton. Ayon sa </a:t>
            </a:r>
            <a:r>
              <a:rPr b="1" i="1" lang="en-PH" sz="2000" spc="-1" strike="noStrike">
                <a:solidFill>
                  <a:srgbClr val="000000"/>
                </a:solidFill>
                <a:latin typeface="Lato"/>
                <a:ea typeface="DejaVu Sans"/>
              </a:rPr>
              <a:t>uniformitarianism</a:t>
            </a:r>
            <a:r>
              <a:rPr b="0" lang="en-PH" sz="2000" spc="-1" strike="noStrike">
                <a:solidFill>
                  <a:srgbClr val="000000"/>
                </a:solidFill>
                <a:latin typeface="Lato"/>
                <a:ea typeface="DejaVu Sans"/>
              </a:rPr>
              <a:t>, hindi nagbabago ang mga likas na kaganapan na nagaganap sa mundo noon hanggang sa kasalukuyan. Halimbawa ng mga kaganapan na ito ay ang pagputok ng bulkan, lindol, o ang pag-agos ng mga ilog. Ito ay mga kaganapan sa daigdig na nangyayari noong sinaunang panahon hanggang sa kasalukuyan. Ang mga kaganapan na ito ay  magagamit upang pag-aralan kung paano nabuo ang mga kalupaan sa daigdig kabilang na ang Pilipinas.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Pilipinas Batay sa Teorya</a:t>
            </a:r>
            <a:endParaRPr b="0" lang="en-PH" sz="3200" spc="-1" strike="noStrike">
              <a:latin typeface="Arial"/>
            </a:endParaRPr>
          </a:p>
        </p:txBody>
      </p:sp>
      <p:sp>
        <p:nvSpPr>
          <p:cNvPr id="173" name="PlaceHolder 3"/>
          <p:cNvSpPr/>
          <p:nvPr/>
        </p:nvSpPr>
        <p:spPr>
          <a:xfrm>
            <a:off x="609840" y="1440360"/>
            <a:ext cx="10971000" cy="1366920"/>
          </a:xfrm>
          <a:prstGeom prst="rect">
            <a:avLst/>
          </a:prstGeom>
          <a:gradFill rotWithShape="0">
            <a:gsLst>
              <a:gs pos="0">
                <a:srgbClr val="ffbf00">
                  <a:alpha val="50196"/>
                </a:srgbClr>
              </a:gs>
              <a:gs pos="100000">
                <a:srgbClr val="dde8cb">
                  <a:alpha val="50196"/>
                </a:srgbClr>
              </a:gs>
            </a:gsLst>
            <a:lin ang="3600000"/>
          </a:gradFill>
          <a:ln w="0">
            <a:noFill/>
          </a:ln>
        </p:spPr>
        <p:style>
          <a:lnRef idx="0"/>
          <a:fillRef idx="0"/>
          <a:effectRef idx="0"/>
          <a:fontRef idx="minor"/>
        </p:style>
        <p:txBody>
          <a:bodyPr lIns="0" rIns="0" tIns="0" bIns="0" anchor="ctr">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teoryang </a:t>
            </a:r>
            <a:r>
              <a:rPr b="1" i="1" lang="en-PH" sz="1800" spc="-1" strike="noStrike">
                <a:solidFill>
                  <a:srgbClr val="000000"/>
                </a:solidFill>
                <a:latin typeface="Lato"/>
                <a:ea typeface="DejaVu Sans"/>
              </a:rPr>
              <a:t>bulkanismo</a:t>
            </a:r>
            <a:r>
              <a:rPr b="0" lang="en-PH" sz="1800" spc="-1" strike="noStrike">
                <a:solidFill>
                  <a:srgbClr val="000000"/>
                </a:solidFill>
                <a:latin typeface="Lato"/>
                <a:ea typeface="DejaVu Sans"/>
              </a:rPr>
              <a:t> ay ginamit ang pag-aaral sa mga bulkan at mga pagputok nito upang ipaliwanag ang pagkabuo ng daigdig at Pilipinas. Ito ay ipinanukala ni Bailey Willis. Ayon sa teoryang ito, ang mga lupain sa daigdig ay nabuo at nagkaroon ng hugis sa pamamagitan ng volcanic activities o pagputok ng mga bulkan. Hindi ito isang pagputok ng isang bulkan lamang. Bagkus, tumutukoy ito sa maraming pagputok ng iba’t ibang bulkan sa loob ng mahabang panahon.</a:t>
            </a:r>
            <a:endParaRPr b="0" lang="en-PH" sz="1800" spc="-1" strike="noStrike">
              <a:latin typeface="Arial"/>
            </a:endParaRPr>
          </a:p>
        </p:txBody>
      </p:sp>
      <p:pic>
        <p:nvPicPr>
          <p:cNvPr id="174" name="" descr=""/>
          <p:cNvPicPr/>
          <p:nvPr/>
        </p:nvPicPr>
        <p:blipFill>
          <a:blip r:embed="rId1"/>
          <a:stretch/>
        </p:blipFill>
        <p:spPr>
          <a:xfrm>
            <a:off x="7620480" y="2988000"/>
            <a:ext cx="3538800" cy="3059280"/>
          </a:xfrm>
          <a:prstGeom prst="rect">
            <a:avLst/>
          </a:prstGeom>
          <a:ln w="0">
            <a:noFill/>
          </a:ln>
        </p:spPr>
      </p:pic>
      <p:sp>
        <p:nvSpPr>
          <p:cNvPr id="175" name="PlaceHolder 4"/>
          <p:cNvSpPr/>
          <p:nvPr/>
        </p:nvSpPr>
        <p:spPr>
          <a:xfrm>
            <a:off x="609840" y="2988360"/>
            <a:ext cx="6589440" cy="2158920"/>
          </a:xfrm>
          <a:prstGeom prst="rect">
            <a:avLst/>
          </a:prstGeom>
          <a:gradFill rotWithShape="0">
            <a:gsLst>
              <a:gs pos="0">
                <a:srgbClr val="ffbf00">
                  <a:alpha val="50196"/>
                </a:srgbClr>
              </a:gs>
              <a:gs pos="100000">
                <a:srgbClr val="dde8cb">
                  <a:alpha val="50196"/>
                </a:srgbClr>
              </a:gs>
            </a:gsLst>
            <a:lin ang="3600000"/>
          </a:gradFill>
          <a:ln w="0">
            <a:noFill/>
          </a:ln>
        </p:spPr>
        <p:style>
          <a:lnRef idx="0"/>
          <a:fillRef idx="0"/>
          <a:effectRef idx="0"/>
          <a:fontRef idx="minor"/>
        </p:style>
        <p:txBody>
          <a:bodyPr lIns="0" rIns="0" tIns="0" bIns="0" anchor="ctr">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mga materyales na binubuga ng bulkan tulad ng lava at maiinit na bato ay siyang naging simula ng mga kalupaan at kapuluan kasama na ang Pilipinas. Nagpapatuloy hanggang sa kasalukuyan ang pagbabago ng lupain sa Pilipinas dahil sa pagputok ng mga bulkan. Bahagi ang Pilipinas ng Pacific Ring of Fire o lugar na nakapaikot sa Pacific Ocean kung saan matatagpuan ang maraming aktibong bulkan sa ibabaw man ng lupa o ilalim ng karagatan.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213480" y="21600"/>
            <a:ext cx="10971360" cy="1143720"/>
          </a:xfrm>
          <a:prstGeom prst="rect">
            <a:avLst/>
          </a:prstGeom>
          <a:noFill/>
          <a:ln w="0">
            <a:noFill/>
          </a:ln>
        </p:spPr>
        <p:txBody>
          <a:bodyPr lIns="0" rIns="0" tIns="0" bIns="0" anchor="ctr">
            <a:noAutofit/>
          </a:bodyPr>
          <a:p>
            <a:pPr algn="ctr">
              <a:lnSpc>
                <a:spcPct val="100000"/>
              </a:lnSpc>
              <a:buNone/>
            </a:pPr>
            <a:r>
              <a:rPr b="1" lang="en-US" sz="3200" spc="-1" strike="noStrike">
                <a:solidFill>
                  <a:srgbClr val="000000"/>
                </a:solidFill>
                <a:latin typeface="Lato"/>
                <a:ea typeface="Arial Black;Arial Black"/>
              </a:rPr>
              <a:t>Pinagmulan ng Pilipinas Batay sa Teorya</a:t>
            </a:r>
            <a:endParaRPr b="0" lang="en-PH" sz="3200" spc="-1" strike="noStrike">
              <a:latin typeface="Arial"/>
            </a:endParaRPr>
          </a:p>
        </p:txBody>
      </p:sp>
      <p:sp>
        <p:nvSpPr>
          <p:cNvPr id="177" name=""/>
          <p:cNvSpPr/>
          <p:nvPr/>
        </p:nvSpPr>
        <p:spPr>
          <a:xfrm>
            <a:off x="717480" y="1620000"/>
            <a:ext cx="2159280" cy="1079280"/>
          </a:xfrm>
          <a:custGeom>
            <a:avLst/>
            <a:gdLst/>
            <a:ahLst/>
            <a:rect l="l" t="t" r="r" b="b"/>
            <a:pathLst>
              <a:path w="6002" h="3002">
                <a:moveTo>
                  <a:pt x="500" y="0"/>
                </a:moveTo>
                <a:lnTo>
                  <a:pt x="500" y="0"/>
                </a:lnTo>
                <a:cubicBezTo>
                  <a:pt x="412" y="0"/>
                  <a:pt x="326" y="23"/>
                  <a:pt x="250" y="67"/>
                </a:cubicBezTo>
                <a:cubicBezTo>
                  <a:pt x="174" y="111"/>
                  <a:pt x="111" y="174"/>
                  <a:pt x="67" y="250"/>
                </a:cubicBezTo>
                <a:cubicBezTo>
                  <a:pt x="23" y="326"/>
                  <a:pt x="0" y="412"/>
                  <a:pt x="0" y="500"/>
                </a:cubicBezTo>
                <a:lnTo>
                  <a:pt x="0" y="2500"/>
                </a:lnTo>
                <a:lnTo>
                  <a:pt x="0" y="2501"/>
                </a:lnTo>
                <a:cubicBezTo>
                  <a:pt x="0" y="2589"/>
                  <a:pt x="23" y="2675"/>
                  <a:pt x="67" y="2751"/>
                </a:cubicBezTo>
                <a:cubicBezTo>
                  <a:pt x="111" y="2827"/>
                  <a:pt x="174" y="2890"/>
                  <a:pt x="250" y="2934"/>
                </a:cubicBezTo>
                <a:cubicBezTo>
                  <a:pt x="326" y="2978"/>
                  <a:pt x="412" y="3001"/>
                  <a:pt x="500" y="3001"/>
                </a:cubicBezTo>
                <a:lnTo>
                  <a:pt x="5500" y="3001"/>
                </a:lnTo>
                <a:lnTo>
                  <a:pt x="5501" y="3001"/>
                </a:lnTo>
                <a:cubicBezTo>
                  <a:pt x="5589" y="3001"/>
                  <a:pt x="5675" y="2978"/>
                  <a:pt x="5751" y="2934"/>
                </a:cubicBezTo>
                <a:cubicBezTo>
                  <a:pt x="5827" y="2890"/>
                  <a:pt x="5890" y="2827"/>
                  <a:pt x="5934" y="2751"/>
                </a:cubicBezTo>
                <a:cubicBezTo>
                  <a:pt x="5978" y="2675"/>
                  <a:pt x="6001" y="2589"/>
                  <a:pt x="6001" y="2501"/>
                </a:cubicBezTo>
                <a:lnTo>
                  <a:pt x="6001" y="500"/>
                </a:lnTo>
                <a:lnTo>
                  <a:pt x="6001" y="500"/>
                </a:lnTo>
                <a:lnTo>
                  <a:pt x="6001" y="500"/>
                </a:lnTo>
                <a:cubicBezTo>
                  <a:pt x="6001" y="412"/>
                  <a:pt x="5978" y="326"/>
                  <a:pt x="5934" y="250"/>
                </a:cubicBezTo>
                <a:cubicBezTo>
                  <a:pt x="5890" y="174"/>
                  <a:pt x="5827" y="111"/>
                  <a:pt x="5751" y="67"/>
                </a:cubicBezTo>
                <a:cubicBezTo>
                  <a:pt x="5675" y="23"/>
                  <a:pt x="5589" y="0"/>
                  <a:pt x="5501" y="0"/>
                </a:cubicBezTo>
                <a:lnTo>
                  <a:pt x="500" y="0"/>
                </a:lnTo>
              </a:path>
            </a:pathLst>
          </a:custGeom>
          <a:solidFill>
            <a:srgbClr val="ff6d6d"/>
          </a:solidFill>
          <a:ln w="38160">
            <a:solidFill>
              <a:srgbClr val="f10d0c"/>
            </a:solidFill>
            <a:round/>
          </a:ln>
        </p:spPr>
        <p:style>
          <a:lnRef idx="0"/>
          <a:fillRef idx="0"/>
          <a:effectRef idx="0"/>
          <a:fontRef idx="minor"/>
        </p:style>
        <p:txBody>
          <a:bodyPr lIns="108720" rIns="108720" tIns="63720" bIns="63720" anchor="ctr">
            <a:noAutofit/>
          </a:bodyPr>
          <a:p>
            <a:pPr algn="ctr">
              <a:lnSpc>
                <a:spcPct val="100000"/>
              </a:lnSpc>
              <a:buNone/>
            </a:pPr>
            <a:r>
              <a:rPr b="1" lang="en-PH" sz="2400" spc="-1" strike="noStrike">
                <a:solidFill>
                  <a:srgbClr val="ffffff"/>
                </a:solidFill>
                <a:latin typeface="Lato"/>
                <a:ea typeface="DejaVu Sans"/>
              </a:rPr>
              <a:t>Continental Drift Theory</a:t>
            </a:r>
            <a:endParaRPr b="0" lang="en-PH" sz="2400" spc="-1" strike="noStrike">
              <a:latin typeface="Arial"/>
            </a:endParaRPr>
          </a:p>
        </p:txBody>
      </p:sp>
      <p:sp>
        <p:nvSpPr>
          <p:cNvPr id="178" name=""/>
          <p:cNvSpPr/>
          <p:nvPr/>
        </p:nvSpPr>
        <p:spPr>
          <a:xfrm>
            <a:off x="3852000" y="1620000"/>
            <a:ext cx="2159280" cy="1079280"/>
          </a:xfrm>
          <a:custGeom>
            <a:avLst/>
            <a:gdLst/>
            <a:ahLst/>
            <a:rect l="l" t="t" r="r" b="b"/>
            <a:pathLst>
              <a:path w="6002" h="3002">
                <a:moveTo>
                  <a:pt x="500" y="0"/>
                </a:moveTo>
                <a:lnTo>
                  <a:pt x="500" y="0"/>
                </a:lnTo>
                <a:cubicBezTo>
                  <a:pt x="412" y="0"/>
                  <a:pt x="326" y="23"/>
                  <a:pt x="250" y="67"/>
                </a:cubicBezTo>
                <a:cubicBezTo>
                  <a:pt x="174" y="111"/>
                  <a:pt x="111" y="174"/>
                  <a:pt x="67" y="250"/>
                </a:cubicBezTo>
                <a:cubicBezTo>
                  <a:pt x="23" y="326"/>
                  <a:pt x="0" y="412"/>
                  <a:pt x="0" y="500"/>
                </a:cubicBezTo>
                <a:lnTo>
                  <a:pt x="0" y="2500"/>
                </a:lnTo>
                <a:lnTo>
                  <a:pt x="0" y="2501"/>
                </a:lnTo>
                <a:cubicBezTo>
                  <a:pt x="0" y="2589"/>
                  <a:pt x="23" y="2675"/>
                  <a:pt x="67" y="2751"/>
                </a:cubicBezTo>
                <a:cubicBezTo>
                  <a:pt x="111" y="2827"/>
                  <a:pt x="174" y="2890"/>
                  <a:pt x="250" y="2934"/>
                </a:cubicBezTo>
                <a:cubicBezTo>
                  <a:pt x="326" y="2978"/>
                  <a:pt x="412" y="3001"/>
                  <a:pt x="500" y="3001"/>
                </a:cubicBezTo>
                <a:lnTo>
                  <a:pt x="5500" y="3001"/>
                </a:lnTo>
                <a:lnTo>
                  <a:pt x="5501" y="3001"/>
                </a:lnTo>
                <a:cubicBezTo>
                  <a:pt x="5589" y="3001"/>
                  <a:pt x="5675" y="2978"/>
                  <a:pt x="5751" y="2934"/>
                </a:cubicBezTo>
                <a:cubicBezTo>
                  <a:pt x="5827" y="2890"/>
                  <a:pt x="5890" y="2827"/>
                  <a:pt x="5934" y="2751"/>
                </a:cubicBezTo>
                <a:cubicBezTo>
                  <a:pt x="5978" y="2675"/>
                  <a:pt x="6001" y="2589"/>
                  <a:pt x="6001" y="2501"/>
                </a:cubicBezTo>
                <a:lnTo>
                  <a:pt x="6001" y="500"/>
                </a:lnTo>
                <a:lnTo>
                  <a:pt x="6001" y="500"/>
                </a:lnTo>
                <a:lnTo>
                  <a:pt x="6001" y="500"/>
                </a:lnTo>
                <a:cubicBezTo>
                  <a:pt x="6001" y="412"/>
                  <a:pt x="5978" y="326"/>
                  <a:pt x="5934" y="250"/>
                </a:cubicBezTo>
                <a:cubicBezTo>
                  <a:pt x="5890" y="174"/>
                  <a:pt x="5827" y="111"/>
                  <a:pt x="5751" y="67"/>
                </a:cubicBezTo>
                <a:cubicBezTo>
                  <a:pt x="5675" y="23"/>
                  <a:pt x="5589" y="0"/>
                  <a:pt x="5501" y="0"/>
                </a:cubicBezTo>
                <a:lnTo>
                  <a:pt x="500" y="0"/>
                </a:lnTo>
              </a:path>
            </a:pathLst>
          </a:custGeom>
          <a:solidFill>
            <a:srgbClr val="77bc65"/>
          </a:solidFill>
          <a:ln w="38160">
            <a:solidFill>
              <a:srgbClr val="069a2e"/>
            </a:solidFill>
            <a:round/>
          </a:ln>
        </p:spPr>
        <p:style>
          <a:lnRef idx="0"/>
          <a:fillRef idx="0"/>
          <a:effectRef idx="0"/>
          <a:fontRef idx="minor"/>
        </p:style>
        <p:txBody>
          <a:bodyPr lIns="108720" rIns="108720" tIns="63720" bIns="63720" anchor="ctr">
            <a:noAutofit/>
          </a:bodyPr>
          <a:p>
            <a:pPr algn="ctr">
              <a:lnSpc>
                <a:spcPct val="100000"/>
              </a:lnSpc>
              <a:buNone/>
            </a:pPr>
            <a:r>
              <a:rPr b="1" lang="en-PH" sz="2400" spc="-1" strike="noStrike">
                <a:solidFill>
                  <a:srgbClr val="ffffff"/>
                </a:solidFill>
                <a:latin typeface="Lato"/>
                <a:ea typeface="DejaVu Sans"/>
              </a:rPr>
              <a:t>Alfred Wegener</a:t>
            </a:r>
            <a:endParaRPr b="0" lang="en-PH" sz="2400" spc="-1" strike="noStrike">
              <a:latin typeface="Arial"/>
            </a:endParaRPr>
          </a:p>
        </p:txBody>
      </p:sp>
      <p:sp>
        <p:nvSpPr>
          <p:cNvPr id="179" name=""/>
          <p:cNvSpPr/>
          <p:nvPr/>
        </p:nvSpPr>
        <p:spPr>
          <a:xfrm>
            <a:off x="3852360" y="3636360"/>
            <a:ext cx="7774920" cy="1366920"/>
          </a:xfrm>
          <a:custGeom>
            <a:avLst/>
            <a:gdLst/>
            <a:ahLst/>
            <a:rect l="l" t="t" r="r" b="b"/>
            <a:pathLst>
              <a:path w="21601" h="3801">
                <a:moveTo>
                  <a:pt x="633" y="0"/>
                </a:moveTo>
                <a:lnTo>
                  <a:pt x="633" y="0"/>
                </a:lnTo>
                <a:cubicBezTo>
                  <a:pt x="522" y="0"/>
                  <a:pt x="413" y="29"/>
                  <a:pt x="317" y="85"/>
                </a:cubicBezTo>
                <a:cubicBezTo>
                  <a:pt x="220" y="140"/>
                  <a:pt x="140" y="220"/>
                  <a:pt x="85" y="317"/>
                </a:cubicBezTo>
                <a:cubicBezTo>
                  <a:pt x="29" y="413"/>
                  <a:pt x="0" y="522"/>
                  <a:pt x="0" y="633"/>
                </a:cubicBezTo>
                <a:lnTo>
                  <a:pt x="0" y="3166"/>
                </a:lnTo>
                <a:lnTo>
                  <a:pt x="0" y="3167"/>
                </a:lnTo>
                <a:cubicBezTo>
                  <a:pt x="0" y="3278"/>
                  <a:pt x="29" y="3387"/>
                  <a:pt x="85" y="3483"/>
                </a:cubicBezTo>
                <a:cubicBezTo>
                  <a:pt x="140" y="3580"/>
                  <a:pt x="220" y="3660"/>
                  <a:pt x="317" y="3715"/>
                </a:cubicBezTo>
                <a:cubicBezTo>
                  <a:pt x="413" y="3771"/>
                  <a:pt x="522" y="3800"/>
                  <a:pt x="633" y="3800"/>
                </a:cubicBezTo>
                <a:lnTo>
                  <a:pt x="20966" y="3800"/>
                </a:lnTo>
                <a:lnTo>
                  <a:pt x="20967" y="3800"/>
                </a:lnTo>
                <a:cubicBezTo>
                  <a:pt x="21078" y="3800"/>
                  <a:pt x="21187" y="3771"/>
                  <a:pt x="21283" y="3715"/>
                </a:cubicBezTo>
                <a:cubicBezTo>
                  <a:pt x="21380" y="3660"/>
                  <a:pt x="21460" y="3580"/>
                  <a:pt x="21515" y="3483"/>
                </a:cubicBezTo>
                <a:cubicBezTo>
                  <a:pt x="21571" y="3387"/>
                  <a:pt x="21600" y="3278"/>
                  <a:pt x="21600" y="3167"/>
                </a:cubicBezTo>
                <a:lnTo>
                  <a:pt x="21600" y="633"/>
                </a:lnTo>
                <a:lnTo>
                  <a:pt x="21600" y="633"/>
                </a:lnTo>
                <a:lnTo>
                  <a:pt x="21600" y="633"/>
                </a:lnTo>
                <a:cubicBezTo>
                  <a:pt x="21600" y="522"/>
                  <a:pt x="21571" y="413"/>
                  <a:pt x="21515" y="317"/>
                </a:cubicBezTo>
                <a:cubicBezTo>
                  <a:pt x="21460" y="220"/>
                  <a:pt x="21380" y="140"/>
                  <a:pt x="21283" y="85"/>
                </a:cubicBezTo>
                <a:cubicBezTo>
                  <a:pt x="21187" y="29"/>
                  <a:pt x="21078" y="0"/>
                  <a:pt x="20967" y="0"/>
                </a:cubicBezTo>
                <a:lnTo>
                  <a:pt x="633" y="0"/>
                </a:lnTo>
              </a:path>
            </a:pathLst>
          </a:custGeom>
          <a:solidFill>
            <a:srgbClr val="bf819e"/>
          </a:solidFill>
          <a:ln w="38160">
            <a:solidFill>
              <a:srgbClr val="780373"/>
            </a:solidFill>
            <a:round/>
          </a:ln>
        </p:spPr>
        <p:style>
          <a:lnRef idx="0"/>
          <a:fillRef idx="0"/>
          <a:effectRef idx="0"/>
          <a:fontRef idx="minor"/>
        </p:style>
        <p:txBody>
          <a:bodyPr lIns="108720" rIns="108720" tIns="63720" bIns="63720" anchor="ctr">
            <a:noAutofit/>
          </a:bodyPr>
          <a:p>
            <a:pPr algn="just">
              <a:lnSpc>
                <a:spcPct val="100000"/>
              </a:lnSpc>
              <a:buNone/>
            </a:pPr>
            <a:r>
              <a:rPr b="1" lang="en-PH" sz="1600" spc="-1" strike="noStrike">
                <a:solidFill>
                  <a:srgbClr val="ffffff"/>
                </a:solidFill>
                <a:latin typeface="Lato"/>
                <a:ea typeface="DejaVu Sans"/>
              </a:rPr>
              <a:t>	</a:t>
            </a:r>
            <a:r>
              <a:rPr b="1" lang="en-PH" sz="1600" spc="-1" strike="noStrike">
                <a:solidFill>
                  <a:srgbClr val="ffffff"/>
                </a:solidFill>
                <a:latin typeface="Lato"/>
                <a:ea typeface="DejaVu Sans"/>
              </a:rPr>
              <a:t>Ayon sa teoryang ito, ang mga kalupaan at kapuluan sa daigdig ay nabuo sa pamamagitan ng paggalaw ng mga tipak ng lupa na tinawag ni Alfred Wegener na </a:t>
            </a:r>
            <a:r>
              <a:rPr b="1" i="1" lang="en-PH" sz="1600" spc="-1" strike="noStrike">
                <a:solidFill>
                  <a:srgbClr val="000000"/>
                </a:solidFill>
                <a:latin typeface="Lato"/>
                <a:ea typeface="DejaVu Sans"/>
              </a:rPr>
              <a:t>tectonic plates</a:t>
            </a:r>
            <a:r>
              <a:rPr b="1" lang="en-PH" sz="1600" spc="-1" strike="noStrike">
                <a:solidFill>
                  <a:srgbClr val="ffffff"/>
                </a:solidFill>
                <a:latin typeface="Lato"/>
                <a:ea typeface="DejaVu Sans"/>
              </a:rPr>
              <a:t>. Ang paggalaw at pagbabanggaan ng mga tectonic plate na ito ay tinatawag na </a:t>
            </a:r>
            <a:r>
              <a:rPr b="1" i="1" lang="en-PH" sz="1600" spc="-1" strike="noStrike">
                <a:solidFill>
                  <a:srgbClr val="000000"/>
                </a:solidFill>
                <a:latin typeface="Lato"/>
                <a:ea typeface="DejaVu Sans"/>
              </a:rPr>
              <a:t>tectonic activities</a:t>
            </a:r>
            <a:r>
              <a:rPr b="1" lang="en-PH" sz="1600" spc="-1" strike="noStrike">
                <a:solidFill>
                  <a:srgbClr val="ffffff"/>
                </a:solidFill>
                <a:latin typeface="Lato"/>
                <a:ea typeface="DejaVu Sans"/>
              </a:rPr>
              <a:t>. Isang patunay ng teoryang </a:t>
            </a:r>
            <a:r>
              <a:rPr b="1" i="1" lang="en-PH" sz="1600" spc="-1" strike="noStrike">
                <a:solidFill>
                  <a:srgbClr val="000000"/>
                </a:solidFill>
                <a:latin typeface="Lato"/>
                <a:ea typeface="DejaVu Sans"/>
              </a:rPr>
              <a:t>continental drift</a:t>
            </a:r>
            <a:r>
              <a:rPr b="1" lang="en-PH" sz="1600" spc="-1" strike="noStrike">
                <a:solidFill>
                  <a:srgbClr val="ffffff"/>
                </a:solidFill>
                <a:latin typeface="Lato"/>
                <a:ea typeface="DejaVu Sans"/>
              </a:rPr>
              <a:t> ay ang mga lindol na nararamdaman sa tuwing gumagalaw ang mga </a:t>
            </a:r>
            <a:r>
              <a:rPr b="1" i="1" lang="en-PH" sz="1600" spc="-1" strike="noStrike">
                <a:solidFill>
                  <a:srgbClr val="ffffff"/>
                </a:solidFill>
                <a:latin typeface="Lato"/>
                <a:ea typeface="DejaVu Sans"/>
              </a:rPr>
              <a:t>tectonic plate</a:t>
            </a:r>
            <a:r>
              <a:rPr b="1" lang="en-PH" sz="1600" spc="-1" strike="noStrike">
                <a:solidFill>
                  <a:srgbClr val="ffffff"/>
                </a:solidFill>
                <a:latin typeface="Lato"/>
                <a:ea typeface="DejaVu Sans"/>
              </a:rPr>
              <a:t>.</a:t>
            </a:r>
            <a:endParaRPr b="0" lang="en-PH" sz="1600" spc="-1" strike="noStrike">
              <a:latin typeface="Arial"/>
            </a:endParaRPr>
          </a:p>
        </p:txBody>
      </p:sp>
      <p:sp>
        <p:nvSpPr>
          <p:cNvPr id="180" name=""/>
          <p:cNvSpPr/>
          <p:nvPr/>
        </p:nvSpPr>
        <p:spPr>
          <a:xfrm>
            <a:off x="3024000" y="1872000"/>
            <a:ext cx="719280" cy="539280"/>
          </a:xfrm>
          <a:custGeom>
            <a:avLst/>
            <a:gdLst/>
            <a:ahLst/>
            <a:rect l="l" t="t" r="r" b="b"/>
            <a:pathLst>
              <a:path w="2002" h="1502">
                <a:moveTo>
                  <a:pt x="0" y="375"/>
                </a:moveTo>
                <a:lnTo>
                  <a:pt x="1500" y="375"/>
                </a:lnTo>
                <a:lnTo>
                  <a:pt x="1500" y="0"/>
                </a:lnTo>
                <a:lnTo>
                  <a:pt x="2001" y="750"/>
                </a:lnTo>
                <a:lnTo>
                  <a:pt x="1500" y="1501"/>
                </a:lnTo>
                <a:lnTo>
                  <a:pt x="1500" y="1125"/>
                </a:lnTo>
                <a:lnTo>
                  <a:pt x="0" y="1125"/>
                </a:lnTo>
                <a:lnTo>
                  <a:pt x="0" y="375"/>
                </a:lnTo>
              </a:path>
            </a:pathLst>
          </a:custGeom>
          <a:solidFill>
            <a:srgbClr val="808080"/>
          </a:solidFill>
          <a:ln w="38160">
            <a:solidFill>
              <a:srgbClr val="333333"/>
            </a:solidFill>
            <a:round/>
          </a:ln>
        </p:spPr>
        <p:style>
          <a:lnRef idx="0"/>
          <a:fillRef idx="0"/>
          <a:effectRef idx="0"/>
          <a:fontRef idx="minor"/>
        </p:style>
      </p:sp>
      <p:sp>
        <p:nvSpPr>
          <p:cNvPr id="181" name=""/>
          <p:cNvSpPr/>
          <p:nvPr/>
        </p:nvSpPr>
        <p:spPr>
          <a:xfrm rot="5418000">
            <a:off x="4555440" y="2896560"/>
            <a:ext cx="719280" cy="539280"/>
          </a:xfrm>
          <a:custGeom>
            <a:avLst/>
            <a:gdLst/>
            <a:ahLst/>
            <a:rect l="l" t="t" r="r" b="b"/>
            <a:pathLst>
              <a:path w="2002" h="1502">
                <a:moveTo>
                  <a:pt x="0" y="374"/>
                </a:moveTo>
                <a:lnTo>
                  <a:pt x="1500" y="375"/>
                </a:lnTo>
                <a:lnTo>
                  <a:pt x="1500" y="0"/>
                </a:lnTo>
                <a:lnTo>
                  <a:pt x="2001" y="749"/>
                </a:lnTo>
                <a:lnTo>
                  <a:pt x="1500" y="1501"/>
                </a:lnTo>
                <a:lnTo>
                  <a:pt x="1500" y="1125"/>
                </a:lnTo>
                <a:lnTo>
                  <a:pt x="0" y="1124"/>
                </a:lnTo>
                <a:lnTo>
                  <a:pt x="0" y="374"/>
                </a:lnTo>
              </a:path>
            </a:pathLst>
          </a:custGeom>
          <a:solidFill>
            <a:srgbClr val="808080"/>
          </a:solidFill>
          <a:ln w="38160">
            <a:solidFill>
              <a:srgbClr val="333333"/>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
          <p:cNvSpPr/>
          <p:nvPr/>
        </p:nvSpPr>
        <p:spPr>
          <a:xfrm>
            <a:off x="1044000" y="1692000"/>
            <a:ext cx="4319280" cy="4319280"/>
          </a:xfrm>
          <a:prstGeom prst="ellipse">
            <a:avLst/>
          </a:prstGeom>
          <a:solidFill>
            <a:srgbClr val="2a6099"/>
          </a:solidFill>
          <a:ln w="0">
            <a:solidFill>
              <a:srgbClr val="2a6099"/>
            </a:solidFill>
          </a:ln>
        </p:spPr>
        <p:style>
          <a:lnRef idx="0"/>
          <a:fillRef idx="0"/>
          <a:effectRef idx="0"/>
          <a:fontRef idx="minor"/>
        </p:style>
      </p:sp>
      <p:sp>
        <p:nvSpPr>
          <p:cNvPr id="183" name=""/>
          <p:cNvSpPr/>
          <p:nvPr/>
        </p:nvSpPr>
        <p:spPr>
          <a:xfrm>
            <a:off x="2088000" y="2844000"/>
            <a:ext cx="2159280" cy="2159280"/>
          </a:xfrm>
          <a:custGeom>
            <a:avLst/>
            <a:gdLst/>
            <a:ahLst/>
            <a:rect l="l" t="t" r="r" b="b"/>
            <a:pathLst>
              <a:path w="6002" h="6002">
                <a:moveTo>
                  <a:pt x="1757" y="0"/>
                </a:moveTo>
                <a:lnTo>
                  <a:pt x="4243" y="0"/>
                </a:lnTo>
                <a:lnTo>
                  <a:pt x="6001" y="1757"/>
                </a:lnTo>
                <a:lnTo>
                  <a:pt x="6001" y="4243"/>
                </a:lnTo>
                <a:lnTo>
                  <a:pt x="4243" y="6001"/>
                </a:lnTo>
                <a:lnTo>
                  <a:pt x="1757" y="6001"/>
                </a:lnTo>
                <a:lnTo>
                  <a:pt x="0" y="4243"/>
                </a:lnTo>
                <a:lnTo>
                  <a:pt x="0" y="1757"/>
                </a:lnTo>
                <a:lnTo>
                  <a:pt x="1757" y="0"/>
                </a:lnTo>
              </a:path>
            </a:pathLst>
          </a:custGeom>
          <a:solidFill>
            <a:srgbClr val="127622"/>
          </a:solidFill>
          <a:ln w="57240">
            <a:solidFill>
              <a:srgbClr val="50200c"/>
            </a:solidFill>
            <a:round/>
          </a:ln>
        </p:spPr>
        <p:style>
          <a:lnRef idx="0"/>
          <a:fillRef idx="0"/>
          <a:effectRef idx="0"/>
          <a:fontRef idx="minor"/>
        </p:style>
        <p:txBody>
          <a:bodyPr lIns="118440" rIns="118440" tIns="73440" bIns="73440" anchor="ctr">
            <a:noAutofit/>
          </a:bodyPr>
          <a:p>
            <a:pPr algn="ctr">
              <a:lnSpc>
                <a:spcPct val="100000"/>
              </a:lnSpc>
              <a:buNone/>
            </a:pPr>
            <a:r>
              <a:rPr b="1" lang="en-PH" sz="2100" spc="-1" strike="noStrike">
                <a:solidFill>
                  <a:srgbClr val="ffffff"/>
                </a:solidFill>
                <a:latin typeface="Lato"/>
                <a:ea typeface="DejaVu Sans"/>
              </a:rPr>
              <a:t>PANGAEA</a:t>
            </a:r>
            <a:endParaRPr b="0" lang="en-PH" sz="2100" spc="-1" strike="noStrike">
              <a:latin typeface="Arial"/>
            </a:endParaRPr>
          </a:p>
        </p:txBody>
      </p:sp>
      <p:sp>
        <p:nvSpPr>
          <p:cNvPr id="184" name=""/>
          <p:cNvSpPr/>
          <p:nvPr/>
        </p:nvSpPr>
        <p:spPr>
          <a:xfrm>
            <a:off x="2700000" y="2317680"/>
            <a:ext cx="946440" cy="363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ffffff"/>
                </a:solidFill>
                <a:latin typeface="Lato"/>
                <a:ea typeface="DejaVu Sans"/>
              </a:rPr>
              <a:t>THETIS</a:t>
            </a:r>
            <a:endParaRPr b="0" lang="en-PH" sz="1800" spc="-1" strike="noStrike">
              <a:latin typeface="Arial"/>
            </a:endParaRPr>
          </a:p>
        </p:txBody>
      </p:sp>
      <p:sp>
        <p:nvSpPr>
          <p:cNvPr id="185" name=""/>
          <p:cNvSpPr/>
          <p:nvPr/>
        </p:nvSpPr>
        <p:spPr>
          <a:xfrm>
            <a:off x="5544000" y="3492000"/>
            <a:ext cx="1079280" cy="719280"/>
          </a:xfrm>
          <a:custGeom>
            <a:avLst/>
            <a:gdLst/>
            <a:ahLst/>
            <a:rect l="l" t="t" r="r" b="b"/>
            <a:pathLst>
              <a:path w="3002" h="2002">
                <a:moveTo>
                  <a:pt x="0" y="500"/>
                </a:moveTo>
                <a:lnTo>
                  <a:pt x="2250" y="500"/>
                </a:lnTo>
                <a:lnTo>
                  <a:pt x="2250" y="0"/>
                </a:lnTo>
                <a:lnTo>
                  <a:pt x="3001" y="1000"/>
                </a:lnTo>
                <a:lnTo>
                  <a:pt x="2250" y="2001"/>
                </a:lnTo>
                <a:lnTo>
                  <a:pt x="2250" y="1500"/>
                </a:lnTo>
                <a:lnTo>
                  <a:pt x="0" y="1500"/>
                </a:lnTo>
                <a:lnTo>
                  <a:pt x="0" y="500"/>
                </a:lnTo>
              </a:path>
            </a:pathLst>
          </a:custGeom>
          <a:solidFill>
            <a:srgbClr val="808080"/>
          </a:solidFill>
          <a:ln w="38160">
            <a:solidFill>
              <a:srgbClr val="333333"/>
            </a:solidFill>
            <a:round/>
          </a:ln>
        </p:spPr>
        <p:style>
          <a:lnRef idx="0"/>
          <a:fillRef idx="0"/>
          <a:effectRef idx="0"/>
          <a:fontRef idx="minor"/>
        </p:style>
      </p:sp>
      <p:sp>
        <p:nvSpPr>
          <p:cNvPr id="186" name=""/>
          <p:cNvSpPr/>
          <p:nvPr/>
        </p:nvSpPr>
        <p:spPr>
          <a:xfrm>
            <a:off x="213840" y="432360"/>
            <a:ext cx="2159280" cy="1079280"/>
          </a:xfrm>
          <a:custGeom>
            <a:avLst/>
            <a:gdLst/>
            <a:ahLst/>
            <a:rect l="l" t="t" r="r" b="b"/>
            <a:pathLst>
              <a:path w="6002" h="3002">
                <a:moveTo>
                  <a:pt x="500" y="0"/>
                </a:moveTo>
                <a:lnTo>
                  <a:pt x="500" y="0"/>
                </a:lnTo>
                <a:cubicBezTo>
                  <a:pt x="412" y="0"/>
                  <a:pt x="326" y="23"/>
                  <a:pt x="250" y="67"/>
                </a:cubicBezTo>
                <a:cubicBezTo>
                  <a:pt x="174" y="111"/>
                  <a:pt x="111" y="174"/>
                  <a:pt x="67" y="250"/>
                </a:cubicBezTo>
                <a:cubicBezTo>
                  <a:pt x="23" y="326"/>
                  <a:pt x="0" y="412"/>
                  <a:pt x="0" y="500"/>
                </a:cubicBezTo>
                <a:lnTo>
                  <a:pt x="0" y="2500"/>
                </a:lnTo>
                <a:lnTo>
                  <a:pt x="0" y="2501"/>
                </a:lnTo>
                <a:cubicBezTo>
                  <a:pt x="0" y="2589"/>
                  <a:pt x="23" y="2675"/>
                  <a:pt x="67" y="2751"/>
                </a:cubicBezTo>
                <a:cubicBezTo>
                  <a:pt x="111" y="2827"/>
                  <a:pt x="174" y="2890"/>
                  <a:pt x="250" y="2934"/>
                </a:cubicBezTo>
                <a:cubicBezTo>
                  <a:pt x="326" y="2978"/>
                  <a:pt x="412" y="3001"/>
                  <a:pt x="500" y="3001"/>
                </a:cubicBezTo>
                <a:lnTo>
                  <a:pt x="5500" y="3001"/>
                </a:lnTo>
                <a:lnTo>
                  <a:pt x="5501" y="3001"/>
                </a:lnTo>
                <a:cubicBezTo>
                  <a:pt x="5589" y="3001"/>
                  <a:pt x="5675" y="2978"/>
                  <a:pt x="5751" y="2934"/>
                </a:cubicBezTo>
                <a:cubicBezTo>
                  <a:pt x="5827" y="2890"/>
                  <a:pt x="5890" y="2827"/>
                  <a:pt x="5934" y="2751"/>
                </a:cubicBezTo>
                <a:cubicBezTo>
                  <a:pt x="5978" y="2675"/>
                  <a:pt x="6001" y="2589"/>
                  <a:pt x="6001" y="2501"/>
                </a:cubicBezTo>
                <a:lnTo>
                  <a:pt x="6001" y="500"/>
                </a:lnTo>
                <a:lnTo>
                  <a:pt x="6001" y="500"/>
                </a:lnTo>
                <a:lnTo>
                  <a:pt x="6001" y="500"/>
                </a:lnTo>
                <a:cubicBezTo>
                  <a:pt x="6001" y="412"/>
                  <a:pt x="5978" y="326"/>
                  <a:pt x="5934" y="250"/>
                </a:cubicBezTo>
                <a:cubicBezTo>
                  <a:pt x="5890" y="174"/>
                  <a:pt x="5827" y="111"/>
                  <a:pt x="5751" y="67"/>
                </a:cubicBezTo>
                <a:cubicBezTo>
                  <a:pt x="5675" y="23"/>
                  <a:pt x="5589" y="0"/>
                  <a:pt x="5501" y="0"/>
                </a:cubicBezTo>
                <a:lnTo>
                  <a:pt x="500" y="0"/>
                </a:lnTo>
              </a:path>
            </a:pathLst>
          </a:custGeom>
          <a:solidFill>
            <a:srgbClr val="ff6d6d"/>
          </a:solidFill>
          <a:ln w="38160">
            <a:solidFill>
              <a:srgbClr val="f10d0c"/>
            </a:solidFill>
            <a:round/>
          </a:ln>
        </p:spPr>
        <p:style>
          <a:lnRef idx="0"/>
          <a:fillRef idx="0"/>
          <a:effectRef idx="0"/>
          <a:fontRef idx="minor"/>
        </p:style>
        <p:txBody>
          <a:bodyPr lIns="108720" rIns="108720" tIns="63720" bIns="63720" anchor="ctr">
            <a:noAutofit/>
          </a:bodyPr>
          <a:p>
            <a:pPr algn="ctr">
              <a:lnSpc>
                <a:spcPct val="100000"/>
              </a:lnSpc>
              <a:buNone/>
            </a:pPr>
            <a:r>
              <a:rPr b="1" lang="en-PH" sz="2400" spc="-1" strike="noStrike">
                <a:solidFill>
                  <a:srgbClr val="ffffff"/>
                </a:solidFill>
                <a:latin typeface="Lato"/>
                <a:ea typeface="DejaVu Sans"/>
              </a:rPr>
              <a:t>Continental Drift Theory</a:t>
            </a:r>
            <a:endParaRPr b="0" lang="en-PH" sz="2400" spc="-1" strike="noStrike">
              <a:latin typeface="Arial"/>
            </a:endParaRPr>
          </a:p>
        </p:txBody>
      </p:sp>
      <p:sp>
        <p:nvSpPr>
          <p:cNvPr id="187" name=""/>
          <p:cNvSpPr/>
          <p:nvPr/>
        </p:nvSpPr>
        <p:spPr>
          <a:xfrm>
            <a:off x="2520360" y="684360"/>
            <a:ext cx="719280" cy="539280"/>
          </a:xfrm>
          <a:custGeom>
            <a:avLst/>
            <a:gdLst/>
            <a:ahLst/>
            <a:rect l="l" t="t" r="r" b="b"/>
            <a:pathLst>
              <a:path w="2002" h="1502">
                <a:moveTo>
                  <a:pt x="0" y="375"/>
                </a:moveTo>
                <a:lnTo>
                  <a:pt x="1500" y="375"/>
                </a:lnTo>
                <a:lnTo>
                  <a:pt x="1500" y="0"/>
                </a:lnTo>
                <a:lnTo>
                  <a:pt x="2001" y="750"/>
                </a:lnTo>
                <a:lnTo>
                  <a:pt x="1500" y="1501"/>
                </a:lnTo>
                <a:lnTo>
                  <a:pt x="1500" y="1125"/>
                </a:lnTo>
                <a:lnTo>
                  <a:pt x="0" y="1125"/>
                </a:lnTo>
                <a:lnTo>
                  <a:pt x="0" y="375"/>
                </a:lnTo>
              </a:path>
            </a:pathLst>
          </a:custGeom>
          <a:solidFill>
            <a:srgbClr val="808080"/>
          </a:solidFill>
          <a:ln w="38160">
            <a:solidFill>
              <a:srgbClr val="333333"/>
            </a:solidFill>
            <a:round/>
          </a:ln>
        </p:spPr>
        <p:style>
          <a:lnRef idx="0"/>
          <a:fillRef idx="0"/>
          <a:effectRef idx="0"/>
          <a:fontRef idx="minor"/>
        </p:style>
      </p:sp>
      <p:sp>
        <p:nvSpPr>
          <p:cNvPr id="188" name=""/>
          <p:cNvSpPr/>
          <p:nvPr/>
        </p:nvSpPr>
        <p:spPr>
          <a:xfrm>
            <a:off x="3348360" y="252360"/>
            <a:ext cx="7414920" cy="1366920"/>
          </a:xfrm>
          <a:custGeom>
            <a:avLst/>
            <a:gdLst/>
            <a:ahLst/>
            <a:rect l="l" t="t" r="r" b="b"/>
            <a:pathLst>
              <a:path w="20601" h="3801">
                <a:moveTo>
                  <a:pt x="633" y="0"/>
                </a:moveTo>
                <a:lnTo>
                  <a:pt x="633" y="0"/>
                </a:lnTo>
                <a:cubicBezTo>
                  <a:pt x="522" y="0"/>
                  <a:pt x="413" y="29"/>
                  <a:pt x="317" y="85"/>
                </a:cubicBezTo>
                <a:cubicBezTo>
                  <a:pt x="220" y="140"/>
                  <a:pt x="140" y="220"/>
                  <a:pt x="85" y="317"/>
                </a:cubicBezTo>
                <a:cubicBezTo>
                  <a:pt x="29" y="413"/>
                  <a:pt x="0" y="522"/>
                  <a:pt x="0" y="633"/>
                </a:cubicBezTo>
                <a:lnTo>
                  <a:pt x="0" y="3166"/>
                </a:lnTo>
                <a:lnTo>
                  <a:pt x="0" y="3167"/>
                </a:lnTo>
                <a:cubicBezTo>
                  <a:pt x="0" y="3278"/>
                  <a:pt x="29" y="3387"/>
                  <a:pt x="85" y="3483"/>
                </a:cubicBezTo>
                <a:cubicBezTo>
                  <a:pt x="140" y="3580"/>
                  <a:pt x="220" y="3660"/>
                  <a:pt x="317" y="3715"/>
                </a:cubicBezTo>
                <a:cubicBezTo>
                  <a:pt x="413" y="3771"/>
                  <a:pt x="522" y="3800"/>
                  <a:pt x="633" y="3800"/>
                </a:cubicBezTo>
                <a:lnTo>
                  <a:pt x="19966" y="3800"/>
                </a:lnTo>
                <a:lnTo>
                  <a:pt x="19967" y="3800"/>
                </a:lnTo>
                <a:cubicBezTo>
                  <a:pt x="20078" y="3800"/>
                  <a:pt x="20187" y="3771"/>
                  <a:pt x="20283" y="3715"/>
                </a:cubicBezTo>
                <a:cubicBezTo>
                  <a:pt x="20380" y="3660"/>
                  <a:pt x="20460" y="3580"/>
                  <a:pt x="20515" y="3483"/>
                </a:cubicBezTo>
                <a:cubicBezTo>
                  <a:pt x="20571" y="3387"/>
                  <a:pt x="20600" y="3278"/>
                  <a:pt x="20600" y="3167"/>
                </a:cubicBezTo>
                <a:lnTo>
                  <a:pt x="20599" y="633"/>
                </a:lnTo>
                <a:lnTo>
                  <a:pt x="20600" y="633"/>
                </a:lnTo>
                <a:lnTo>
                  <a:pt x="20600" y="633"/>
                </a:lnTo>
                <a:cubicBezTo>
                  <a:pt x="20600" y="522"/>
                  <a:pt x="20571" y="413"/>
                  <a:pt x="20515" y="317"/>
                </a:cubicBezTo>
                <a:cubicBezTo>
                  <a:pt x="20460" y="220"/>
                  <a:pt x="20380" y="140"/>
                  <a:pt x="20283" y="85"/>
                </a:cubicBezTo>
                <a:cubicBezTo>
                  <a:pt x="20187" y="29"/>
                  <a:pt x="20078" y="0"/>
                  <a:pt x="19967" y="0"/>
                </a:cubicBezTo>
                <a:lnTo>
                  <a:pt x="633" y="0"/>
                </a:lnTo>
              </a:path>
            </a:pathLst>
          </a:custGeom>
          <a:solidFill>
            <a:srgbClr val="ffdbb6"/>
          </a:solidFill>
          <a:ln w="38160">
            <a:solidFill>
              <a:srgbClr val="813709"/>
            </a:solidFill>
            <a:round/>
          </a:ln>
        </p:spPr>
        <p:style>
          <a:lnRef idx="0"/>
          <a:fillRef idx="0"/>
          <a:effectRef idx="0"/>
          <a:fontRef idx="minor"/>
        </p:style>
        <p:txBody>
          <a:bodyPr lIns="108720" rIns="108720" tIns="63720" bIns="63720" anchor="ctr">
            <a:noAutofit/>
          </a:bodyPr>
          <a:p>
            <a:pPr algn="just">
              <a:lnSpc>
                <a:spcPct val="100000"/>
              </a:lnSpc>
              <a:buNone/>
            </a:pPr>
            <a:r>
              <a:rPr b="1" lang="en-PH" sz="1200" spc="-1" strike="noStrike">
                <a:solidFill>
                  <a:srgbClr val="000000"/>
                </a:solidFill>
                <a:latin typeface="Lato"/>
                <a:ea typeface="DejaVu Sans"/>
              </a:rPr>
              <a:t>	</a:t>
            </a:r>
            <a:r>
              <a:rPr b="1" lang="en-PH" sz="1200" spc="-1" strike="noStrike">
                <a:solidFill>
                  <a:srgbClr val="000000"/>
                </a:solidFill>
                <a:latin typeface="Lato"/>
                <a:ea typeface="DejaVu Sans"/>
              </a:rPr>
              <a:t>Ayon sa teoryang ito, noong sinaunang panahon ay mayroong iisang kontinente lamang sa daigdig na ang pangalan ay </a:t>
            </a:r>
            <a:r>
              <a:rPr b="1" i="1" lang="en-PH" sz="1200" spc="-1" strike="noStrike">
                <a:solidFill>
                  <a:srgbClr val="000000"/>
                </a:solidFill>
                <a:latin typeface="Lato"/>
                <a:ea typeface="DejaVu Sans"/>
              </a:rPr>
              <a:t>Pangaea</a:t>
            </a:r>
            <a:r>
              <a:rPr b="1" lang="en-PH" sz="1200" spc="-1" strike="noStrike">
                <a:solidFill>
                  <a:srgbClr val="000000"/>
                </a:solidFill>
                <a:latin typeface="Lato"/>
                <a:ea typeface="DejaVu Sans"/>
              </a:rPr>
              <a:t>. Ito ay napaliligiran ng isang malaking karagatan na nagngangalang </a:t>
            </a:r>
            <a:r>
              <a:rPr b="1" i="1" lang="en-PH" sz="1200" spc="-1" strike="noStrike">
                <a:solidFill>
                  <a:srgbClr val="000000"/>
                </a:solidFill>
                <a:latin typeface="Lato"/>
                <a:ea typeface="DejaVu Sans"/>
              </a:rPr>
              <a:t>Thetis</a:t>
            </a:r>
            <a:r>
              <a:rPr b="1" lang="en-PH" sz="1200" spc="-1" strike="noStrike">
                <a:solidFill>
                  <a:srgbClr val="000000"/>
                </a:solidFill>
                <a:latin typeface="Lato"/>
                <a:ea typeface="DejaVu Sans"/>
              </a:rPr>
              <a:t>. Dahil sa paggalaw ng lupa ay nahati ang Pangaea sa dalawa: ang </a:t>
            </a:r>
            <a:r>
              <a:rPr b="1" i="1" lang="en-PH" sz="1200" spc="-1" strike="noStrike">
                <a:solidFill>
                  <a:srgbClr val="000000"/>
                </a:solidFill>
                <a:latin typeface="Lato"/>
                <a:ea typeface="DejaVu Sans"/>
              </a:rPr>
              <a:t>Laurasia</a:t>
            </a:r>
            <a:r>
              <a:rPr b="1" lang="en-PH" sz="1200" spc="-1" strike="noStrike">
                <a:solidFill>
                  <a:srgbClr val="000000"/>
                </a:solidFill>
                <a:latin typeface="Lato"/>
                <a:ea typeface="DejaVu Sans"/>
              </a:rPr>
              <a:t> at </a:t>
            </a:r>
            <a:r>
              <a:rPr b="1" i="1" lang="en-PH" sz="1200" spc="-1" strike="noStrike">
                <a:solidFill>
                  <a:srgbClr val="000000"/>
                </a:solidFill>
                <a:latin typeface="Lato"/>
                <a:ea typeface="DejaVu Sans"/>
              </a:rPr>
              <a:t>Gondwanaland</a:t>
            </a:r>
            <a:r>
              <a:rPr b="1" lang="en-PH" sz="1200" spc="-1" strike="noStrike">
                <a:solidFill>
                  <a:srgbClr val="000000"/>
                </a:solidFill>
                <a:latin typeface="Lato"/>
                <a:ea typeface="DejaVu Sans"/>
              </a:rPr>
              <a:t>. Sa patuloy na tectonic activities ay nahati pa ito hanggang sa kasalukuyang pitong kontinente kung saan bahagi ang Pilipinas ng Asya. Ayon din sa teoryang ito, nabuo ang mga kabundukan dahil naitutulak ng isang </a:t>
            </a:r>
            <a:r>
              <a:rPr b="1" i="1" lang="en-PH" sz="1200" spc="-1" strike="noStrike">
                <a:solidFill>
                  <a:srgbClr val="000000"/>
                </a:solidFill>
                <a:latin typeface="Lato"/>
                <a:ea typeface="DejaVu Sans"/>
              </a:rPr>
              <a:t>tectonic plate</a:t>
            </a:r>
            <a:r>
              <a:rPr b="1" lang="en-PH" sz="1200" spc="-1" strike="noStrike">
                <a:solidFill>
                  <a:srgbClr val="000000"/>
                </a:solidFill>
                <a:latin typeface="Lato"/>
                <a:ea typeface="DejaVu Sans"/>
              </a:rPr>
              <a:t> ang isa pa at nagkakaroon ng pag-angat ang lupa.</a:t>
            </a:r>
            <a:endParaRPr b="0" lang="en-PH" sz="1200" spc="-1" strike="noStrike">
              <a:latin typeface="Arial"/>
            </a:endParaRPr>
          </a:p>
        </p:txBody>
      </p:sp>
      <p:sp>
        <p:nvSpPr>
          <p:cNvPr id="189" name=""/>
          <p:cNvSpPr/>
          <p:nvPr/>
        </p:nvSpPr>
        <p:spPr>
          <a:xfrm>
            <a:off x="6840360" y="1692360"/>
            <a:ext cx="4319280" cy="4319280"/>
          </a:xfrm>
          <a:prstGeom prst="ellipse">
            <a:avLst/>
          </a:prstGeom>
          <a:solidFill>
            <a:srgbClr val="2a6099"/>
          </a:solidFill>
          <a:ln w="0">
            <a:solidFill>
              <a:srgbClr val="2a6099"/>
            </a:solidFill>
          </a:ln>
        </p:spPr>
        <p:style>
          <a:lnRef idx="0"/>
          <a:fillRef idx="0"/>
          <a:effectRef idx="0"/>
          <a:fontRef idx="minor"/>
        </p:style>
      </p:sp>
      <p:sp>
        <p:nvSpPr>
          <p:cNvPr id="190" name=""/>
          <p:cNvSpPr/>
          <p:nvPr/>
        </p:nvSpPr>
        <p:spPr>
          <a:xfrm>
            <a:off x="7956360" y="2448360"/>
            <a:ext cx="2159280" cy="1114920"/>
          </a:xfrm>
          <a:custGeom>
            <a:avLst/>
            <a:gdLst/>
            <a:ahLst/>
            <a:rect l="l" t="t" r="r" b="b"/>
            <a:pathLst>
              <a:path w="6002" h="3101">
                <a:moveTo>
                  <a:pt x="907" y="0"/>
                </a:moveTo>
                <a:lnTo>
                  <a:pt x="5093" y="0"/>
                </a:lnTo>
                <a:lnTo>
                  <a:pt x="6001" y="907"/>
                </a:lnTo>
                <a:lnTo>
                  <a:pt x="6001" y="2192"/>
                </a:lnTo>
                <a:lnTo>
                  <a:pt x="5093" y="3100"/>
                </a:lnTo>
                <a:lnTo>
                  <a:pt x="907" y="3100"/>
                </a:lnTo>
                <a:lnTo>
                  <a:pt x="0" y="2192"/>
                </a:lnTo>
                <a:lnTo>
                  <a:pt x="0" y="907"/>
                </a:lnTo>
                <a:lnTo>
                  <a:pt x="907" y="0"/>
                </a:lnTo>
              </a:path>
            </a:pathLst>
          </a:custGeom>
          <a:solidFill>
            <a:srgbClr val="127622"/>
          </a:solidFill>
          <a:ln w="57240">
            <a:solidFill>
              <a:srgbClr val="50200c"/>
            </a:solidFill>
            <a:round/>
          </a:ln>
        </p:spPr>
        <p:style>
          <a:lnRef idx="0"/>
          <a:fillRef idx="0"/>
          <a:effectRef idx="0"/>
          <a:fontRef idx="minor"/>
        </p:style>
        <p:txBody>
          <a:bodyPr lIns="118440" rIns="118440" tIns="73440" bIns="73440" anchor="ctr">
            <a:noAutofit/>
          </a:bodyPr>
          <a:p>
            <a:pPr algn="ctr">
              <a:lnSpc>
                <a:spcPct val="100000"/>
              </a:lnSpc>
              <a:buNone/>
            </a:pPr>
            <a:r>
              <a:rPr b="1" lang="en-PH" sz="2100" spc="-1" strike="noStrike">
                <a:solidFill>
                  <a:srgbClr val="ffffff"/>
                </a:solidFill>
                <a:latin typeface="Lato"/>
                <a:ea typeface="DejaVu Sans"/>
              </a:rPr>
              <a:t>LAURASIA</a:t>
            </a:r>
            <a:endParaRPr b="0" lang="en-PH" sz="2100" spc="-1" strike="noStrike">
              <a:latin typeface="Arial"/>
            </a:endParaRPr>
          </a:p>
        </p:txBody>
      </p:sp>
      <p:sp>
        <p:nvSpPr>
          <p:cNvPr id="191" name=""/>
          <p:cNvSpPr/>
          <p:nvPr/>
        </p:nvSpPr>
        <p:spPr>
          <a:xfrm>
            <a:off x="7956720" y="4176360"/>
            <a:ext cx="2159280" cy="1114920"/>
          </a:xfrm>
          <a:custGeom>
            <a:avLst/>
            <a:gdLst/>
            <a:ahLst/>
            <a:rect l="l" t="t" r="r" b="b"/>
            <a:pathLst>
              <a:path w="6002" h="3101">
                <a:moveTo>
                  <a:pt x="907" y="0"/>
                </a:moveTo>
                <a:lnTo>
                  <a:pt x="5093" y="0"/>
                </a:lnTo>
                <a:lnTo>
                  <a:pt x="6001" y="907"/>
                </a:lnTo>
                <a:lnTo>
                  <a:pt x="6001" y="2192"/>
                </a:lnTo>
                <a:lnTo>
                  <a:pt x="5093" y="3100"/>
                </a:lnTo>
                <a:lnTo>
                  <a:pt x="907" y="3100"/>
                </a:lnTo>
                <a:lnTo>
                  <a:pt x="0" y="2192"/>
                </a:lnTo>
                <a:lnTo>
                  <a:pt x="0" y="907"/>
                </a:lnTo>
                <a:lnTo>
                  <a:pt x="907" y="0"/>
                </a:lnTo>
              </a:path>
            </a:pathLst>
          </a:custGeom>
          <a:solidFill>
            <a:srgbClr val="127622"/>
          </a:solidFill>
          <a:ln w="57240">
            <a:solidFill>
              <a:srgbClr val="50200c"/>
            </a:solidFill>
            <a:round/>
          </a:ln>
        </p:spPr>
        <p:style>
          <a:lnRef idx="0"/>
          <a:fillRef idx="0"/>
          <a:effectRef idx="0"/>
          <a:fontRef idx="minor"/>
        </p:style>
        <p:txBody>
          <a:bodyPr lIns="118440" rIns="118440" tIns="73440" bIns="73440" anchor="ctr">
            <a:noAutofit/>
          </a:bodyPr>
          <a:p>
            <a:pPr algn="ctr">
              <a:lnSpc>
                <a:spcPct val="100000"/>
              </a:lnSpc>
              <a:buNone/>
            </a:pPr>
            <a:r>
              <a:rPr b="1" lang="en-PH" sz="1400" spc="-1" strike="noStrike">
                <a:solidFill>
                  <a:srgbClr val="ffffff"/>
                </a:solidFill>
                <a:latin typeface="Lato"/>
                <a:ea typeface="DejaVu Sans"/>
              </a:rPr>
              <a:t>GONDWANALAND</a:t>
            </a:r>
            <a:endParaRPr b="0" lang="en-PH" sz="1400" spc="-1" strike="noStrike">
              <a:latin typeface="Arial"/>
            </a:endParaRPr>
          </a:p>
        </p:txBody>
      </p:sp>
      <p:sp>
        <p:nvSpPr>
          <p:cNvPr id="192" name=""/>
          <p:cNvSpPr/>
          <p:nvPr/>
        </p:nvSpPr>
        <p:spPr>
          <a:xfrm>
            <a:off x="8592840" y="3703320"/>
            <a:ext cx="946440" cy="363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ffffff"/>
                </a:solidFill>
                <a:latin typeface="Lato"/>
                <a:ea typeface="DejaVu Sans"/>
              </a:rPr>
              <a:t>THETIS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Pilipinas Batay sa Teorya</a:t>
            </a:r>
            <a:endParaRPr b="0" lang="en-PH" sz="3200" spc="-1" strike="noStrike">
              <a:latin typeface="Arial"/>
            </a:endParaRPr>
          </a:p>
        </p:txBody>
      </p:sp>
      <p:sp>
        <p:nvSpPr>
          <p:cNvPr id="194" name="PlaceHolder 6"/>
          <p:cNvSpPr/>
          <p:nvPr/>
        </p:nvSpPr>
        <p:spPr>
          <a:xfrm>
            <a:off x="609840" y="1620360"/>
            <a:ext cx="10971000" cy="2878920"/>
          </a:xfrm>
          <a:prstGeom prst="rect">
            <a:avLst/>
          </a:prstGeom>
          <a:gradFill rotWithShape="0">
            <a:gsLst>
              <a:gs pos="0">
                <a:srgbClr val="ffbf00">
                  <a:alpha val="50196"/>
                </a:srgbClr>
              </a:gs>
              <a:gs pos="100000">
                <a:srgbClr val="dde8cb">
                  <a:alpha val="50196"/>
                </a:srgbClr>
              </a:gs>
            </a:gsLst>
            <a:lin ang="3600000"/>
          </a:gradFill>
          <a:ln w="0">
            <a:noFill/>
          </a:ln>
        </p:spPr>
        <p:style>
          <a:lnRef idx="0"/>
          <a:fillRef idx="0"/>
          <a:effectRef idx="0"/>
          <a:fontRef idx="minor"/>
        </p:style>
        <p:txBody>
          <a:bodyPr lIns="0" rIns="0" tIns="0" bIns="0" anchor="ctr">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Isa ring teorya na nagpapaliwanag sa pagkabuo ng kapuluan ng Pilipinas ay ang </a:t>
            </a:r>
            <a:r>
              <a:rPr b="1" i="1" lang="en-PH" sz="1800" spc="-1" strike="noStrike">
                <a:solidFill>
                  <a:srgbClr val="000000"/>
                </a:solidFill>
                <a:latin typeface="Lato"/>
                <a:ea typeface="DejaVu Sans"/>
              </a:rPr>
              <a:t>coral reef formation</a:t>
            </a:r>
            <a:r>
              <a:rPr b="0" lang="en-PH" sz="1800" spc="-1" strike="noStrike">
                <a:solidFill>
                  <a:srgbClr val="000000"/>
                </a:solidFill>
                <a:latin typeface="Lato"/>
                <a:ea typeface="DejaVu Sans"/>
              </a:rPr>
              <a:t>. Ang teoryang ito ay produkto ng pag-aaral ni Charles Darwin na kilala rin sa pag-aaral ng pinagmulan ng tao. Ayon sa teoryang ito, ang mga pulo tulad ng mga bumubuo sa Pilipinas ay nabuo sa pamamagitan ng mga labi ng mga korales (</a:t>
            </a:r>
            <a:r>
              <a:rPr b="0" i="1" lang="en-PH" sz="1800" spc="-1" strike="noStrike">
                <a:solidFill>
                  <a:srgbClr val="000000"/>
                </a:solidFill>
                <a:latin typeface="Lato"/>
                <a:ea typeface="DejaVu Sans"/>
              </a:rPr>
              <a:t>corals</a:t>
            </a:r>
            <a:r>
              <a:rPr b="0" lang="en-PH" sz="1800" spc="-1" strike="noStrike">
                <a:solidFill>
                  <a:srgbClr val="000000"/>
                </a:solidFill>
                <a:latin typeface="Lato"/>
                <a:ea typeface="DejaVu Sans"/>
              </a:rPr>
              <a:t>) o bahura. Ang mga bahura noong unang panahon ay malalaki at mayayabong na makikita sa ilalim ng karagatan. Sa tagal ng panahon ay nagpatongpatong ang mga labi ng bahura at ang mga ito ay naging pulo o isla. Isa sa mga patunay ng teoryang ito ay ang mga makikitang labi ng bahura na naging mga bato sa mga lupain at kabundukan ng Pilipinas.</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Mapapansin sa paglatag ng mga teorya na nagpapaliwanag kung paano nabuo ang Pilipinas na ang mga ito ay pinapatotohanan ng mga patunay o ebidensiya. Ang mga patunay o ebidensiya na ito ay makikita sa Pilipinas hanggang sa kasalukuyan.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PAGSASANAY</a:t>
            </a:r>
            <a:endParaRPr b="0" lang="en-PH" sz="3200" spc="-1" strike="noStrike">
              <a:latin typeface="Arial"/>
            </a:endParaRPr>
          </a:p>
        </p:txBody>
      </p:sp>
      <p:sp>
        <p:nvSpPr>
          <p:cNvPr id="196" name="PlaceHolder 2"/>
          <p:cNvSpPr>
            <a:spLocks noGrp="1"/>
          </p:cNvSpPr>
          <p:nvPr>
            <p:ph type="subTitle"/>
          </p:nvPr>
        </p:nvSpPr>
        <p:spPr>
          <a:xfrm>
            <a:off x="609480" y="1604520"/>
            <a:ext cx="10971360" cy="3976200"/>
          </a:xfrm>
          <a:prstGeom prst="rect">
            <a:avLst/>
          </a:prstGeom>
          <a:noFill/>
          <a:ln w="0">
            <a:noFill/>
          </a:ln>
        </p:spPr>
        <p:txBody>
          <a:bodyPr lIns="0" rIns="0" tIns="0" bIns="0" anchor="t">
            <a:noAutofit/>
          </a:bodyPr>
          <a:p>
            <a:pPr>
              <a:lnSpc>
                <a:spcPct val="100000"/>
              </a:lnSpc>
              <a:buNone/>
            </a:pPr>
            <a:r>
              <a:rPr b="0" lang="en-PH" sz="1800" spc="-1" strike="noStrike">
                <a:latin typeface="Lato"/>
              </a:rPr>
              <a:t>Sagutin ang mga katanungan sa ibaba.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1. Bakit tinatawag na siyentipikong paliwanang ang “</a:t>
            </a:r>
            <a:r>
              <a:rPr b="1" i="1" lang="en-PH" sz="1800" spc="-1" strike="noStrike">
                <a:latin typeface="Lato"/>
              </a:rPr>
              <a:t>teorya</a:t>
            </a:r>
            <a:r>
              <a:rPr b="0" lang="en-PH" sz="1800" spc="-1" strike="noStrike">
                <a:latin typeface="Lato"/>
              </a:rPr>
              <a:t>”?</a:t>
            </a:r>
            <a:endParaRPr b="0" lang="en-PH" sz="1800" spc="-1" strike="noStrike">
              <a:latin typeface="Arial"/>
            </a:endParaRPr>
          </a:p>
          <a:p>
            <a:pPr>
              <a:lnSpc>
                <a:spcPct val="100000"/>
              </a:lnSpc>
              <a:buNone/>
            </a:pPr>
            <a:r>
              <a:rPr b="0" lang="en-PH" sz="1800" spc="-1" strike="noStrike">
                <a:latin typeface="Lato"/>
              </a:rPr>
              <a:t>2. Ano ang ibig sabihin ng “</a:t>
            </a:r>
            <a:r>
              <a:rPr b="1" i="1" lang="en-PH" sz="1800" spc="-1" strike="noStrike">
                <a:latin typeface="Lato"/>
              </a:rPr>
              <a:t>uniformitarianism</a:t>
            </a:r>
            <a:r>
              <a:rPr b="0" lang="en-PH" sz="1800" spc="-1" strike="noStrike">
                <a:latin typeface="Lato"/>
              </a:rPr>
              <a:t>”?</a:t>
            </a:r>
            <a:endParaRPr b="0" lang="en-PH" sz="1800" spc="-1" strike="noStrike">
              <a:latin typeface="Arial"/>
            </a:endParaRPr>
          </a:p>
          <a:p>
            <a:pPr>
              <a:lnSpc>
                <a:spcPct val="100000"/>
              </a:lnSpc>
              <a:buNone/>
            </a:pPr>
            <a:r>
              <a:rPr b="0" lang="en-PH" sz="1800" spc="-1" strike="noStrike">
                <a:latin typeface="Lato"/>
              </a:rPr>
              <a:t>3. Sino ang bumuo ng teorya tungkol sa </a:t>
            </a:r>
            <a:r>
              <a:rPr b="1" i="1" lang="en-PH" sz="1800" spc="-1" strike="noStrike">
                <a:latin typeface="Lato"/>
              </a:rPr>
              <a:t>continental drift</a:t>
            </a:r>
            <a:r>
              <a:rPr b="0" lang="en-PH" sz="1800" spc="-1" strike="noStrike">
                <a:latin typeface="Lato"/>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SUSI SA PAGWAWASTO</a:t>
            </a:r>
            <a:endParaRPr b="0" lang="en-PH" sz="3200" spc="-1" strike="noStrike">
              <a:latin typeface="Arial"/>
            </a:endParaRPr>
          </a:p>
        </p:txBody>
      </p:sp>
      <p:sp>
        <p:nvSpPr>
          <p:cNvPr id="198" name="PlaceHolder 2"/>
          <p:cNvSpPr>
            <a:spLocks noGrp="1"/>
          </p:cNvSpPr>
          <p:nvPr>
            <p:ph type="subTitle"/>
          </p:nvPr>
        </p:nvSpPr>
        <p:spPr>
          <a:xfrm>
            <a:off x="609480" y="1604520"/>
            <a:ext cx="10971360" cy="3976200"/>
          </a:xfrm>
          <a:prstGeom prst="rect">
            <a:avLst/>
          </a:prstGeom>
          <a:noFill/>
          <a:ln w="0">
            <a:noFill/>
          </a:ln>
        </p:spPr>
        <p:txBody>
          <a:bodyPr lIns="0" rIns="0" tIns="0" bIns="0" anchor="t">
            <a:noAutofit/>
          </a:bodyPr>
          <a:p>
            <a:pPr>
              <a:lnSpc>
                <a:spcPct val="100000"/>
              </a:lnSpc>
              <a:buNone/>
            </a:pPr>
            <a:r>
              <a:rPr b="0" lang="en-PH" sz="1800" spc="-1" strike="noStrike">
                <a:latin typeface="Lato"/>
              </a:rPr>
              <a:t>1. Ito ay dahil nakabatay ito sa masusing mga pag-aaral at mayroong mga ebidensiya o patunay. Ang teorya din ay binuo ng mga eksperto o siyentipiko na mayroong mayamang kaalaman ukol dito buhat sa mahabang panahon ng pag-aaral at pananaliksik.</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2. Ang ibig sabihin nito ay hindi nagbabago ang mga likas na kaganapan na nagaganap sa mundo noon hanggang sa kasalukuyan.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3. Alfred Wegener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2507</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2023-04-04T07:46:35Z</dcterms:modified>
  <cp:revision>776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