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move the slide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2000" spc="-1" strike="noStrike">
                <a:latin typeface="Arial"/>
              </a:rPr>
              <a:t>Click to edit the notes format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400" spc="-1" strike="noStrike">
                <a:latin typeface="Times New Roman"/>
              </a:rPr>
              <a:t>&lt;header&gt;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r>
              <a:rPr b="0" lang="en-PH" sz="1400" spc="-1" strike="noStrike">
                <a:latin typeface="Times New Roman"/>
              </a:rPr>
              <a:t>&lt;date/time&gt;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PH" sz="1400" spc="-1" strike="noStrike">
                <a:latin typeface="Times New Roman"/>
              </a:rPr>
              <a:t>&lt;footer&gt;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buNone/>
            </a:pPr>
            <a:fld id="{1E9ACAFC-2834-4C7F-AE85-6B38CEBEA36C}" type="slidenum">
              <a:rPr b="0" lang="en-PH" sz="1400" spc="-1" strike="noStrike">
                <a:latin typeface="Times New Roman"/>
              </a:rPr>
              <a:t>&lt;number&gt;</a:t>
            </a:fld>
            <a:endParaRPr b="0" lang="en-PH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8F7B8966-7AE5-4BEC-A393-AF57B1857E21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BB6B0235-8F0C-47F0-A62A-9FF116913016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75FBB6F9-C05E-4D56-9B33-9F25DB763141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6840" cy="27968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2280" cy="38602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2280" cy="3819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9960" cy="6328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8400" cy="9684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2480" cy="10324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9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21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4280" cy="338256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7"/>
          <p:cNvSpPr/>
          <p:nvPr/>
        </p:nvSpPr>
        <p:spPr>
          <a:xfrm>
            <a:off x="4161600" y="2988000"/>
            <a:ext cx="7493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Addition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900000" y="1512000"/>
            <a:ext cx="4859640" cy="4427640"/>
          </a:xfrm>
          <a:prstGeom prst="rect">
            <a:avLst/>
          </a:prstGeom>
          <a:ln w="0">
            <a:noFill/>
          </a:ln>
        </p:spPr>
      </p:pic>
      <p:sp>
        <p:nvSpPr>
          <p:cNvPr id="198" name=""/>
          <p:cNvSpPr/>
          <p:nvPr/>
        </p:nvSpPr>
        <p:spPr>
          <a:xfrm>
            <a:off x="720000" y="684000"/>
            <a:ext cx="8495640" cy="52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Next, add the remaining number to the result.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5755320" y="1476000"/>
            <a:ext cx="5728320" cy="5626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Add the 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</a:rPr>
              <a:t>ones</a:t>
            </a:r>
            <a:r>
              <a:rPr b="0" lang="en-PH" sz="2400" spc="-1" strike="noStrike">
                <a:latin typeface="Lato"/>
              </a:rPr>
              <a:t>.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3 ones + 4 ones = 7 ones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>
            <a:off x="5776560" y="2111040"/>
            <a:ext cx="5743080" cy="143064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Add the </a:t>
            </a:r>
            <a:r>
              <a:rPr b="0" lang="en-PH" sz="2200" spc="-1" strike="noStrike">
                <a:solidFill>
                  <a:srgbClr val="ff0000"/>
                </a:solidFill>
                <a:latin typeface="Lato"/>
              </a:rPr>
              <a:t>tens</a:t>
            </a:r>
            <a:r>
              <a:rPr b="0" lang="en-PH" sz="2200" spc="-1" strike="noStrike">
                <a:latin typeface="Lato"/>
              </a:rPr>
              <a:t> and </a:t>
            </a:r>
            <a:r>
              <a:rPr b="0" lang="en-PH" sz="2200" spc="-1" strike="noStrike">
                <a:solidFill>
                  <a:srgbClr val="ff0000"/>
                </a:solidFill>
                <a:latin typeface="Lato"/>
              </a:rPr>
              <a:t>regroup</a:t>
            </a:r>
            <a:r>
              <a:rPr b="0" lang="en-PH" sz="2200" spc="-1" strike="noStrike">
                <a:latin typeface="Lato"/>
              </a:rPr>
              <a:t>. </a:t>
            </a:r>
            <a:r>
              <a:rPr b="0" lang="en-PH" sz="2200" spc="-1" strike="noStrike">
                <a:latin typeface="Lato"/>
              </a:rPr>
              <a:t>	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7 tens + 3 tens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= 10 tens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= 1 hundred 0 tens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5796000" y="3623040"/>
            <a:ext cx="5723640" cy="143064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Add the </a:t>
            </a:r>
            <a:r>
              <a:rPr b="0" lang="en-PH" sz="2200" spc="-1" strike="noStrike">
                <a:solidFill>
                  <a:srgbClr val="ff0000"/>
                </a:solidFill>
                <a:latin typeface="Lato"/>
              </a:rPr>
              <a:t>hundreds</a:t>
            </a:r>
            <a:r>
              <a:rPr b="0" lang="en-PH" sz="2200" spc="-1" strike="noStrike">
                <a:latin typeface="Lato"/>
              </a:rPr>
              <a:t> and </a:t>
            </a:r>
            <a:r>
              <a:rPr b="0" lang="en-PH" sz="2200" spc="-1" strike="noStrike">
                <a:solidFill>
                  <a:srgbClr val="ff0000"/>
                </a:solidFill>
                <a:latin typeface="Lato"/>
              </a:rPr>
              <a:t>regroup</a:t>
            </a:r>
            <a:r>
              <a:rPr b="0" lang="en-PH" sz="2200" spc="-1" strike="noStrike">
                <a:latin typeface="Lato"/>
              </a:rPr>
              <a:t>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2 hundreds + 2 hundreds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+ 1 hundred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= 5 hundreds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900000" y="257760"/>
            <a:ext cx="9359640" cy="8218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1403 + 2870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= 4 thousands 2 hundreds 7 tens 3 ones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= 4273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5841360" y="5104440"/>
            <a:ext cx="5678280" cy="10954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Add the </a:t>
            </a:r>
            <a:r>
              <a:rPr b="0" lang="en-PH" sz="2200" spc="-1" strike="noStrike">
                <a:solidFill>
                  <a:srgbClr val="ff0000"/>
                </a:solidFill>
                <a:latin typeface="Lato"/>
              </a:rPr>
              <a:t>thousands</a:t>
            </a:r>
            <a:r>
              <a:rPr b="0" lang="en-PH" sz="2200" spc="-1" strike="noStrike">
                <a:latin typeface="Lato"/>
              </a:rPr>
              <a:t>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4 thousands + 1 thousand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= 5 thousands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801720" y="5796000"/>
            <a:ext cx="398592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ff0000"/>
                </a:solidFill>
                <a:latin typeface="Lato"/>
              </a:rPr>
              <a:t>1403 + 2870 + 1234 = 5507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"/>
          <p:cNvSpPr/>
          <p:nvPr/>
        </p:nvSpPr>
        <p:spPr>
          <a:xfrm>
            <a:off x="756000" y="396000"/>
            <a:ext cx="3383640" cy="719640"/>
          </a:xfrm>
          <a:custGeom>
            <a:avLst/>
            <a:gdLst/>
            <a:ahLst/>
            <a:rect l="l" t="t" r="r" b="b"/>
            <a:pathLst>
              <a:path w="94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9067" y="2001"/>
                </a:lnTo>
                <a:lnTo>
                  <a:pt x="9068" y="2001"/>
                </a:lnTo>
                <a:cubicBezTo>
                  <a:pt x="9126" y="2001"/>
                  <a:pt x="9184" y="1986"/>
                  <a:pt x="9234" y="1956"/>
                </a:cubicBezTo>
                <a:cubicBezTo>
                  <a:pt x="9285" y="1927"/>
                  <a:pt x="9327" y="1885"/>
                  <a:pt x="9356" y="1834"/>
                </a:cubicBezTo>
                <a:cubicBezTo>
                  <a:pt x="9386" y="1784"/>
                  <a:pt x="9401" y="1726"/>
                  <a:pt x="9401" y="1668"/>
                </a:cubicBezTo>
                <a:lnTo>
                  <a:pt x="9401" y="333"/>
                </a:lnTo>
                <a:lnTo>
                  <a:pt x="9401" y="334"/>
                </a:lnTo>
                <a:lnTo>
                  <a:pt x="9401" y="334"/>
                </a:lnTo>
                <a:cubicBezTo>
                  <a:pt x="9401" y="275"/>
                  <a:pt x="9386" y="217"/>
                  <a:pt x="9356" y="167"/>
                </a:cubicBezTo>
                <a:cubicBezTo>
                  <a:pt x="9327" y="116"/>
                  <a:pt x="9285" y="74"/>
                  <a:pt x="9234" y="45"/>
                </a:cubicBezTo>
                <a:cubicBezTo>
                  <a:pt x="9184" y="15"/>
                  <a:pt x="9126" y="0"/>
                  <a:pt x="9068" y="0"/>
                </a:cubicBezTo>
                <a:lnTo>
                  <a:pt x="333" y="0"/>
                </a:lnTo>
              </a:path>
            </a:pathLst>
          </a:custGeom>
          <a:solidFill>
            <a:srgbClr val="b4c7dc">
              <a:alpha val="56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"/>
          <p:cNvSpPr/>
          <p:nvPr/>
        </p:nvSpPr>
        <p:spPr>
          <a:xfrm>
            <a:off x="360000" y="-288000"/>
            <a:ext cx="3779640" cy="12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3.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1403 + 2870 + 1234 = 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07" name=""/>
          <p:cNvSpPr/>
          <p:nvPr/>
        </p:nvSpPr>
        <p:spPr>
          <a:xfrm>
            <a:off x="4335480" y="288000"/>
            <a:ext cx="628416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4dff"/>
                </a:solidFill>
                <a:latin typeface="Lato"/>
              </a:rPr>
              <a:t>Method 2: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Ð~°'EFþ"/>
              </a:rPr>
              <a:t>Add the three numbers vertically.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880920" y="1260000"/>
            <a:ext cx="5058720" cy="4319640"/>
          </a:xfrm>
          <a:prstGeom prst="rect">
            <a:avLst/>
          </a:prstGeom>
          <a:ln w="0">
            <a:noFill/>
          </a:ln>
        </p:spPr>
      </p:pic>
      <p:sp>
        <p:nvSpPr>
          <p:cNvPr id="209" name=""/>
          <p:cNvSpPr/>
          <p:nvPr/>
        </p:nvSpPr>
        <p:spPr>
          <a:xfrm>
            <a:off x="5688000" y="1260360"/>
            <a:ext cx="6227640" cy="42516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Add the </a:t>
            </a:r>
            <a:r>
              <a:rPr b="1" lang="en-PH" sz="2200" spc="-1" strike="noStrike">
                <a:solidFill>
                  <a:srgbClr val="ff0000"/>
                </a:solidFill>
                <a:latin typeface="Lato"/>
              </a:rPr>
              <a:t>ones</a:t>
            </a:r>
            <a:r>
              <a:rPr b="0" lang="en-PH" sz="2200" spc="-1" strike="noStrike">
                <a:latin typeface="Lato"/>
              </a:rPr>
              <a:t>. 3 ones + 0 ones + 4 ones = 7 ones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210" name=""/>
          <p:cNvSpPr/>
          <p:nvPr/>
        </p:nvSpPr>
        <p:spPr>
          <a:xfrm>
            <a:off x="5724000" y="1787040"/>
            <a:ext cx="6191640" cy="10954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Add the </a:t>
            </a:r>
            <a:r>
              <a:rPr b="1" lang="en-PH" sz="2200" spc="-1" strike="noStrike">
                <a:solidFill>
                  <a:srgbClr val="ff0000"/>
                </a:solidFill>
                <a:latin typeface="Lato"/>
              </a:rPr>
              <a:t>tens and regroup</a:t>
            </a:r>
            <a:r>
              <a:rPr b="0" lang="en-PH" sz="2200" spc="-1" strike="noStrike">
                <a:latin typeface="Lato"/>
              </a:rPr>
              <a:t>. 0 tens + 7 tens + 3 tens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= 10 tens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	</a:t>
            </a:r>
            <a:r>
              <a:rPr b="0" lang="en-PH" sz="2200" spc="-1" strike="noStrike">
                <a:latin typeface="Lato"/>
              </a:rPr>
              <a:t>= 1 hundred 0 tens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>
            <a:off x="5724000" y="2994480"/>
            <a:ext cx="6299640" cy="150516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Add the </a:t>
            </a:r>
            <a:r>
              <a:rPr b="1" lang="en-PH" sz="2200" spc="-1" strike="noStrike">
                <a:solidFill>
                  <a:srgbClr val="ff0000"/>
                </a:solidFill>
                <a:latin typeface="Lato"/>
              </a:rPr>
              <a:t>hundreds and regroup.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4 hundreds + 8 hundreds + 2 hundreds + 1hundred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= 15 hundreds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= 1 thousand 5 hundreds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212" name=""/>
          <p:cNvSpPr/>
          <p:nvPr/>
        </p:nvSpPr>
        <p:spPr>
          <a:xfrm>
            <a:off x="5766840" y="4644000"/>
            <a:ext cx="6256800" cy="115164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Add the </a:t>
            </a:r>
            <a:r>
              <a:rPr b="1" lang="en-PH" sz="2200" spc="-1" strike="noStrike">
                <a:solidFill>
                  <a:srgbClr val="ff0000"/>
                </a:solidFill>
                <a:latin typeface="Lato"/>
              </a:rPr>
              <a:t>thousands</a:t>
            </a:r>
            <a:r>
              <a:rPr b="0" lang="en-PH" sz="2200" spc="-1" strike="noStrike">
                <a:latin typeface="Lato"/>
              </a:rPr>
              <a:t>. 1 thousand + 2 thousands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+ 1 thousand + 1 thousand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</a:rPr>
              <a:t>= 5 thousands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213" name=""/>
          <p:cNvSpPr/>
          <p:nvPr/>
        </p:nvSpPr>
        <p:spPr>
          <a:xfrm>
            <a:off x="873720" y="5652720"/>
            <a:ext cx="4165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f0000"/>
                </a:solidFill>
                <a:latin typeface="Lato"/>
              </a:rPr>
              <a:t>1403 + 2870 + 1234 = 5507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"/>
          <p:cNvSpPr/>
          <p:nvPr/>
        </p:nvSpPr>
        <p:spPr>
          <a:xfrm>
            <a:off x="720000" y="288000"/>
            <a:ext cx="10079640" cy="594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4dff"/>
                </a:solidFill>
                <a:latin typeface="Lato"/>
              </a:rPr>
              <a:t>Estimation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Rounding numbers makes it easier to do calculations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</a:rPr>
              <a:t>1.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</a:rPr>
              <a:t>We can estimate by rounding each number to the nearest ten before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</a:rPr>
              <a:t>adding to check the answer.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</a:rPr>
              <a:t>243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≈ 240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298 ≈ 300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243 + 298 ≈ 240 + 300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= 540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Calculate to find the sum of 243 and 298.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243 + 298 = 541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541 is close to our estimate of 540, so the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answer is reasonable.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900000" y="1980000"/>
            <a:ext cx="2699640" cy="719640"/>
          </a:xfrm>
          <a:custGeom>
            <a:avLst/>
            <a:gdLst/>
            <a:ahLst/>
            <a:rect l="l" t="t" r="r" b="b"/>
            <a:pathLst>
              <a:path w="7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7167" y="2001"/>
                </a:lnTo>
                <a:lnTo>
                  <a:pt x="7168" y="2001"/>
                </a:lnTo>
                <a:cubicBezTo>
                  <a:pt x="7226" y="2001"/>
                  <a:pt x="7284" y="1986"/>
                  <a:pt x="7334" y="1956"/>
                </a:cubicBezTo>
                <a:cubicBezTo>
                  <a:pt x="7385" y="1927"/>
                  <a:pt x="7427" y="1885"/>
                  <a:pt x="7456" y="1834"/>
                </a:cubicBezTo>
                <a:cubicBezTo>
                  <a:pt x="7486" y="1784"/>
                  <a:pt x="7501" y="1726"/>
                  <a:pt x="7501" y="1668"/>
                </a:cubicBezTo>
                <a:lnTo>
                  <a:pt x="7501" y="333"/>
                </a:lnTo>
                <a:lnTo>
                  <a:pt x="7501" y="334"/>
                </a:lnTo>
                <a:lnTo>
                  <a:pt x="7501" y="334"/>
                </a:lnTo>
                <a:cubicBezTo>
                  <a:pt x="7501" y="275"/>
                  <a:pt x="7486" y="217"/>
                  <a:pt x="7456" y="167"/>
                </a:cubicBezTo>
                <a:cubicBezTo>
                  <a:pt x="7427" y="116"/>
                  <a:pt x="7385" y="74"/>
                  <a:pt x="7334" y="45"/>
                </a:cubicBezTo>
                <a:cubicBezTo>
                  <a:pt x="7284" y="15"/>
                  <a:pt x="7226" y="0"/>
                  <a:pt x="7168" y="0"/>
                </a:cubicBezTo>
                <a:lnTo>
                  <a:pt x="333" y="0"/>
                </a:lnTo>
              </a:path>
            </a:pathLst>
          </a:custGeom>
          <a:solidFill>
            <a:srgbClr val="729fcf">
              <a:alpha val="28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243 + 298 = ?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1"/>
          <a:stretch/>
        </p:blipFill>
        <p:spPr>
          <a:xfrm>
            <a:off x="7740000" y="1881360"/>
            <a:ext cx="3835440" cy="405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"/>
          <p:cNvSpPr/>
          <p:nvPr/>
        </p:nvSpPr>
        <p:spPr>
          <a:xfrm>
            <a:off x="720000" y="288000"/>
            <a:ext cx="10079640" cy="594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4dff"/>
                </a:solidFill>
                <a:latin typeface="Lato"/>
              </a:rPr>
              <a:t>Estimation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Rounding numbers makes it easier to do calculations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</a:rPr>
              <a:t>2.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</a:rPr>
              <a:t>We can also estimate by rounding each number to the nearest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</a:rPr>
              <a:t>hundred before adding to check the answer.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</a:rPr>
              <a:t>1849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≈ 1800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674 ≈ 700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1849 + 674 ≈ 1800 + 700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= 2500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Calculate to find the sum of 1849 and 674.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1849 + 674 = 2523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2523 is close to our estimate of 2500,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so the answer is reasonable.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218" name=""/>
          <p:cNvSpPr/>
          <p:nvPr/>
        </p:nvSpPr>
        <p:spPr>
          <a:xfrm>
            <a:off x="900000" y="1980000"/>
            <a:ext cx="2699640" cy="719640"/>
          </a:xfrm>
          <a:custGeom>
            <a:avLst/>
            <a:gdLst/>
            <a:ahLst/>
            <a:rect l="l" t="t" r="r" b="b"/>
            <a:pathLst>
              <a:path w="7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7167" y="2001"/>
                </a:lnTo>
                <a:lnTo>
                  <a:pt x="7168" y="2001"/>
                </a:lnTo>
                <a:cubicBezTo>
                  <a:pt x="7226" y="2001"/>
                  <a:pt x="7284" y="1986"/>
                  <a:pt x="7334" y="1956"/>
                </a:cubicBezTo>
                <a:cubicBezTo>
                  <a:pt x="7385" y="1927"/>
                  <a:pt x="7427" y="1885"/>
                  <a:pt x="7456" y="1834"/>
                </a:cubicBezTo>
                <a:cubicBezTo>
                  <a:pt x="7486" y="1784"/>
                  <a:pt x="7501" y="1726"/>
                  <a:pt x="7501" y="1668"/>
                </a:cubicBezTo>
                <a:lnTo>
                  <a:pt x="7501" y="333"/>
                </a:lnTo>
                <a:lnTo>
                  <a:pt x="7501" y="334"/>
                </a:lnTo>
                <a:lnTo>
                  <a:pt x="7501" y="334"/>
                </a:lnTo>
                <a:cubicBezTo>
                  <a:pt x="7501" y="275"/>
                  <a:pt x="7486" y="217"/>
                  <a:pt x="7456" y="167"/>
                </a:cubicBezTo>
                <a:cubicBezTo>
                  <a:pt x="7427" y="116"/>
                  <a:pt x="7385" y="74"/>
                  <a:pt x="7334" y="45"/>
                </a:cubicBezTo>
                <a:cubicBezTo>
                  <a:pt x="7284" y="15"/>
                  <a:pt x="7226" y="0"/>
                  <a:pt x="7168" y="0"/>
                </a:cubicBezTo>
                <a:lnTo>
                  <a:pt x="333" y="0"/>
                </a:lnTo>
              </a:path>
            </a:pathLst>
          </a:custGeom>
          <a:solidFill>
            <a:srgbClr val="729fcf">
              <a:alpha val="28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1849 + 674 = ?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219" name="" descr=""/>
          <p:cNvPicPr/>
          <p:nvPr/>
        </p:nvPicPr>
        <p:blipFill>
          <a:blip r:embed="rId1"/>
          <a:stretch/>
        </p:blipFill>
        <p:spPr>
          <a:xfrm>
            <a:off x="7380000" y="1800000"/>
            <a:ext cx="4459680" cy="420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2340000" y="612720"/>
            <a:ext cx="683964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</a:rPr>
              <a:t>The Three Properties of Addition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936000" y="1620000"/>
            <a:ext cx="10259640" cy="39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latin typeface="Lato"/>
              </a:rPr>
              <a:t>1. 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3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+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5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   =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5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+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   3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latin typeface="Lato"/>
              </a:rPr>
              <a:t>We can add the numbers in any order.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1440000" y="1800000"/>
            <a:ext cx="10043640" cy="12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2340000" y="612720"/>
            <a:ext cx="683964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The Three Properties of Addition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900000" y="1620000"/>
            <a:ext cx="10259640" cy="39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2. 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(3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+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2)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+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  4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=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3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+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(2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+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4)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5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6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We can group the numbers in any way.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1404000" y="1620000"/>
            <a:ext cx="10115640" cy="941760"/>
          </a:xfrm>
          <a:prstGeom prst="rect">
            <a:avLst/>
          </a:prstGeom>
          <a:ln w="0">
            <a:noFill/>
          </a:ln>
        </p:spPr>
      </p:pic>
      <p:sp>
        <p:nvSpPr>
          <p:cNvPr id="137" name=""/>
          <p:cNvSpPr/>
          <p:nvPr/>
        </p:nvSpPr>
        <p:spPr>
          <a:xfrm rot="16290000">
            <a:off x="2708280" y="3228120"/>
            <a:ext cx="369360" cy="899280"/>
          </a:xfrm>
          <a:custGeom>
            <a:avLst/>
            <a:gdLst/>
            <a:ahLst/>
            <a:rect l="l" t="t" r="r" b="b"/>
            <a:pathLst>
              <a:path w="1030" h="2501">
                <a:moveTo>
                  <a:pt x="1029" y="0"/>
                </a:moveTo>
                <a:cubicBezTo>
                  <a:pt x="772" y="0"/>
                  <a:pt x="514" y="103"/>
                  <a:pt x="514" y="207"/>
                </a:cubicBezTo>
                <a:lnTo>
                  <a:pt x="514" y="1041"/>
                </a:lnTo>
                <a:cubicBezTo>
                  <a:pt x="514" y="1145"/>
                  <a:pt x="257" y="1249"/>
                  <a:pt x="0" y="1250"/>
                </a:cubicBezTo>
                <a:cubicBezTo>
                  <a:pt x="257" y="1249"/>
                  <a:pt x="514" y="1354"/>
                  <a:pt x="515" y="1458"/>
                </a:cubicBezTo>
                <a:lnTo>
                  <a:pt x="514" y="2291"/>
                </a:lnTo>
                <a:cubicBezTo>
                  <a:pt x="514" y="2395"/>
                  <a:pt x="771" y="2499"/>
                  <a:pt x="1028" y="2500"/>
                </a:cubicBezTo>
              </a:path>
            </a:pathLst>
          </a:custGeom>
          <a:noFill/>
          <a:ln w="29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 rot="16290000">
            <a:off x="9553320" y="3258360"/>
            <a:ext cx="369360" cy="899280"/>
          </a:xfrm>
          <a:custGeom>
            <a:avLst/>
            <a:gdLst/>
            <a:ahLst/>
            <a:rect l="l" t="t" r="r" b="b"/>
            <a:pathLst>
              <a:path w="1030" h="2501">
                <a:moveTo>
                  <a:pt x="1029" y="0"/>
                </a:moveTo>
                <a:cubicBezTo>
                  <a:pt x="772" y="0"/>
                  <a:pt x="514" y="103"/>
                  <a:pt x="514" y="207"/>
                </a:cubicBezTo>
                <a:lnTo>
                  <a:pt x="514" y="1041"/>
                </a:lnTo>
                <a:cubicBezTo>
                  <a:pt x="515" y="1145"/>
                  <a:pt x="257" y="1250"/>
                  <a:pt x="0" y="1250"/>
                </a:cubicBezTo>
                <a:cubicBezTo>
                  <a:pt x="257" y="1250"/>
                  <a:pt x="514" y="1354"/>
                  <a:pt x="515" y="1458"/>
                </a:cubicBezTo>
                <a:lnTo>
                  <a:pt x="515" y="2291"/>
                </a:lnTo>
                <a:cubicBezTo>
                  <a:pt x="514" y="2395"/>
                  <a:pt x="771" y="2500"/>
                  <a:pt x="1028" y="2500"/>
                </a:cubicBezTo>
              </a:path>
            </a:pathLst>
          </a:custGeom>
          <a:noFill/>
          <a:ln w="29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2340000" y="612720"/>
            <a:ext cx="683964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The Three Properties of Addition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1260000" y="4320360"/>
            <a:ext cx="1007964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Any number added to 0 remains the same.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1440000" y="1980000"/>
            <a:ext cx="9582480" cy="1419840"/>
          </a:xfrm>
          <a:prstGeom prst="rect">
            <a:avLst/>
          </a:prstGeom>
          <a:ln w="0">
            <a:noFill/>
          </a:ln>
        </p:spPr>
      </p:pic>
      <p:sp>
        <p:nvSpPr>
          <p:cNvPr id="142" name=""/>
          <p:cNvSpPr/>
          <p:nvPr/>
        </p:nvSpPr>
        <p:spPr>
          <a:xfrm>
            <a:off x="900000" y="2256120"/>
            <a:ext cx="71964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3. 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1980000" y="3400200"/>
            <a:ext cx="827964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6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+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 0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    =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6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2700000" y="2340000"/>
            <a:ext cx="601272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</a:rPr>
              <a:t>Addition without and with regrouping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756000" y="396000"/>
            <a:ext cx="2519640" cy="719640"/>
          </a:xfrm>
          <a:custGeom>
            <a:avLst/>
            <a:gdLst/>
            <a:ahLst/>
            <a:rect l="l" t="t" r="r" b="b"/>
            <a:pathLst>
              <a:path w="70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6667" y="2001"/>
                </a:lnTo>
                <a:lnTo>
                  <a:pt x="6668" y="2001"/>
                </a:lnTo>
                <a:cubicBezTo>
                  <a:pt x="6726" y="2001"/>
                  <a:pt x="6784" y="1986"/>
                  <a:pt x="6834" y="1956"/>
                </a:cubicBezTo>
                <a:cubicBezTo>
                  <a:pt x="6885" y="1927"/>
                  <a:pt x="6927" y="1885"/>
                  <a:pt x="6956" y="1834"/>
                </a:cubicBezTo>
                <a:cubicBezTo>
                  <a:pt x="6986" y="1784"/>
                  <a:pt x="7001" y="1726"/>
                  <a:pt x="7001" y="1668"/>
                </a:cubicBezTo>
                <a:lnTo>
                  <a:pt x="7001" y="333"/>
                </a:lnTo>
                <a:lnTo>
                  <a:pt x="7001" y="334"/>
                </a:lnTo>
                <a:lnTo>
                  <a:pt x="7001" y="334"/>
                </a:lnTo>
                <a:cubicBezTo>
                  <a:pt x="7001" y="275"/>
                  <a:pt x="6986" y="217"/>
                  <a:pt x="6956" y="167"/>
                </a:cubicBezTo>
                <a:cubicBezTo>
                  <a:pt x="6927" y="116"/>
                  <a:pt x="6885" y="74"/>
                  <a:pt x="6834" y="45"/>
                </a:cubicBezTo>
                <a:cubicBezTo>
                  <a:pt x="6784" y="15"/>
                  <a:pt x="6726" y="0"/>
                  <a:pt x="6668" y="0"/>
                </a:cubicBezTo>
                <a:lnTo>
                  <a:pt x="333" y="0"/>
                </a:lnTo>
              </a:path>
            </a:pathLst>
          </a:custGeom>
          <a:solidFill>
            <a:srgbClr val="b4c7dc">
              <a:alpha val="56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/>
          <p:nvPr/>
        </p:nvSpPr>
        <p:spPr>
          <a:xfrm>
            <a:off x="360000" y="-288000"/>
            <a:ext cx="9029880" cy="12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1.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1452 + 1344 = ?</a:t>
            </a:r>
            <a:endParaRPr b="0" lang="en-PH" sz="2400" spc="-1" strike="noStrike">
              <a:latin typeface="Arial"/>
              <a:ea typeface="PingFang SC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3420000" y="360000"/>
            <a:ext cx="7379640" cy="3419640"/>
          </a:xfrm>
          <a:prstGeom prst="rect">
            <a:avLst/>
          </a:prstGeom>
          <a:ln w="0">
            <a:noFill/>
          </a:ln>
        </p:spPr>
      </p:pic>
      <p:pic>
        <p:nvPicPr>
          <p:cNvPr id="148" name="" descr=""/>
          <p:cNvPicPr/>
          <p:nvPr/>
        </p:nvPicPr>
        <p:blipFill>
          <a:blip r:embed="rId2"/>
          <a:stretch/>
        </p:blipFill>
        <p:spPr>
          <a:xfrm>
            <a:off x="936000" y="1260000"/>
            <a:ext cx="2418840" cy="2159640"/>
          </a:xfrm>
          <a:prstGeom prst="rect">
            <a:avLst/>
          </a:prstGeom>
          <a:ln w="0">
            <a:noFill/>
          </a:ln>
        </p:spPr>
      </p:pic>
      <p:sp>
        <p:nvSpPr>
          <p:cNvPr id="149" name=""/>
          <p:cNvSpPr/>
          <p:nvPr/>
        </p:nvSpPr>
        <p:spPr>
          <a:xfrm>
            <a:off x="2952000" y="3420000"/>
            <a:ext cx="360" cy="54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"/>
          <p:cNvSpPr/>
          <p:nvPr/>
        </p:nvSpPr>
        <p:spPr>
          <a:xfrm>
            <a:off x="2952000" y="3960000"/>
            <a:ext cx="1764000" cy="36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"/>
          <p:cNvSpPr/>
          <p:nvPr/>
        </p:nvSpPr>
        <p:spPr>
          <a:xfrm>
            <a:off x="2520000" y="3384000"/>
            <a:ext cx="360" cy="108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"/>
          <p:cNvSpPr/>
          <p:nvPr/>
        </p:nvSpPr>
        <p:spPr>
          <a:xfrm>
            <a:off x="2520000" y="4464000"/>
            <a:ext cx="2232000" cy="36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"/>
          <p:cNvSpPr/>
          <p:nvPr/>
        </p:nvSpPr>
        <p:spPr>
          <a:xfrm>
            <a:off x="2088000" y="3384000"/>
            <a:ext cx="360" cy="162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"/>
          <p:cNvSpPr/>
          <p:nvPr/>
        </p:nvSpPr>
        <p:spPr>
          <a:xfrm>
            <a:off x="1620000" y="3384000"/>
            <a:ext cx="360" cy="2196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"/>
          <p:cNvSpPr/>
          <p:nvPr/>
        </p:nvSpPr>
        <p:spPr>
          <a:xfrm>
            <a:off x="2088000" y="5004000"/>
            <a:ext cx="2664000" cy="36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"/>
          <p:cNvSpPr/>
          <p:nvPr/>
        </p:nvSpPr>
        <p:spPr>
          <a:xfrm>
            <a:off x="1620000" y="5580000"/>
            <a:ext cx="3132000" cy="36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/>
          <p:nvPr/>
        </p:nvSpPr>
        <p:spPr>
          <a:xfrm>
            <a:off x="4675320" y="3743640"/>
            <a:ext cx="6988320" cy="57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Step 1 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Add the 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</a:rPr>
              <a:t>ones</a:t>
            </a:r>
            <a:r>
              <a:rPr b="0" lang="en-PH" sz="2400" spc="-1" strike="noStrike">
                <a:latin typeface="Lato"/>
              </a:rPr>
              <a:t>.  </a:t>
            </a:r>
            <a:r>
              <a:rPr b="1" lang="en-PH" sz="2400" spc="-1" strike="noStrike">
                <a:latin typeface="Lato"/>
              </a:rPr>
              <a:t>2 ones + 4 ones = 6 ones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4711320" y="4196160"/>
            <a:ext cx="6659640" cy="48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Step 2 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Add the 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</a:rPr>
              <a:t>tens</a:t>
            </a:r>
            <a:r>
              <a:rPr b="0" lang="en-PH" sz="2400" spc="-1" strike="noStrike">
                <a:latin typeface="Lato"/>
              </a:rPr>
              <a:t>.</a:t>
            </a:r>
            <a:r>
              <a:rPr b="1" lang="en-PH" sz="2400" spc="-1" strike="noStrike">
                <a:latin typeface="Lato"/>
              </a:rPr>
              <a:t> 5 tens + 4 tens = 9 tens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4745160" y="4680000"/>
            <a:ext cx="744660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Step 3     </a:t>
            </a:r>
            <a:r>
              <a:rPr b="0" lang="en-PH" sz="2400" spc="-1" strike="noStrike">
                <a:latin typeface="Lato"/>
              </a:rPr>
              <a:t> Add the 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</a:rPr>
              <a:t>hundreds</a:t>
            </a:r>
            <a:r>
              <a:rPr b="0" lang="en-PH" sz="2400" spc="-1" strike="noStrike">
                <a:latin typeface="Lato"/>
              </a:rPr>
              <a:t>.</a:t>
            </a:r>
            <a:r>
              <a:rPr b="1" lang="en-PH" sz="2400" spc="-1" strike="noStrike">
                <a:latin typeface="Lato"/>
              </a:rPr>
              <a:t> 4 hundreds + 3 hundreds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  </a:t>
            </a:r>
            <a:r>
              <a:rPr b="1" lang="en-PH" sz="2400" spc="-1" strike="noStrike">
                <a:latin typeface="Lato"/>
              </a:rPr>
              <a:t>= 7 hundreds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4792320" y="5400000"/>
            <a:ext cx="739944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Step 4   </a:t>
            </a:r>
            <a:r>
              <a:rPr b="0" lang="en-PH" sz="2400" spc="-1" strike="noStrike">
                <a:latin typeface="Lato"/>
              </a:rPr>
              <a:t>Add the 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</a:rPr>
              <a:t>thousands</a:t>
            </a:r>
            <a:r>
              <a:rPr b="0" lang="en-PH" sz="2400" spc="-1" strike="noStrike">
                <a:latin typeface="Lato"/>
              </a:rPr>
              <a:t>.</a:t>
            </a:r>
            <a:r>
              <a:rPr b="1" lang="en-PH" sz="2400" spc="-1" strike="noStrike">
                <a:latin typeface="Lato"/>
              </a:rPr>
              <a:t> 1 thousand + 1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thousand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  = 2 thousands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882360" y="5724720"/>
            <a:ext cx="32572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f0000"/>
                </a:solidFill>
                <a:latin typeface="Lato"/>
              </a:rPr>
              <a:t>1452 + 1344 = 2796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"/>
          <p:cNvSpPr/>
          <p:nvPr/>
        </p:nvSpPr>
        <p:spPr>
          <a:xfrm>
            <a:off x="756000" y="396000"/>
            <a:ext cx="3383640" cy="719640"/>
          </a:xfrm>
          <a:custGeom>
            <a:avLst/>
            <a:gdLst/>
            <a:ahLst/>
            <a:rect l="l" t="t" r="r" b="b"/>
            <a:pathLst>
              <a:path w="94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9067" y="2001"/>
                </a:lnTo>
                <a:lnTo>
                  <a:pt x="9068" y="2001"/>
                </a:lnTo>
                <a:cubicBezTo>
                  <a:pt x="9126" y="2001"/>
                  <a:pt x="9184" y="1986"/>
                  <a:pt x="9234" y="1956"/>
                </a:cubicBezTo>
                <a:cubicBezTo>
                  <a:pt x="9285" y="1927"/>
                  <a:pt x="9327" y="1885"/>
                  <a:pt x="9356" y="1834"/>
                </a:cubicBezTo>
                <a:cubicBezTo>
                  <a:pt x="9386" y="1784"/>
                  <a:pt x="9401" y="1726"/>
                  <a:pt x="9401" y="1668"/>
                </a:cubicBezTo>
                <a:lnTo>
                  <a:pt x="9401" y="333"/>
                </a:lnTo>
                <a:lnTo>
                  <a:pt x="9401" y="334"/>
                </a:lnTo>
                <a:lnTo>
                  <a:pt x="9401" y="334"/>
                </a:lnTo>
                <a:cubicBezTo>
                  <a:pt x="9401" y="275"/>
                  <a:pt x="9386" y="217"/>
                  <a:pt x="9356" y="167"/>
                </a:cubicBezTo>
                <a:cubicBezTo>
                  <a:pt x="9327" y="116"/>
                  <a:pt x="9285" y="74"/>
                  <a:pt x="9234" y="45"/>
                </a:cubicBezTo>
                <a:cubicBezTo>
                  <a:pt x="9184" y="15"/>
                  <a:pt x="9126" y="0"/>
                  <a:pt x="9068" y="0"/>
                </a:cubicBezTo>
                <a:lnTo>
                  <a:pt x="333" y="0"/>
                </a:lnTo>
              </a:path>
            </a:pathLst>
          </a:custGeom>
          <a:solidFill>
            <a:srgbClr val="b4c7dc">
              <a:alpha val="56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"/>
          <p:cNvSpPr/>
          <p:nvPr/>
        </p:nvSpPr>
        <p:spPr>
          <a:xfrm>
            <a:off x="360000" y="-288000"/>
            <a:ext cx="3779640" cy="12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2.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1452 + 1344 + 2203 = 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2952000" y="3420000"/>
            <a:ext cx="360" cy="54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"/>
          <p:cNvSpPr/>
          <p:nvPr/>
        </p:nvSpPr>
        <p:spPr>
          <a:xfrm>
            <a:off x="2952000" y="3960000"/>
            <a:ext cx="1188000" cy="36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"/>
          <p:cNvSpPr/>
          <p:nvPr/>
        </p:nvSpPr>
        <p:spPr>
          <a:xfrm>
            <a:off x="2520000" y="3384000"/>
            <a:ext cx="360" cy="108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"/>
          <p:cNvSpPr/>
          <p:nvPr/>
        </p:nvSpPr>
        <p:spPr>
          <a:xfrm>
            <a:off x="2520000" y="4464000"/>
            <a:ext cx="1620000" cy="36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"/>
          <p:cNvSpPr/>
          <p:nvPr/>
        </p:nvSpPr>
        <p:spPr>
          <a:xfrm>
            <a:off x="2088000" y="3384000"/>
            <a:ext cx="360" cy="162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"/>
          <p:cNvSpPr/>
          <p:nvPr/>
        </p:nvSpPr>
        <p:spPr>
          <a:xfrm>
            <a:off x="1620000" y="3384000"/>
            <a:ext cx="360" cy="2196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"/>
          <p:cNvSpPr/>
          <p:nvPr/>
        </p:nvSpPr>
        <p:spPr>
          <a:xfrm>
            <a:off x="2088000" y="5004000"/>
            <a:ext cx="2052000" cy="36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"/>
          <p:cNvSpPr/>
          <p:nvPr/>
        </p:nvSpPr>
        <p:spPr>
          <a:xfrm>
            <a:off x="1620000" y="5580000"/>
            <a:ext cx="2520000" cy="36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"/>
          <p:cNvSpPr/>
          <p:nvPr/>
        </p:nvSpPr>
        <p:spPr>
          <a:xfrm>
            <a:off x="4135320" y="3707640"/>
            <a:ext cx="805644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Step 1 </a:t>
            </a:r>
            <a:r>
              <a:rPr b="0" lang="en-PH" sz="2400" spc="-1" strike="noStrike">
                <a:latin typeface="Lato"/>
              </a:rPr>
              <a:t>Add the 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</a:rPr>
              <a:t>ones</a:t>
            </a:r>
            <a:r>
              <a:rPr b="0" lang="en-PH" sz="2400" spc="-1" strike="noStrike">
                <a:latin typeface="Lato"/>
              </a:rPr>
              <a:t>.  </a:t>
            </a:r>
            <a:r>
              <a:rPr b="1" lang="en-PH" sz="2400" spc="-1" strike="noStrike">
                <a:latin typeface="Lato"/>
              </a:rPr>
              <a:t>2 ones + 4 ones + 3 ones = 9 ones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4135320" y="4196160"/>
            <a:ext cx="8056440" cy="48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Step 2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  </a:t>
            </a:r>
            <a:r>
              <a:rPr b="0" lang="en-PH" sz="2400" spc="-1" strike="noStrike">
                <a:latin typeface="Lato"/>
              </a:rPr>
              <a:t>Add the 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</a:rPr>
              <a:t>tens</a:t>
            </a:r>
            <a:r>
              <a:rPr b="0" lang="en-PH" sz="2400" spc="-1" strike="noStrike">
                <a:latin typeface="Lato"/>
              </a:rPr>
              <a:t>.</a:t>
            </a:r>
            <a:r>
              <a:rPr b="1" lang="en-PH" sz="2400" spc="-1" strike="noStrike">
                <a:latin typeface="Lato"/>
              </a:rPr>
              <a:t> 5 tens + 4 tens + 0 tens = 9 tens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4133160" y="4680000"/>
            <a:ext cx="805860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Step 3    </a:t>
            </a:r>
            <a:r>
              <a:rPr b="0" lang="en-PH" sz="2400" spc="-1" strike="noStrike">
                <a:latin typeface="Lato"/>
              </a:rPr>
              <a:t>Add the 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</a:rPr>
              <a:t>hundreds</a:t>
            </a:r>
            <a:r>
              <a:rPr b="0" lang="en-PH" sz="2400" spc="-1" strike="noStrike">
                <a:latin typeface="Lato"/>
              </a:rPr>
              <a:t>.</a:t>
            </a:r>
            <a:r>
              <a:rPr b="1" lang="en-PH" sz="2400" spc="-1" strike="noStrike">
                <a:latin typeface="Lato"/>
              </a:rPr>
              <a:t> 4 hundreds + 3 hundreds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+ 2 hundreds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= 9 hundreds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4108320" y="5400000"/>
            <a:ext cx="885132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Step 4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   </a:t>
            </a:r>
            <a:r>
              <a:rPr b="0" lang="en-PH" sz="2400" spc="-1" strike="noStrike">
                <a:latin typeface="Lato"/>
              </a:rPr>
              <a:t>Add the 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</a:rPr>
              <a:t>thousands</a:t>
            </a:r>
            <a:r>
              <a:rPr b="0" lang="en-PH" sz="2400" spc="-1" strike="noStrike">
                <a:latin typeface="Lato"/>
              </a:rPr>
              <a:t>.</a:t>
            </a:r>
            <a:r>
              <a:rPr b="1" lang="en-PH" sz="2400" spc="-1" strike="noStrike">
                <a:latin typeface="Lato"/>
              </a:rPr>
              <a:t> 1 thousand + 1 thousand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  </a:t>
            </a:r>
            <a:r>
              <a:rPr b="1" lang="en-PH" sz="2400" spc="-1" strike="noStrike">
                <a:latin typeface="Lato"/>
              </a:rPr>
              <a:t>+ 2 thousands = 4 thousands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864000" y="1260000"/>
            <a:ext cx="2627640" cy="2339640"/>
          </a:xfrm>
          <a:prstGeom prst="rect">
            <a:avLst/>
          </a:prstGeom>
          <a:ln w="0">
            <a:noFill/>
          </a:ln>
        </p:spPr>
      </p:pic>
      <p:pic>
        <p:nvPicPr>
          <p:cNvPr id="177" name="" descr=""/>
          <p:cNvPicPr/>
          <p:nvPr/>
        </p:nvPicPr>
        <p:blipFill>
          <a:blip r:embed="rId2"/>
          <a:stretch/>
        </p:blipFill>
        <p:spPr>
          <a:xfrm>
            <a:off x="4140000" y="352440"/>
            <a:ext cx="6659640" cy="339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"/>
          <p:cNvSpPr/>
          <p:nvPr/>
        </p:nvSpPr>
        <p:spPr>
          <a:xfrm>
            <a:off x="900000" y="1274040"/>
            <a:ext cx="10259640" cy="4485600"/>
          </a:xfrm>
          <a:prstGeom prst="rect">
            <a:avLst/>
          </a:prstGeom>
          <a:noFill/>
          <a:ln w="29160">
            <a:solidFill>
              <a:srgbClr val="3465a4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t">
            <a:noAutofit/>
          </a:bodyPr>
          <a:p>
            <a:pPr>
              <a:lnSpc>
                <a:spcPct val="2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1452 + 1344 + 2203 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= 4 thousands 9 hundreds 9 tens 9 ones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= 4999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We can also add the 3 numbers using the property of addition.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1452 + 1344 + 2203 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= 2796 + 2203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2796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	</a:t>
            </a:r>
            <a:r>
              <a:rPr b="0" lang="en-PH" sz="2600" spc="-1" strike="noStrike">
                <a:latin typeface="Lato"/>
              </a:rPr>
              <a:t>= 4999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 rot="16290000">
            <a:off x="2188800" y="3808080"/>
            <a:ext cx="369360" cy="1731960"/>
          </a:xfrm>
          <a:custGeom>
            <a:avLst/>
            <a:gdLst/>
            <a:ahLst/>
            <a:rect l="l" t="t" r="r" b="b"/>
            <a:pathLst>
              <a:path w="1029" h="4815">
                <a:moveTo>
                  <a:pt x="1028" y="0"/>
                </a:moveTo>
                <a:cubicBezTo>
                  <a:pt x="771" y="1"/>
                  <a:pt x="514" y="201"/>
                  <a:pt x="514" y="402"/>
                </a:cubicBezTo>
                <a:lnTo>
                  <a:pt x="514" y="2005"/>
                </a:lnTo>
                <a:cubicBezTo>
                  <a:pt x="514" y="2206"/>
                  <a:pt x="257" y="2406"/>
                  <a:pt x="0" y="2407"/>
                </a:cubicBezTo>
                <a:cubicBezTo>
                  <a:pt x="257" y="2406"/>
                  <a:pt x="514" y="2608"/>
                  <a:pt x="515" y="2808"/>
                </a:cubicBezTo>
                <a:lnTo>
                  <a:pt x="515" y="4411"/>
                </a:lnTo>
                <a:cubicBezTo>
                  <a:pt x="514" y="4612"/>
                  <a:pt x="771" y="4814"/>
                  <a:pt x="1028" y="4814"/>
                </a:cubicBezTo>
              </a:path>
            </a:pathLst>
          </a:custGeom>
          <a:noFill/>
          <a:ln w="29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"/>
          <p:cNvSpPr/>
          <p:nvPr/>
        </p:nvSpPr>
        <p:spPr>
          <a:xfrm>
            <a:off x="756000" y="396000"/>
            <a:ext cx="3383640" cy="719640"/>
          </a:xfrm>
          <a:custGeom>
            <a:avLst/>
            <a:gdLst/>
            <a:ahLst/>
            <a:rect l="l" t="t" r="r" b="b"/>
            <a:pathLst>
              <a:path w="94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9067" y="2001"/>
                </a:lnTo>
                <a:lnTo>
                  <a:pt x="9068" y="2001"/>
                </a:lnTo>
                <a:cubicBezTo>
                  <a:pt x="9126" y="2001"/>
                  <a:pt x="9184" y="1986"/>
                  <a:pt x="9234" y="1956"/>
                </a:cubicBezTo>
                <a:cubicBezTo>
                  <a:pt x="9285" y="1927"/>
                  <a:pt x="9327" y="1885"/>
                  <a:pt x="9356" y="1834"/>
                </a:cubicBezTo>
                <a:cubicBezTo>
                  <a:pt x="9386" y="1784"/>
                  <a:pt x="9401" y="1726"/>
                  <a:pt x="9401" y="1668"/>
                </a:cubicBezTo>
                <a:lnTo>
                  <a:pt x="9401" y="333"/>
                </a:lnTo>
                <a:lnTo>
                  <a:pt x="9401" y="334"/>
                </a:lnTo>
                <a:lnTo>
                  <a:pt x="9401" y="334"/>
                </a:lnTo>
                <a:cubicBezTo>
                  <a:pt x="9401" y="275"/>
                  <a:pt x="9386" y="217"/>
                  <a:pt x="9356" y="167"/>
                </a:cubicBezTo>
                <a:cubicBezTo>
                  <a:pt x="9327" y="116"/>
                  <a:pt x="9285" y="74"/>
                  <a:pt x="9234" y="45"/>
                </a:cubicBezTo>
                <a:cubicBezTo>
                  <a:pt x="9184" y="15"/>
                  <a:pt x="9126" y="0"/>
                  <a:pt x="9068" y="0"/>
                </a:cubicBezTo>
                <a:lnTo>
                  <a:pt x="333" y="0"/>
                </a:lnTo>
              </a:path>
            </a:pathLst>
          </a:custGeom>
          <a:solidFill>
            <a:srgbClr val="b4c7dc">
              <a:alpha val="56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"/>
          <p:cNvSpPr/>
          <p:nvPr/>
        </p:nvSpPr>
        <p:spPr>
          <a:xfrm>
            <a:off x="360000" y="-288000"/>
            <a:ext cx="3779640" cy="12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3.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</a:rPr>
              <a:t>1403 + 2870 + 1234 = 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2952000" y="3204000"/>
            <a:ext cx="360" cy="54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"/>
          <p:cNvSpPr/>
          <p:nvPr/>
        </p:nvSpPr>
        <p:spPr>
          <a:xfrm>
            <a:off x="2952000" y="3744000"/>
            <a:ext cx="1188000" cy="36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"/>
          <p:cNvSpPr/>
          <p:nvPr/>
        </p:nvSpPr>
        <p:spPr>
          <a:xfrm>
            <a:off x="2520000" y="3132000"/>
            <a:ext cx="360" cy="108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"/>
          <p:cNvSpPr/>
          <p:nvPr/>
        </p:nvSpPr>
        <p:spPr>
          <a:xfrm>
            <a:off x="2520000" y="4212000"/>
            <a:ext cx="1620000" cy="36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"/>
          <p:cNvSpPr/>
          <p:nvPr/>
        </p:nvSpPr>
        <p:spPr>
          <a:xfrm>
            <a:off x="2088000" y="2988000"/>
            <a:ext cx="360" cy="162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"/>
          <p:cNvSpPr/>
          <p:nvPr/>
        </p:nvSpPr>
        <p:spPr>
          <a:xfrm>
            <a:off x="1620000" y="3384000"/>
            <a:ext cx="360" cy="2196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"/>
          <p:cNvSpPr/>
          <p:nvPr/>
        </p:nvSpPr>
        <p:spPr>
          <a:xfrm>
            <a:off x="2088000" y="4644000"/>
            <a:ext cx="2052000" cy="36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"/>
          <p:cNvSpPr/>
          <p:nvPr/>
        </p:nvSpPr>
        <p:spPr>
          <a:xfrm>
            <a:off x="1620000" y="5580000"/>
            <a:ext cx="2452320" cy="36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"/>
          <p:cNvSpPr/>
          <p:nvPr/>
        </p:nvSpPr>
        <p:spPr>
          <a:xfrm>
            <a:off x="4135320" y="3455640"/>
            <a:ext cx="805644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Step 1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  </a:t>
            </a:r>
            <a:r>
              <a:rPr b="0" lang="en-PH" sz="2400" spc="-1" strike="noStrike">
                <a:latin typeface="Lato"/>
              </a:rPr>
              <a:t>Add the 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</a:rPr>
              <a:t>ones</a:t>
            </a:r>
            <a:r>
              <a:rPr b="0" lang="en-PH" sz="2400" spc="-1" strike="noStrike">
                <a:latin typeface="Lato"/>
              </a:rPr>
              <a:t>.  3</a:t>
            </a:r>
            <a:r>
              <a:rPr b="1" lang="en-PH" sz="2400" spc="-1" strike="noStrike">
                <a:latin typeface="Lato"/>
              </a:rPr>
              <a:t> ones + 0 ones + 3 ones 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4135320" y="3872160"/>
            <a:ext cx="8056440" cy="48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Step 2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  </a:t>
            </a:r>
            <a:r>
              <a:rPr b="0" lang="en-PH" sz="2400" spc="-1" strike="noStrike">
                <a:latin typeface="Lato"/>
              </a:rPr>
              <a:t>Add the 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</a:rPr>
              <a:t>tens</a:t>
            </a:r>
            <a:r>
              <a:rPr b="0" lang="en-PH" sz="2400" spc="-1" strike="noStrike">
                <a:latin typeface="Lato"/>
              </a:rPr>
              <a:t>.</a:t>
            </a:r>
            <a:r>
              <a:rPr b="1" lang="en-PH" sz="2400" spc="-1" strike="noStrike">
                <a:latin typeface="Lato"/>
              </a:rPr>
              <a:t> 0 tens + 7 tens = 7 tens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4133160" y="4356000"/>
            <a:ext cx="805860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Step 3    </a:t>
            </a:r>
            <a:r>
              <a:rPr b="0" lang="en-PH" sz="2400" spc="-1" strike="noStrike">
                <a:latin typeface="Lato"/>
              </a:rPr>
              <a:t>Add the 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</a:rPr>
              <a:t>hundreds and regroup</a:t>
            </a:r>
            <a:r>
              <a:rPr b="0" lang="en-PH" sz="2400" spc="-1" strike="noStrike">
                <a:latin typeface="Lato"/>
              </a:rPr>
              <a:t>.</a:t>
            </a:r>
            <a:r>
              <a:rPr b="1" lang="en-PH" sz="2400" spc="-1" strike="noStrike">
                <a:latin typeface="Lato"/>
              </a:rPr>
              <a:t> 4 hundreds + 8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 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hundreds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= 12 hundreds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= 1 thousand 2 hundreds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4036320" y="5436360"/>
            <a:ext cx="885132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Step 4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   </a:t>
            </a:r>
            <a:r>
              <a:rPr b="0" lang="en-PH" sz="2400" spc="-1" strike="noStrike">
                <a:latin typeface="Lato"/>
              </a:rPr>
              <a:t>Add the 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</a:rPr>
              <a:t>thousands</a:t>
            </a:r>
            <a:r>
              <a:rPr b="0" lang="en-PH" sz="2400" spc="-1" strike="noStrike">
                <a:latin typeface="Lato"/>
              </a:rPr>
              <a:t>.</a:t>
            </a:r>
            <a:r>
              <a:rPr b="1" lang="en-PH" sz="2400" spc="-1" strike="noStrike">
                <a:latin typeface="Lato"/>
              </a:rPr>
              <a:t> 1 thousand + 1 thousand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   </a:t>
            </a:r>
            <a:r>
              <a:rPr b="1" lang="en-PH" sz="2400" spc="-1" strike="noStrike">
                <a:latin typeface="Lato"/>
              </a:rPr>
              <a:t>+ 2 thousands = 4 thousands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4335480" y="288000"/>
            <a:ext cx="520416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4dff"/>
                </a:solidFill>
                <a:latin typeface="Lato"/>
              </a:rPr>
              <a:t>Method 1: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Ð~°'EFþ"/>
              </a:rPr>
              <a:t>We add 2 numbers first.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rcRect l="0" t="0" r="0" b="7447"/>
          <a:stretch/>
        </p:blipFill>
        <p:spPr>
          <a:xfrm>
            <a:off x="864000" y="1217880"/>
            <a:ext cx="2537280" cy="2237400"/>
          </a:xfrm>
          <a:prstGeom prst="rect">
            <a:avLst/>
          </a:prstGeom>
          <a:ln w="0">
            <a:noFill/>
          </a:ln>
        </p:spPr>
      </p:pic>
      <p:pic>
        <p:nvPicPr>
          <p:cNvPr id="196" name="" descr=""/>
          <p:cNvPicPr/>
          <p:nvPr/>
        </p:nvPicPr>
        <p:blipFill>
          <a:blip r:embed="rId2"/>
          <a:stretch/>
        </p:blipFill>
        <p:spPr>
          <a:xfrm>
            <a:off x="4266000" y="720000"/>
            <a:ext cx="6533640" cy="273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7626</TotalTime>
  <Application>LibreOffice/7.2.5.2$MacOSX_X86_64 LibreOffice_project/499f9727c189e6ef3471021d6132d4c694f357e5</Application>
  <AppVersion>15.0000</AppVersion>
  <Words>425</Words>
  <Paragraphs>173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cp:lastPrinted>2023-03-16T06:30:06Z</cp:lastPrinted>
  <dcterms:modified xsi:type="dcterms:W3CDTF">2023-08-15T14:36:55Z</dcterms:modified>
  <cp:revision>685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21</vt:i4>
  </property>
  <property fmtid="{D5CDD505-2E9C-101B-9397-08002B2CF9AE}" pid="3" name="PresentationFormat">
    <vt:lpwstr>Widescreen</vt:lpwstr>
  </property>
  <property fmtid="{D5CDD505-2E9C-101B-9397-08002B2CF9AE}" pid="4" name="Slides">
    <vt:i4>23</vt:i4>
  </property>
</Properties>
</file>