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E4040B3-4533-47EE-BC8F-015ED6AC014A}"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186817D-0FD1-4892-828D-E059B9D0ECF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FF59FC33-CBFF-4A07-84AC-E804ABF379A4}"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70928B3-663A-4954-B814-B352053693E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3DDF155C-D5F5-42AC-A263-A5C479D17DB1}"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3C31EF0-D82F-44C4-A0F0-6F55C39B94A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F9CA7AE-7D3B-4647-A00A-8F601B54227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7AEF942D-5EE3-43E2-B960-F18D6541A0B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23D026D-2FEE-44C7-A16A-C3758F0CACC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60EFAD79-A9C6-4E9D-82B6-B18ACA7CF07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2B7DB11-000E-4CFD-A5F5-76A22AD4B45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2751018-7D28-4A02-A962-E368B11344D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3BC0A17-0F62-4D3E-9C3D-665D09F0082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AF2BF4-8591-481B-BC18-76389B8092A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2BA51FF-BAE4-47AC-B932-E1D0F3496BE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1ED32E79-CE0D-432A-ACDF-10983A12993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EC313AB3-50C3-41BB-8F2A-0D3CA92DEC03}"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67B1339-D69D-4A32-B8AB-AC5589533F42}"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68A9D73-13F5-484E-A77D-79DF428DD92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B694188-F1F1-462E-832E-423AC55B18C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38112FF-D314-4088-8C6E-C85FC0B3AEE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D2BB55AC-F51B-4E9D-B24F-03EA9B32D15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36D3CD00-DCAC-49FB-AC47-D0EFD7DF4D1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AC410A3-C912-407D-B273-28AA5F9E9BA9}"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B813838-0626-42A0-93C1-F2B2F707D0D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C9AEEC6-87F9-4144-A4D8-C3DE2F3EC53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97CDCE1-DC5B-44C4-933B-2AAFD30436B3}"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7E807F87-8880-44EE-AF8A-6527CCCCFFC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AAD7FC12-F3EF-4B8C-838B-ADD05D25759D}"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ED42823-7955-494B-8A3B-697F2A742765}"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7536B05-AB6B-4C02-BE1A-0CD7A40C214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2567656-F994-4133-BADF-96F301EB2A26}"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62F8B40-826A-4C7D-9F2E-D4D63CF106B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13C5C74-48FF-4C44-81D1-888289BB0D2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9F29320-2AAC-472F-8B6D-5C43FEAE131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BBC205A-193A-415B-B1A1-9ECD76F04771}"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CE9EB57-EF88-41B3-BD80-F57A46DB7AD6}"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ED6F54D-3A13-4A2A-8BF5-B7169A54069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209090A-9F88-47C6-8FA8-11F4567BF7E1}"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3964680" y="2988000"/>
            <a:ext cx="773460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Kabihasnang Klasiko ng Greece</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21"/>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3" name="Rectangle 22"/>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Sparta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4" name=""/>
          <p:cNvSpPr txBox="1"/>
          <p:nvPr/>
        </p:nvSpPr>
        <p:spPr>
          <a:xfrm>
            <a:off x="851760" y="1683720"/>
            <a:ext cx="10198080" cy="23914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Ang lungsod-estado ng </a:t>
            </a:r>
            <a:r>
              <a:rPr b="1" lang="en-PH" sz="1800" spc="-1" strike="noStrike">
                <a:solidFill>
                  <a:srgbClr val="000000"/>
                </a:solidFill>
                <a:latin typeface="Lato"/>
                <a:ea typeface="AppleSystemUIFont"/>
              </a:rPr>
              <a:t>Sparta</a:t>
            </a:r>
            <a:r>
              <a:rPr b="0" lang="en-PH" sz="1800" spc="-1" strike="noStrike">
                <a:solidFill>
                  <a:srgbClr val="000000"/>
                </a:solidFill>
                <a:latin typeface="Lato"/>
                <a:ea typeface="AppleSystemUIFont"/>
              </a:rPr>
              <a:t> ay matatagpuan sa katimugang bahagi ng </a:t>
            </a:r>
            <a:r>
              <a:rPr b="1" lang="en-PH" sz="1800" spc="-1" strike="noStrike">
                <a:solidFill>
                  <a:srgbClr val="000000"/>
                </a:solidFill>
                <a:latin typeface="Lato"/>
                <a:ea typeface="AppleSystemUIFont"/>
              </a:rPr>
              <a:t>Peloponnesus</a:t>
            </a:r>
            <a:r>
              <a:rPr b="0" lang="en-PH" sz="1800" spc="-1" strike="noStrike">
                <a:solidFill>
                  <a:srgbClr val="000000"/>
                </a:solidFill>
                <a:latin typeface="Lato"/>
                <a:ea typeface="AppleSystemUIFont"/>
              </a:rPr>
              <a:t>. Sa isang lambak nakatayo ang lungsod-estado ng Sparta. Hindi ito napalilibutan ng malalaking pader tulad ng Athens ngunit malakas ang puwersang militar nito.</a:t>
            </a:r>
            <a:endParaRPr b="0" lang="en-PH" sz="1800" spc="-1" strike="noStrike">
              <a:solidFill>
                <a:srgbClr val="000000"/>
              </a:solidFill>
              <a:latin typeface="AppleSystemUIFont"/>
              <a:ea typeface="AppleSystemUIFont"/>
            </a:endParaRPr>
          </a:p>
          <a:p>
            <a:endParaRPr b="0" lang="en-PH" sz="1800" spc="-1" strike="noStrike">
              <a:solidFill>
                <a:srgbClr val="000000"/>
              </a:solidFill>
              <a:latin typeface="AppleSystemUIFont"/>
              <a:ea typeface="AppleSystemUIFont"/>
            </a:endParaRPr>
          </a:p>
          <a:p>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25"/>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6" name="Rectangle 26"/>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Sparta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txBox="1"/>
          <p:nvPr/>
        </p:nvSpPr>
        <p:spPr>
          <a:xfrm>
            <a:off x="851760" y="1683720"/>
            <a:ext cx="10198080" cy="325656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1" lang="en-PH" sz="2000" spc="-1" strike="noStrike">
                <a:solidFill>
                  <a:srgbClr val="000000"/>
                </a:solidFill>
                <a:latin typeface="Lato"/>
                <a:ea typeface="AppleSystemUIFont"/>
              </a:rPr>
              <a:t>Tatlong pangkat ng lipunang Sparta: </a:t>
            </a:r>
            <a:endParaRPr b="0" lang="en-PH" sz="20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Spartiate</a:t>
            </a:r>
            <a:r>
              <a:rPr b="0" lang="en-PH" sz="1800" spc="-1" strike="noStrike">
                <a:solidFill>
                  <a:srgbClr val="000000"/>
                </a:solidFill>
                <a:latin typeface="Lato"/>
                <a:ea typeface="AppleSystemUIFont"/>
              </a:rPr>
              <a:t>.</a:t>
            </a:r>
            <a:r>
              <a:rPr b="1" lang="en-PH" sz="1800" spc="-1" strike="noStrike">
                <a:solidFill>
                  <a:srgbClr val="000000"/>
                </a:solidFill>
                <a:latin typeface="Lato"/>
                <a:ea typeface="AppleSystemUIFont"/>
              </a:rPr>
              <a:t> A</a:t>
            </a:r>
            <a:r>
              <a:rPr b="0" lang="en-PH" sz="1800" spc="-1" strike="noStrike">
                <a:solidFill>
                  <a:srgbClr val="000000"/>
                </a:solidFill>
                <a:latin typeface="Lato"/>
                <a:ea typeface="AppleSystemUIFont"/>
              </a:rPr>
              <a:t>ng pinakamahalagang pangkat at kabilang sa salinlahi ng mga Dorian. Sila ang nagmamay-ari ng mga lupa at sila rin ang mga opisyales ng pamahalaan.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Perioeci</a:t>
            </a:r>
            <a:r>
              <a:rPr b="0" lang="en-PH" sz="1800" spc="-1" strike="noStrike">
                <a:solidFill>
                  <a:srgbClr val="000000"/>
                </a:solidFill>
                <a:latin typeface="Lato"/>
                <a:ea typeface="AppleSystemUIFont"/>
              </a:rPr>
              <a:t>. Hindi sila mamamayan ng Sparta ngunit sila ay malaya. Nabubuhay sila sa pamamagitan ng pangangalakal na nagiging dahilan ng kanilang pagyaman. Kailanman, ang pangkat na ito ay hindi maaaring maging mamamayan.</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Helot</a:t>
            </a:r>
            <a:r>
              <a:rPr b="0" lang="en-PH" sz="1800" spc="-1" strike="noStrike">
                <a:solidFill>
                  <a:srgbClr val="000000"/>
                </a:solidFill>
                <a:latin typeface="Lato"/>
                <a:ea typeface="AppleSystemUIFont"/>
              </a:rPr>
              <a:t>. Mga katutubong sinakop ng mga Spartan. Sila ang nasa pinakamababang antas sa lipunang Sparta. Pinagbabawalan din silang humawak ng isang posisyon sa pamahalaan. Bukod rito, ipinapapatay ang mga Helot na may karamdaman sa isip at katawan.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23"/>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9" name="Rectangle 2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Sparta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0" name=""/>
          <p:cNvSpPr txBox="1"/>
          <p:nvPr/>
        </p:nvSpPr>
        <p:spPr>
          <a:xfrm>
            <a:off x="851760" y="1683720"/>
            <a:ext cx="10198080" cy="309420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1" lang="en-PH" sz="2000" spc="-1" strike="noStrike">
                <a:solidFill>
                  <a:srgbClr val="000000"/>
                </a:solidFill>
                <a:latin typeface="Lato"/>
                <a:ea typeface="AppleSystemUIFont"/>
              </a:rPr>
              <a:t>Dalawang pangkat ng pamahalaan sa Sparta:</a:t>
            </a:r>
            <a:endParaRPr b="0" lang="en-PH" sz="20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AppleSystemUIFont"/>
                <a:ea typeface="AppleSystemUIFont"/>
              </a:rPr>
              <a:t>Asamblea</a:t>
            </a:r>
            <a:r>
              <a:rPr b="0" lang="en-PH" sz="1800" spc="-1" strike="noStrike">
                <a:solidFill>
                  <a:srgbClr val="000000"/>
                </a:solidFill>
                <a:latin typeface="AppleSystemUIFont"/>
                <a:ea typeface="AppleSystemUIFont"/>
              </a:rPr>
              <a:t>. Binubuo ng kalalakihan at mga hinirang na opisyal na bumoboto sa mahahalagang isyu at patakaran. </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AppleSystemUIFont"/>
                <a:ea typeface="AppleSystemUIFont"/>
              </a:rPr>
              <a:t>Konseho ng Matatanda</a:t>
            </a:r>
            <a:r>
              <a:rPr b="0" lang="en-PH" sz="1800" spc="-1" strike="noStrike">
                <a:solidFill>
                  <a:srgbClr val="000000"/>
                </a:solidFill>
                <a:latin typeface="AppleSystemUIFont"/>
                <a:ea typeface="AppleSystemUIFont"/>
              </a:rPr>
              <a:t>.</a:t>
            </a:r>
            <a:r>
              <a:rPr b="1" lang="en-PH" sz="1800" spc="-1" strike="noStrike">
                <a:solidFill>
                  <a:srgbClr val="000000"/>
                </a:solidFill>
                <a:latin typeface="AppleSystemUIFont"/>
                <a:ea typeface="AppleSystemUIFont"/>
              </a:rPr>
              <a:t> N</a:t>
            </a:r>
            <a:r>
              <a:rPr b="0" lang="en-PH" sz="1800" spc="-1" strike="noStrike">
                <a:solidFill>
                  <a:srgbClr val="000000"/>
                </a:solidFill>
                <a:latin typeface="AppleSystemUIFont"/>
                <a:ea typeface="AppleSystemUIFont"/>
              </a:rPr>
              <a:t>agpapanukala ng mga batas sa Asamblea. </a:t>
            </a:r>
            <a:endParaRPr b="0" lang="en-PH" sz="1800" spc="-1" strike="noStrike">
              <a:solidFill>
                <a:srgbClr val="000000"/>
              </a:solidFill>
              <a:latin typeface="AppleSystemUIFont"/>
              <a:ea typeface="AppleSystemUIFont"/>
            </a:endParaRPr>
          </a:p>
          <a:p>
            <a:pPr algn="just">
              <a:lnSpc>
                <a:spcPct val="100000"/>
              </a:lnSpc>
              <a:spcBef>
                <a:spcPts val="567"/>
              </a:spcBef>
              <a:spcAft>
                <a:spcPts val="567"/>
              </a:spcAft>
            </a:pPr>
            <a:endParaRPr b="0" lang="en-PH" sz="1800" spc="-1" strike="noStrike">
              <a:solidFill>
                <a:srgbClr val="000000"/>
              </a:solidFill>
              <a:latin typeface="AppleSystemUIFont"/>
              <a:ea typeface="AppleSystemUIFont"/>
            </a:endParaRPr>
          </a:p>
          <a:p>
            <a:pPr lvl="1" marL="432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AppleSystemUIFont"/>
                <a:ea typeface="AppleSystemUIFont"/>
              </a:rPr>
              <a:t>Mayroon ding hinirang bilang opisyal na tinatawag na </a:t>
            </a:r>
            <a:r>
              <a:rPr b="0" i="1" lang="en-PH" sz="1800" spc="-1" strike="noStrike">
                <a:solidFill>
                  <a:srgbClr val="000000"/>
                </a:solidFill>
                <a:latin typeface="AppleSystemUIFont"/>
                <a:ea typeface="AppleSystemUIFont"/>
              </a:rPr>
              <a:t>ephor</a:t>
            </a:r>
            <a:r>
              <a:rPr b="0" lang="en-PH" sz="1800" spc="-1" strike="noStrike">
                <a:solidFill>
                  <a:srgbClr val="000000"/>
                </a:solidFill>
                <a:latin typeface="AppleSystemUIFont"/>
                <a:ea typeface="AppleSystemUIFont"/>
              </a:rPr>
              <a:t>. Ang mga </a:t>
            </a:r>
            <a:r>
              <a:rPr b="1" i="1" lang="en-PH" sz="1800" spc="-1" strike="noStrike">
                <a:solidFill>
                  <a:srgbClr val="000000"/>
                </a:solidFill>
                <a:latin typeface="AppleSystemUIFont"/>
                <a:ea typeface="AppleSystemUIFont"/>
              </a:rPr>
              <a:t>ephor</a:t>
            </a:r>
            <a:r>
              <a:rPr b="0" lang="en-PH" sz="1800" spc="-1" strike="noStrike">
                <a:solidFill>
                  <a:srgbClr val="000000"/>
                </a:solidFill>
                <a:latin typeface="AppleSystemUIFont"/>
                <a:ea typeface="AppleSystemUIFont"/>
              </a:rPr>
              <a:t> ang nagpapatupad ng mga ipinasang batas at sila rin ang may kontrol sa edukasyon at paglilitis ng mga kaso.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27"/>
          <p:cNvSpPr/>
          <p:nvPr/>
        </p:nvSpPr>
        <p:spPr>
          <a:xfrm>
            <a:off x="-113040" y="532080"/>
            <a:ext cx="10392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2" name="Rectangle 28"/>
          <p:cNvSpPr/>
          <p:nvPr/>
        </p:nvSpPr>
        <p:spPr>
          <a:xfrm>
            <a:off x="426960" y="532080"/>
            <a:ext cx="98524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Kontribusyon ng Kabihasnang Griyego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3" name=""/>
          <p:cNvSpPr txBox="1"/>
          <p:nvPr/>
        </p:nvSpPr>
        <p:spPr>
          <a:xfrm>
            <a:off x="851760" y="1683720"/>
            <a:ext cx="10198080" cy="3400560"/>
          </a:xfrm>
          <a:prstGeom prst="rect">
            <a:avLst/>
          </a:prstGeom>
          <a:noFill/>
          <a:ln w="0">
            <a:noFill/>
          </a:ln>
        </p:spPr>
        <p:txBody>
          <a:bodyPr lIns="90000" rIns="90000" tIns="45000" bIns="45000" anchor="t">
            <a:noAutofit/>
          </a:bodyPr>
          <a:p>
            <a:pPr algn="just">
              <a:lnSpc>
                <a:spcPct val="100000"/>
              </a:lnSpc>
              <a:spcBef>
                <a:spcPts val="567"/>
              </a:spcBef>
              <a:spcAft>
                <a:spcPts val="567"/>
              </a:spcAft>
            </a:pPr>
            <a:r>
              <a:rPr b="1" lang="en-PH" sz="2000" spc="-1" strike="noStrike">
                <a:solidFill>
                  <a:srgbClr val="000000"/>
                </a:solidFill>
                <a:latin typeface="Lato"/>
                <a:ea typeface="AppleSystemUIFont"/>
              </a:rPr>
              <a:t>Sining at Arkitektura</a:t>
            </a:r>
            <a:endParaRPr b="0" lang="en-PH" sz="20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Ang templo ng Parthenon ay isang halimbawa ng arkitekturang Griyego. Itinayo ito para sa kanilang diyosang si Athena.</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May tatlong disenyo ng haligi ang sinaunang Greece: ang </a:t>
            </a:r>
            <a:r>
              <a:rPr b="1" lang="en-PH" sz="1800" spc="-1" strike="noStrike">
                <a:solidFill>
                  <a:srgbClr val="000000"/>
                </a:solidFill>
                <a:latin typeface="Lato"/>
                <a:ea typeface="AppleSystemUIFont"/>
              </a:rPr>
              <a:t>Doric</a:t>
            </a:r>
            <a:r>
              <a:rPr b="0" lang="en-PH" sz="1800" spc="-1" strike="noStrike">
                <a:solidFill>
                  <a:srgbClr val="000000"/>
                </a:solidFill>
                <a:latin typeface="Lato"/>
                <a:ea typeface="AppleSystemUIFont"/>
              </a:rPr>
              <a:t> na may payak na disenyo, ang </a:t>
            </a:r>
            <a:r>
              <a:rPr b="1" lang="en-PH" sz="1800" spc="-1" strike="noStrike">
                <a:solidFill>
                  <a:srgbClr val="000000"/>
                </a:solidFill>
                <a:latin typeface="Lato"/>
                <a:ea typeface="AppleSystemUIFont"/>
              </a:rPr>
              <a:t>Ionic</a:t>
            </a:r>
            <a:r>
              <a:rPr b="0" lang="en-PH" sz="1800" spc="-1" strike="noStrike">
                <a:solidFill>
                  <a:srgbClr val="000000"/>
                </a:solidFill>
                <a:latin typeface="Lato"/>
                <a:ea typeface="AppleSystemUIFont"/>
              </a:rPr>
              <a:t> na may ayat na disenyo ng haligi ngunit may arte sa gawing itaas nito, at ang </a:t>
            </a:r>
            <a:r>
              <a:rPr b="1" lang="en-PH" sz="1800" spc="-1" strike="noStrike">
                <a:solidFill>
                  <a:srgbClr val="000000"/>
                </a:solidFill>
                <a:latin typeface="Lato"/>
                <a:ea typeface="AppleSystemUIFont"/>
              </a:rPr>
              <a:t>Corinthian</a:t>
            </a:r>
            <a:r>
              <a:rPr b="0" lang="en-PH" sz="1800" spc="-1" strike="noStrike">
                <a:solidFill>
                  <a:srgbClr val="000000"/>
                </a:solidFill>
                <a:latin typeface="Lato"/>
                <a:ea typeface="AppleSystemUIFont"/>
              </a:rPr>
              <a:t> na may disenyong dahon o bulaklak sa gawing itaas nito.</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Kinalakihan ng mga Griyego ang epiko ni Homer—ang Iliad, Odyssey, at ang tungkol sa Trojan War.</a:t>
            </a:r>
            <a:endParaRPr b="0" lang="en-PH" sz="1800" spc="-1" strike="noStrike">
              <a:solidFill>
                <a:srgbClr val="000000"/>
              </a:solidFill>
              <a:latin typeface="AppleSystemUIFont"/>
              <a:ea typeface="AppleSystemUIFont"/>
            </a:endParaRPr>
          </a:p>
          <a:p>
            <a:pPr marL="216000" indent="-216000" algn="just">
              <a:lnSpc>
                <a:spcPct val="100000"/>
              </a:lnSpc>
              <a:spcBef>
                <a:spcPts val="567"/>
              </a:spcBef>
              <a:spcAft>
                <a:spcPts val="567"/>
              </a:spcAft>
              <a:buClr>
                <a:srgbClr val="000000"/>
              </a:buClr>
              <a:buSzPct val="45000"/>
              <a:buFont typeface="Symbol" charset="2"/>
              <a:buChar char=""/>
            </a:pPr>
            <a:r>
              <a:rPr b="0" lang="en-PH" sz="1800" spc="-1" strike="noStrike">
                <a:solidFill>
                  <a:srgbClr val="000000"/>
                </a:solidFill>
                <a:latin typeface="Lato"/>
                <a:ea typeface="AppleSystemUIFont"/>
              </a:rPr>
              <a:t>May dalawang uri ng dula ang mga sinaunang Griyego: ang trahedya at komedya.</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Rectangle 29"/>
          <p:cNvSpPr/>
          <p:nvPr/>
        </p:nvSpPr>
        <p:spPr>
          <a:xfrm>
            <a:off x="-113040" y="532080"/>
            <a:ext cx="10392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5" name="Rectangle 30"/>
          <p:cNvSpPr/>
          <p:nvPr/>
        </p:nvSpPr>
        <p:spPr>
          <a:xfrm>
            <a:off x="426960" y="532080"/>
            <a:ext cx="98524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Kontribusyon ng Kabihasnang Griyego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6" name=""/>
          <p:cNvSpPr txBox="1"/>
          <p:nvPr/>
        </p:nvSpPr>
        <p:spPr>
          <a:xfrm>
            <a:off x="851760" y="1683720"/>
            <a:ext cx="10603440" cy="420048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2000" spc="-1" strike="noStrike">
                <a:solidFill>
                  <a:srgbClr val="000000"/>
                </a:solidFill>
                <a:latin typeface="Lato"/>
                <a:ea typeface="AppleSystemUIFont"/>
              </a:rPr>
              <a:t>Agham at Pilosopiya</a:t>
            </a:r>
            <a:endParaRPr b="0" lang="en-PH" sz="2000" spc="-1" strike="noStrike">
              <a:solidFill>
                <a:srgbClr val="000000"/>
              </a:solidFill>
              <a:latin typeface="AppleSystemUIFont"/>
              <a:ea typeface="AppleSystemUIFont"/>
            </a:endParaRPr>
          </a:p>
          <a:p>
            <a:pPr>
              <a:lnSpc>
                <a:spcPct val="100000"/>
              </a:lnSpc>
              <a:spcBef>
                <a:spcPts val="283"/>
              </a:spcBef>
              <a:spcAft>
                <a:spcPts val="283"/>
              </a:spcAft>
            </a:pPr>
            <a:r>
              <a:rPr b="0" lang="en-PH" sz="1800" spc="-1" strike="noStrike">
                <a:solidFill>
                  <a:srgbClr val="000000"/>
                </a:solidFill>
                <a:latin typeface="Lato"/>
                <a:ea typeface="AppleSystemUIFont"/>
              </a:rPr>
              <a:t>Ang pilosopiya ay mula sa salitang Griyego na nangangahulugang </a:t>
            </a:r>
            <a:r>
              <a:rPr b="1" lang="en-PH" sz="1800" spc="-1" strike="noStrike">
                <a:solidFill>
                  <a:srgbClr val="000000"/>
                </a:solidFill>
                <a:latin typeface="Lato"/>
                <a:ea typeface="AppleSystemUIFont"/>
              </a:rPr>
              <a:t>“pagmamahal sa kaalaman.”</a:t>
            </a:r>
            <a:endParaRPr b="0" lang="en-PH" sz="1800" spc="-1" strike="noStrike">
              <a:solidFill>
                <a:srgbClr val="000000"/>
              </a:solidFill>
              <a:latin typeface="AppleSystemUIFont"/>
              <a:ea typeface="AppleSystemUIFont"/>
            </a:endParaRPr>
          </a:p>
          <a:p>
            <a:pPr>
              <a:lnSpc>
                <a:spcPct val="100000"/>
              </a:lnSpc>
              <a:spcBef>
                <a:spcPts val="283"/>
              </a:spcBef>
              <a:spcAft>
                <a:spcPts val="283"/>
              </a:spcAft>
            </a:pPr>
            <a:endParaRPr b="0" lang="en-PH" sz="1800" spc="-1" strike="noStrike">
              <a:solidFill>
                <a:srgbClr val="000000"/>
              </a:solidFill>
              <a:latin typeface="AppleSystemUIFont"/>
              <a:ea typeface="AppleSystemUIFont"/>
            </a:endParaRPr>
          </a:p>
          <a:p>
            <a:pPr>
              <a:lnSpc>
                <a:spcPct val="100000"/>
              </a:lnSpc>
              <a:spcBef>
                <a:spcPts val="283"/>
              </a:spcBef>
              <a:spcAft>
                <a:spcPts val="283"/>
              </a:spcAft>
            </a:pPr>
            <a:r>
              <a:rPr b="1" lang="en-PH" sz="1800" spc="-1" strike="noStrike">
                <a:solidFill>
                  <a:srgbClr val="000000"/>
                </a:solidFill>
                <a:latin typeface="Lato"/>
                <a:ea typeface="AppleSystemUIFont"/>
              </a:rPr>
              <a:t>Kinikilala ang sumusunod na pilosopo:</a:t>
            </a:r>
            <a:endParaRPr b="0" lang="en-PH" sz="1800" spc="-1" strike="noStrike">
              <a:solidFill>
                <a:srgbClr val="000000"/>
              </a:solidFill>
              <a:latin typeface="AppleSystemUIFont"/>
              <a:ea typeface="AppleSystemUIFont"/>
            </a:endParaRPr>
          </a:p>
          <a:p>
            <a:pPr marL="216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AppleSystemUIFont"/>
              </a:rPr>
              <a:t>Pythagoras</a:t>
            </a:r>
            <a:r>
              <a:rPr b="0" lang="en-PH" sz="1800" spc="-1" strike="noStrike">
                <a:solidFill>
                  <a:srgbClr val="000000"/>
                </a:solidFill>
                <a:latin typeface="Lato"/>
                <a:ea typeface="AppleSystemUIFont"/>
              </a:rPr>
              <a:t> – naniniwala siya na ang sanlibutan ay naaayos ayon sa batas ng matematika. Nag-aral siya ng musika, astronomiya, at matematika upang patunayan ang mga batas o prinsipyong ito.</a:t>
            </a:r>
            <a:endParaRPr b="0" lang="en-PH" sz="1800" spc="-1" strike="noStrike">
              <a:solidFill>
                <a:srgbClr val="000000"/>
              </a:solidFill>
              <a:latin typeface="AppleSystemUIFont"/>
              <a:ea typeface="AppleSystemUIFont"/>
            </a:endParaRPr>
          </a:p>
          <a:p>
            <a:pPr marL="216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AppleSystemUIFont"/>
              </a:rPr>
              <a:t>Democritus</a:t>
            </a:r>
            <a:r>
              <a:rPr b="0" lang="en-PH" sz="1800" spc="-1" strike="noStrike">
                <a:solidFill>
                  <a:srgbClr val="000000"/>
                </a:solidFill>
                <a:latin typeface="Lato"/>
                <a:ea typeface="AppleSystemUIFont"/>
              </a:rPr>
              <a:t> – sa kaniya nagsimula ang atomic theory. Sa huling bahagi ng ikalimang siglo BCE ay itinuro niya na ang kalikasan ay binubuo ng maliliit na atom at particle na hindi maaaring hatiin.</a:t>
            </a:r>
            <a:endParaRPr b="0" lang="en-PH" sz="1800" spc="-1" strike="noStrike">
              <a:solidFill>
                <a:srgbClr val="000000"/>
              </a:solidFill>
              <a:latin typeface="AppleSystemUIFont"/>
              <a:ea typeface="AppleSystemUIFont"/>
            </a:endParaRPr>
          </a:p>
          <a:p>
            <a:pPr marL="216000" indent="-216000">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ea typeface="AppleSystemUIFont"/>
              </a:rPr>
              <a:t>Hippocrates</a:t>
            </a:r>
            <a:r>
              <a:rPr b="0" lang="en-PH" sz="1800" spc="-1" strike="noStrike">
                <a:solidFill>
                  <a:srgbClr val="000000"/>
                </a:solidFill>
                <a:latin typeface="Lato"/>
                <a:ea typeface="AppleSystemUIFont"/>
              </a:rPr>
              <a:t> – itinuro niya na hanapin ang sanhi ng sakit kaysa sisihin ang Diyos. Itinuro niya sa mga manggagamot na magmasid sa hitsura at kilos ng maysakit at maingat na itala ang mga gamot at pamamaraan ng panggagamot dito. Tinatawag siyang</a:t>
            </a:r>
            <a:r>
              <a:rPr b="1" lang="en-PH" sz="1800" spc="-1" strike="noStrike">
                <a:solidFill>
                  <a:srgbClr val="000000"/>
                </a:solidFill>
                <a:latin typeface="Lato"/>
                <a:ea typeface="AppleSystemUIFont"/>
              </a:rPr>
              <a:t> “Ama ng Medisina.”</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Rectangle 31"/>
          <p:cNvSpPr/>
          <p:nvPr/>
        </p:nvSpPr>
        <p:spPr>
          <a:xfrm>
            <a:off x="-113040" y="532080"/>
            <a:ext cx="10392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8" name="Rectangle 32"/>
          <p:cNvSpPr/>
          <p:nvPr/>
        </p:nvSpPr>
        <p:spPr>
          <a:xfrm>
            <a:off x="426960" y="532080"/>
            <a:ext cx="98524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Kontribusyon ng Kabihasnang Griyego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9" name=""/>
          <p:cNvSpPr txBox="1"/>
          <p:nvPr/>
        </p:nvSpPr>
        <p:spPr>
          <a:xfrm>
            <a:off x="851760" y="1683720"/>
            <a:ext cx="10603440" cy="4125240"/>
          </a:xfrm>
          <a:prstGeom prst="rect">
            <a:avLst/>
          </a:prstGeom>
          <a:noFill/>
          <a:ln w="0">
            <a:noFill/>
          </a:ln>
        </p:spPr>
        <p:txBody>
          <a:bodyPr lIns="90000" rIns="90000" tIns="45000" bIns="45000" anchor="t">
            <a:noAutofit/>
          </a:bodyPr>
          <a:p>
            <a:pPr marL="216000" indent="-216000">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AppleSystemUIFont"/>
                <a:ea typeface="AppleSystemUIFont"/>
              </a:rPr>
              <a:t>Kinikilala ring mga pantas sa politika at pilosopiya sina </a:t>
            </a:r>
            <a:r>
              <a:rPr b="1" lang="en-PH" sz="1800" spc="-1" strike="noStrike">
                <a:solidFill>
                  <a:srgbClr val="000000"/>
                </a:solidFill>
                <a:latin typeface="AppleSystemUIFont"/>
                <a:ea typeface="AppleSystemUIFont"/>
              </a:rPr>
              <a:t>Socrates</a:t>
            </a:r>
            <a:r>
              <a:rPr b="0" lang="en-PH" sz="1800" spc="-1" strike="noStrike">
                <a:solidFill>
                  <a:srgbClr val="000000"/>
                </a:solidFill>
                <a:latin typeface="AppleSystemUIFont"/>
                <a:ea typeface="AppleSystemUIFont"/>
              </a:rPr>
              <a:t>, </a:t>
            </a:r>
            <a:r>
              <a:rPr b="1" lang="en-PH" sz="1800" spc="-1" strike="noStrike">
                <a:solidFill>
                  <a:srgbClr val="000000"/>
                </a:solidFill>
                <a:latin typeface="AppleSystemUIFont"/>
                <a:ea typeface="AppleSystemUIFont"/>
              </a:rPr>
              <a:t>Plato</a:t>
            </a:r>
            <a:r>
              <a:rPr b="0" lang="en-PH" sz="1800" spc="-1" strike="noStrike">
                <a:solidFill>
                  <a:srgbClr val="000000"/>
                </a:solidFill>
                <a:latin typeface="AppleSystemUIFont"/>
                <a:ea typeface="AppleSystemUIFont"/>
              </a:rPr>
              <a:t>, at </a:t>
            </a:r>
            <a:r>
              <a:rPr b="1" lang="en-PH" sz="1800" spc="-1" strike="noStrike">
                <a:solidFill>
                  <a:srgbClr val="000000"/>
                </a:solidFill>
                <a:latin typeface="AppleSystemUIFont"/>
                <a:ea typeface="AppleSystemUIFont"/>
              </a:rPr>
              <a:t>Aristotle</a:t>
            </a:r>
            <a:r>
              <a:rPr b="0" lang="en-PH" sz="1800" spc="-1" strike="noStrike">
                <a:solidFill>
                  <a:srgbClr val="000000"/>
                </a:solidFill>
                <a:latin typeface="AppleSystemUIFont"/>
                <a:ea typeface="AppleSystemUIFont"/>
              </a:rPr>
              <a:t>. </a:t>
            </a:r>
            <a:endParaRPr b="0" lang="en-PH" sz="1800" spc="-1" strike="noStrike">
              <a:solidFill>
                <a:srgbClr val="000000"/>
              </a:solidFill>
              <a:latin typeface="AppleSystemUIFont"/>
              <a:ea typeface="AppleSystemUIFont"/>
            </a:endParaRPr>
          </a:p>
          <a:p>
            <a:pPr marL="216000" indent="-216000">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AppleSystemUIFont"/>
                <a:ea typeface="AppleSystemUIFont"/>
              </a:rPr>
              <a:t>Nagsimula sa Athens ang kaisipan ng demokrasya o ang pamahalaan na ang kapangyarihan ay mula sa tao.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Rectangle 33"/>
          <p:cNvSpPr/>
          <p:nvPr/>
        </p:nvSpPr>
        <p:spPr>
          <a:xfrm>
            <a:off x="-113040" y="532080"/>
            <a:ext cx="1039248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1" name="Rectangle 34"/>
          <p:cNvSpPr/>
          <p:nvPr/>
        </p:nvSpPr>
        <p:spPr>
          <a:xfrm>
            <a:off x="426960" y="532080"/>
            <a:ext cx="98524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Kontribusyon ng Kabihasnang Griyego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2" name=""/>
          <p:cNvSpPr txBox="1"/>
          <p:nvPr/>
        </p:nvSpPr>
        <p:spPr>
          <a:xfrm>
            <a:off x="851760" y="1683720"/>
            <a:ext cx="10603440" cy="412524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2000" spc="-1" strike="noStrike">
                <a:solidFill>
                  <a:srgbClr val="000000"/>
                </a:solidFill>
                <a:latin typeface="Lato"/>
                <a:ea typeface="AppleSystemUIFont"/>
              </a:rPr>
              <a:t>Pananampalataya</a:t>
            </a:r>
            <a:endParaRPr b="0" lang="en-PH" sz="2000" spc="-1" strike="noStrike">
              <a:solidFill>
                <a:srgbClr val="000000"/>
              </a:solidFill>
              <a:latin typeface="AppleSystemUIFont"/>
              <a:ea typeface="AppleSystemUIFont"/>
            </a:endParaRPr>
          </a:p>
          <a:p>
            <a:pPr algn="just">
              <a:lnSpc>
                <a:spcPct val="100000"/>
              </a:lnSpc>
              <a:spcBef>
                <a:spcPts val="283"/>
              </a:spcBef>
              <a:spcAft>
                <a:spcPts val="283"/>
              </a:spcAft>
            </a:pPr>
            <a:r>
              <a:rPr b="0" lang="en-PH" sz="1800" spc="-1" strike="noStrike">
                <a:solidFill>
                  <a:srgbClr val="000000"/>
                </a:solidFill>
                <a:latin typeface="Lato"/>
                <a:ea typeface="AppleSystemUIFont"/>
              </a:rPr>
              <a:t>Naniniwala sa maraming diyos ang mga Griyego, at ang mga ito ay naninirahan sa Mt. Olympus sa Hilagang Greece. Ilan sa kanilang mga diyos ay ang sumusunod:</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Zeus</a:t>
            </a:r>
            <a:r>
              <a:rPr b="0" lang="en-PH" sz="1800" spc="-1" strike="noStrike">
                <a:solidFill>
                  <a:srgbClr val="000000"/>
                </a:solidFill>
                <a:latin typeface="Lato"/>
                <a:ea typeface="AppleSystemUIFont"/>
              </a:rPr>
              <a:t> – ang hari ng mga diyos ng Griyego</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Hera</a:t>
            </a:r>
            <a:r>
              <a:rPr b="0" lang="en-PH" sz="1800" spc="-1" strike="noStrike">
                <a:solidFill>
                  <a:srgbClr val="000000"/>
                </a:solidFill>
                <a:latin typeface="Lato"/>
                <a:ea typeface="AppleSystemUIFont"/>
              </a:rPr>
              <a:t> – asawa ni Zeus na siyang diyosa ng pagpapakasal</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Poseidon</a:t>
            </a:r>
            <a:r>
              <a:rPr b="0" lang="en-PH" sz="1800" spc="-1" strike="noStrike">
                <a:solidFill>
                  <a:srgbClr val="000000"/>
                </a:solidFill>
                <a:latin typeface="Lato"/>
                <a:ea typeface="AppleSystemUIFont"/>
              </a:rPr>
              <a:t> – ang diyos ng dagat</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Hades</a:t>
            </a:r>
            <a:r>
              <a:rPr b="0" lang="en-PH" sz="1800" spc="-1" strike="noStrike">
                <a:solidFill>
                  <a:srgbClr val="000000"/>
                </a:solidFill>
                <a:latin typeface="Lato"/>
                <a:ea typeface="AppleSystemUIFont"/>
              </a:rPr>
              <a:t> – ang diyos ng impiyerno</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Ares</a:t>
            </a:r>
            <a:r>
              <a:rPr b="0" lang="en-PH" sz="1800" spc="-1" strike="noStrike">
                <a:solidFill>
                  <a:srgbClr val="000000"/>
                </a:solidFill>
                <a:latin typeface="Lato"/>
                <a:ea typeface="AppleSystemUIFont"/>
              </a:rPr>
              <a:t> – (anak ni Zeus) ang diyos ng digmaan</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Apollo</a:t>
            </a:r>
            <a:r>
              <a:rPr b="0" lang="en-PH" sz="1800" spc="-1" strike="noStrike">
                <a:solidFill>
                  <a:srgbClr val="000000"/>
                </a:solidFill>
                <a:latin typeface="Lato"/>
                <a:ea typeface="AppleSystemUIFont"/>
              </a:rPr>
              <a:t> – (isa ring anak ni Zeus) ang diyos ng araw, musika, panghuhula, medisina, at matalinong pagiisip</a:t>
            </a:r>
            <a:endParaRPr b="0" lang="en-PH" sz="1800" spc="-1" strike="noStrike">
              <a:solidFill>
                <a:srgbClr val="000000"/>
              </a:solidFill>
              <a:latin typeface="AppleSystemUIFont"/>
              <a:ea typeface="AppleSystemUIFont"/>
            </a:endParaRPr>
          </a:p>
          <a:p>
            <a:pPr marL="216000" indent="-216000">
              <a:lnSpc>
                <a:spcPct val="100000"/>
              </a:lnSpc>
              <a:spcBef>
                <a:spcPts val="283"/>
              </a:spcBef>
              <a:spcAft>
                <a:spcPts val="283"/>
              </a:spcAft>
              <a:buClr>
                <a:srgbClr val="000000"/>
              </a:buClr>
              <a:buSzPct val="45000"/>
              <a:buFont typeface="Symbol" charset="2"/>
              <a:buChar char=""/>
            </a:pPr>
            <a:r>
              <a:rPr b="1" lang="en-PH" sz="1800" spc="-1" strike="noStrike">
                <a:solidFill>
                  <a:srgbClr val="000000"/>
                </a:solidFill>
                <a:latin typeface="Lato"/>
                <a:ea typeface="AppleSystemUIFont"/>
              </a:rPr>
              <a:t>Athena</a:t>
            </a:r>
            <a:r>
              <a:rPr b="0" lang="en-PH" sz="1800" spc="-1" strike="noStrike">
                <a:solidFill>
                  <a:srgbClr val="000000"/>
                </a:solidFill>
                <a:latin typeface="Lato"/>
                <a:ea typeface="AppleSystemUIFont"/>
              </a:rPr>
              <a:t> – ang diyosa ng karunungan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Rectangle 15"/>
          <p:cNvSpPr/>
          <p:nvPr/>
        </p:nvSpPr>
        <p:spPr>
          <a:xfrm>
            <a:off x="-113040" y="552240"/>
            <a:ext cx="368100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4" name="Rectangle 192"/>
          <p:cNvSpPr/>
          <p:nvPr/>
        </p:nvSpPr>
        <p:spPr>
          <a:xfrm>
            <a:off x="540000" y="480240"/>
            <a:ext cx="2867760" cy="6516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85" name="Rectangle 194"/>
          <p:cNvSpPr/>
          <p:nvPr/>
        </p:nvSpPr>
        <p:spPr>
          <a:xfrm>
            <a:off x="720000" y="1496160"/>
            <a:ext cx="1096920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6" name=""/>
          <p:cNvSpPr txBox="1"/>
          <p:nvPr/>
        </p:nvSpPr>
        <p:spPr>
          <a:xfrm>
            <a:off x="1182960" y="1654560"/>
            <a:ext cx="10171080" cy="2486160"/>
          </a:xfrm>
          <a:prstGeom prst="rect">
            <a:avLst/>
          </a:prstGeom>
          <a:noFill/>
          <a:ln w="0">
            <a:noFill/>
          </a:ln>
        </p:spPr>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Ano-ano ang </a:t>
            </a:r>
            <a:r>
              <a:rPr b="1" i="1" lang="en-PH" sz="1800" spc="-1" strike="noStrike">
                <a:solidFill>
                  <a:srgbClr val="000000"/>
                </a:solidFill>
                <a:latin typeface="Lato"/>
              </a:rPr>
              <a:t>aha</a:t>
            </a:r>
            <a:r>
              <a:rPr b="1" lang="en-PH" sz="1800" spc="-1" strike="noStrike">
                <a:solidFill>
                  <a:srgbClr val="000000"/>
                </a:solidFill>
                <a:latin typeface="Lato"/>
              </a:rPr>
              <a:t> </a:t>
            </a:r>
            <a:r>
              <a:rPr b="1" i="1" lang="en-PH" sz="1800" spc="-1" strike="noStrike">
                <a:solidFill>
                  <a:srgbClr val="000000"/>
                </a:solidFill>
                <a:latin typeface="Lato"/>
              </a:rPr>
              <a:t>moment</a:t>
            </a:r>
            <a:r>
              <a:rPr b="1" lang="en-PH" sz="1800" spc="-1" strike="noStrike">
                <a:solidFill>
                  <a:srgbClr val="000000"/>
                </a:solidFill>
                <a:latin typeface="Lato"/>
              </a:rPr>
              <a:t> mo sa aralin? Ibahagi mo ito sa isang pangungusap lamang.</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1. Ano ang polis? </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2. Paano umusbong ang demokrasya sa Athens? </a:t>
            </a:r>
            <a:endParaRPr b="0" lang="en-PH" sz="1800" spc="-1" strike="noStrike">
              <a:solidFill>
                <a:srgbClr val="000000"/>
              </a:solidFill>
              <a:latin typeface="Lato"/>
              <a:ea typeface="AppleSystemUIFont"/>
            </a:endParaRPr>
          </a:p>
          <a:p>
            <a:pPr>
              <a:lnSpc>
                <a:spcPct val="100000"/>
              </a:lnSpc>
              <a:spcBef>
                <a:spcPts val="850"/>
              </a:spcBef>
              <a:spcAft>
                <a:spcPts val="850"/>
              </a:spcAft>
            </a:pPr>
            <a:r>
              <a:rPr b="0" lang="en-PH" sz="1800" spc="-1" strike="noStrike">
                <a:solidFill>
                  <a:srgbClr val="000000"/>
                </a:solidFill>
                <a:latin typeface="Lato"/>
              </a:rPr>
              <a:t>3. Bakit itinuturing na lipunang militaristiko ang mayroon sa Sparta?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Rectangle 1"/>
          <p:cNvSpPr/>
          <p:nvPr/>
        </p:nvSpPr>
        <p:spPr>
          <a:xfrm>
            <a:off x="-113040" y="552240"/>
            <a:ext cx="6722640" cy="65160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8" name="Rectangle 2"/>
          <p:cNvSpPr/>
          <p:nvPr/>
        </p:nvSpPr>
        <p:spPr>
          <a:xfrm>
            <a:off x="426960" y="527760"/>
            <a:ext cx="7115400" cy="676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9" name="Rectangle 3"/>
          <p:cNvSpPr/>
          <p:nvPr/>
        </p:nvSpPr>
        <p:spPr>
          <a:xfrm>
            <a:off x="540000" y="195480"/>
            <a:ext cx="6292440" cy="1196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90" name=""/>
          <p:cNvSpPr txBox="1"/>
          <p:nvPr/>
        </p:nvSpPr>
        <p:spPr>
          <a:xfrm>
            <a:off x="946080" y="1615320"/>
            <a:ext cx="9982080" cy="160380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Ito ay lungsod-estado sa Greece na may sariling pamahalaan.</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2. Ito ay pinaunlad ng mga magagaling na pinuno.</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3. Dahil bata pa lang ang isang lalaking Spartan ay nagsasanay na itong maging sundalo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47358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Klasikong Greece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7603200" y="1778760"/>
            <a:ext cx="3536640" cy="2397960"/>
          </a:xfrm>
          <a:prstGeom prst="rect">
            <a:avLst/>
          </a:prstGeom>
          <a:ln w="0">
            <a:noFill/>
          </a:ln>
        </p:spPr>
      </p:pic>
      <p:sp>
        <p:nvSpPr>
          <p:cNvPr id="137" name=""/>
          <p:cNvSpPr txBox="1"/>
          <p:nvPr/>
        </p:nvSpPr>
        <p:spPr>
          <a:xfrm>
            <a:off x="8118360" y="4298760"/>
            <a:ext cx="2577960" cy="316080"/>
          </a:xfrm>
          <a:prstGeom prst="rect">
            <a:avLst/>
          </a:prstGeom>
          <a:noFill/>
          <a:ln w="0">
            <a:noFill/>
          </a:ln>
        </p:spPr>
        <p:txBody>
          <a:bodyPr lIns="90000" rIns="90000" tIns="45000" bIns="45000" anchor="t">
            <a:noAutofit/>
          </a:bodyPr>
          <a:p>
            <a:pPr algn="ctr"/>
            <a:r>
              <a:rPr b="0" lang="en-PH" sz="800" spc="-1" strike="noStrike">
                <a:solidFill>
                  <a:srgbClr val="000000"/>
                </a:solidFill>
                <a:latin typeface=""/>
                <a:ea typeface=""/>
              </a:rPr>
              <a:t>Carole Raddato from FRANKFURT, Germany, CC BYSA</a:t>
            </a:r>
            <a:endParaRPr b="0" lang="en-PH" sz="800" spc="-1" strike="noStrike">
              <a:solidFill>
                <a:srgbClr val="000000"/>
              </a:solidFill>
              <a:latin typeface=""/>
              <a:ea typeface=""/>
            </a:endParaRPr>
          </a:p>
          <a:p>
            <a:pPr algn="ctr"/>
            <a:r>
              <a:rPr b="0" lang="en-PH" sz="800" spc="-1" strike="noStrike">
                <a:solidFill>
                  <a:srgbClr val="000000"/>
                </a:solidFill>
                <a:latin typeface=""/>
              </a:rPr>
              <a:t>2.0 via Wikimedia Commons</a:t>
            </a:r>
            <a:endParaRPr b="0" lang="en-PH" sz="800" spc="-1" strike="noStrike">
              <a:solidFill>
                <a:srgbClr val="000000"/>
              </a:solidFill>
              <a:latin typeface=""/>
              <a:ea typeface=""/>
            </a:endParaRPr>
          </a:p>
        </p:txBody>
      </p:sp>
      <p:sp>
        <p:nvSpPr>
          <p:cNvPr id="138" name=""/>
          <p:cNvSpPr txBox="1"/>
          <p:nvPr/>
        </p:nvSpPr>
        <p:spPr>
          <a:xfrm>
            <a:off x="851760" y="1683720"/>
            <a:ext cx="6528240" cy="421632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Ang Greece ang itinuring na </a:t>
            </a:r>
            <a:r>
              <a:rPr b="1" lang="en-PH" sz="1800" spc="-1" strike="noStrike">
                <a:solidFill>
                  <a:srgbClr val="000000"/>
                </a:solidFill>
                <a:latin typeface="Lato"/>
              </a:rPr>
              <a:t>“Sinilangan ng Kanluraning Sibilisasyon”</a:t>
            </a:r>
            <a:r>
              <a:rPr b="0" lang="en-PH" sz="1800" spc="-1" strike="noStrike">
                <a:solidFill>
                  <a:srgbClr val="000000"/>
                </a:solidFill>
                <a:latin typeface="Lato"/>
              </a:rPr>
              <a:t> dahil sa kakaibang kulturang nalinang na naging batayan ng mga taga-Kanluran.</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rPr>
              <a:t>Pagsapit ng 800 BCE, isang yunit pampolitika ang nabuo na tinawag na lungsod-estado o </a:t>
            </a:r>
            <a:r>
              <a:rPr b="0" i="1" lang="en-PH" sz="1800" spc="-1" strike="noStrike">
                <a:solidFill>
                  <a:srgbClr val="000000"/>
                </a:solidFill>
                <a:latin typeface="Lato"/>
              </a:rPr>
              <a:t>polis</a:t>
            </a:r>
            <a:r>
              <a:rPr b="0" lang="en-PH" sz="1800" spc="-1" strike="noStrike">
                <a:solidFill>
                  <a:srgbClr val="000000"/>
                </a:solidFill>
                <a:latin typeface="Lato"/>
              </a:rPr>
              <a:t>. </a:t>
            </a:r>
            <a:endParaRPr b="0" lang="en-PH" sz="1800" spc="-1" strike="noStrike">
              <a:solidFill>
                <a:srgbClr val="000000"/>
              </a:solidFill>
              <a:latin typeface="Lato"/>
              <a:ea typeface="AppleSystemUIFont"/>
            </a:endParaRPr>
          </a:p>
          <a:p>
            <a:pPr algn="just">
              <a:lnSpc>
                <a:spcPct val="100000"/>
              </a:lnSpc>
              <a:spcBef>
                <a:spcPts val="850"/>
              </a:spcBef>
              <a:spcAft>
                <a:spcPts val="850"/>
              </a:spcAft>
            </a:pPr>
            <a:r>
              <a:rPr b="1" lang="en-PH" sz="1800" spc="-1" strike="noStrike">
                <a:solidFill>
                  <a:srgbClr val="000000"/>
                </a:solidFill>
                <a:latin typeface="Lato"/>
              </a:rPr>
              <a:t>Ang polis ay binubuo ng tatlong bahagi:</a:t>
            </a:r>
            <a:endParaRPr b="0" lang="en-PH" sz="1800" spc="-1" strike="noStrike">
              <a:solidFill>
                <a:srgbClr val="000000"/>
              </a:solidFill>
              <a:latin typeface="Lato"/>
              <a:ea typeface="AppleSystemUIFont"/>
            </a:endParaRPr>
          </a:p>
          <a:p>
            <a:pPr lvl="1" marL="432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rPr>
              <a:t>A</a:t>
            </a:r>
            <a:r>
              <a:rPr b="1" lang="en-PH" sz="1800" spc="-1" strike="noStrike">
                <a:solidFill>
                  <a:srgbClr val="000000"/>
                </a:solidFill>
                <a:latin typeface="Lato"/>
              </a:rPr>
              <a:t>cropolis</a:t>
            </a:r>
            <a:r>
              <a:rPr b="0" lang="en-PH" sz="1800" spc="-1" strike="noStrike">
                <a:solidFill>
                  <a:srgbClr val="000000"/>
                </a:solidFill>
                <a:latin typeface="Lato"/>
              </a:rPr>
              <a:t>. Makikita sa mga acropolis ang templo at gusaling pampubliko. Karaniwang matatagpuan ito sa matataas na pook tulad ng burol o maliit na bundok at pinalilibutan ng pader. </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4"/>
          <p:cNvSpPr/>
          <p:nvPr/>
        </p:nvSpPr>
        <p:spPr>
          <a:xfrm>
            <a:off x="-113040" y="532080"/>
            <a:ext cx="47358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0" name="Rectangle 5"/>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Klasikong Greece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1" name="" descr=""/>
          <p:cNvPicPr/>
          <p:nvPr/>
        </p:nvPicPr>
        <p:blipFill>
          <a:blip r:embed="rId1"/>
          <a:stretch/>
        </p:blipFill>
        <p:spPr>
          <a:xfrm>
            <a:off x="7603200" y="1778760"/>
            <a:ext cx="3536640" cy="2397960"/>
          </a:xfrm>
          <a:prstGeom prst="rect">
            <a:avLst/>
          </a:prstGeom>
          <a:ln w="0">
            <a:noFill/>
          </a:ln>
        </p:spPr>
      </p:pic>
      <p:sp>
        <p:nvSpPr>
          <p:cNvPr id="142" name=""/>
          <p:cNvSpPr txBox="1"/>
          <p:nvPr/>
        </p:nvSpPr>
        <p:spPr>
          <a:xfrm>
            <a:off x="8118360" y="4298760"/>
            <a:ext cx="2577960" cy="316080"/>
          </a:xfrm>
          <a:prstGeom prst="rect">
            <a:avLst/>
          </a:prstGeom>
          <a:noFill/>
          <a:ln w="0">
            <a:noFill/>
          </a:ln>
        </p:spPr>
        <p:txBody>
          <a:bodyPr lIns="90000" rIns="90000" tIns="45000" bIns="45000" anchor="t">
            <a:noAutofit/>
          </a:bodyPr>
          <a:p>
            <a:pPr algn="ctr"/>
            <a:r>
              <a:rPr b="0" lang="en-PH" sz="800" spc="-1" strike="noStrike">
                <a:solidFill>
                  <a:srgbClr val="000000"/>
                </a:solidFill>
                <a:latin typeface=""/>
                <a:ea typeface=""/>
              </a:rPr>
              <a:t>Carole Raddato from FRANKFURT, Germany, CC BYSA</a:t>
            </a:r>
            <a:endParaRPr b="0" lang="en-PH" sz="800" spc="-1" strike="noStrike">
              <a:solidFill>
                <a:srgbClr val="000000"/>
              </a:solidFill>
              <a:latin typeface=""/>
              <a:ea typeface=""/>
            </a:endParaRPr>
          </a:p>
          <a:p>
            <a:pPr algn="ctr"/>
            <a:r>
              <a:rPr b="0" lang="en-PH" sz="800" spc="-1" strike="noStrike">
                <a:solidFill>
                  <a:srgbClr val="000000"/>
                </a:solidFill>
                <a:latin typeface=""/>
              </a:rPr>
              <a:t>2.0 via Wikimedia Commons</a:t>
            </a:r>
            <a:endParaRPr b="0" lang="en-PH" sz="800" spc="-1" strike="noStrike">
              <a:solidFill>
                <a:srgbClr val="000000"/>
              </a:solidFill>
              <a:latin typeface=""/>
              <a:ea typeface=""/>
            </a:endParaRPr>
          </a:p>
        </p:txBody>
      </p:sp>
      <p:sp>
        <p:nvSpPr>
          <p:cNvPr id="143" name=""/>
          <p:cNvSpPr txBox="1"/>
          <p:nvPr/>
        </p:nvSpPr>
        <p:spPr>
          <a:xfrm>
            <a:off x="851760" y="1683720"/>
            <a:ext cx="6528240" cy="2391480"/>
          </a:xfrm>
          <a:prstGeom prst="rect">
            <a:avLst/>
          </a:prstGeom>
          <a:noFill/>
          <a:ln w="0">
            <a:noFill/>
          </a:ln>
        </p:spPr>
        <p:txBody>
          <a:bodyPr lIns="90000" rIns="90000" tIns="45000" bIns="45000" anchor="t">
            <a:noAutofit/>
          </a:bodyPr>
          <a:p>
            <a:pPr lvl="1" marL="432000" indent="-216000" algn="just">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rPr>
              <a:t>Agora. </a:t>
            </a:r>
            <a:r>
              <a:rPr b="0" lang="en-PH" sz="1800" spc="-1" strike="noStrike">
                <a:solidFill>
                  <a:srgbClr val="000000"/>
                </a:solidFill>
                <a:latin typeface="Lato"/>
              </a:rPr>
              <a:t>P</a:t>
            </a:r>
            <a:r>
              <a:rPr b="0" lang="en-PH" sz="1800" spc="-1" strike="noStrike">
                <a:solidFill>
                  <a:srgbClr val="000000"/>
                </a:solidFill>
                <a:latin typeface="Lato"/>
              </a:rPr>
              <a:t>amilihan na matatagpuan sa ibaba ng acropolis.</a:t>
            </a:r>
            <a:endParaRPr b="0" lang="en-PH" sz="1800" spc="-1" strike="noStrike">
              <a:solidFill>
                <a:srgbClr val="000000"/>
              </a:solidFill>
              <a:latin typeface="Lato"/>
              <a:ea typeface="AppleSystemUIFont"/>
            </a:endParaRPr>
          </a:p>
          <a:p>
            <a:pPr lvl="1" marL="432000" indent="-216000" algn="just">
              <a:lnSpc>
                <a:spcPct val="100000"/>
              </a:lnSpc>
              <a:spcBef>
                <a:spcPts val="850"/>
              </a:spcBef>
              <a:spcAft>
                <a:spcPts val="850"/>
              </a:spcAft>
              <a:buClr>
                <a:srgbClr val="000000"/>
              </a:buClr>
              <a:buSzPct val="45000"/>
              <a:buFont typeface="Symbol" charset="2"/>
              <a:buChar char=""/>
            </a:pPr>
            <a:r>
              <a:rPr b="1" lang="en-PH" sz="1800" spc="-1" strike="noStrike">
                <a:solidFill>
                  <a:srgbClr val="000000"/>
                </a:solidFill>
                <a:latin typeface="Lato"/>
              </a:rPr>
              <a:t>Chora.</a:t>
            </a:r>
            <a:r>
              <a:rPr b="0" lang="en-PH" sz="1800" spc="-1" strike="noStrike">
                <a:solidFill>
                  <a:srgbClr val="000000"/>
                </a:solidFill>
                <a:latin typeface="Lato"/>
              </a:rPr>
              <a:t> Binubuo ng mga nakapaligid na kanayunan. Kadalasan, ang lawak ng teritoryo ng chora ay tinatayang nasa 50 hanggang 500 milya kuwadrado at tinitirahan ng mahigit 20,000 na mamamayan.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8"/>
          <p:cNvSpPr/>
          <p:nvPr/>
        </p:nvSpPr>
        <p:spPr>
          <a:xfrm>
            <a:off x="-113040" y="532080"/>
            <a:ext cx="47358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5" name="Rectangle 9"/>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Klasikong Greece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txBox="1"/>
          <p:nvPr/>
        </p:nvSpPr>
        <p:spPr>
          <a:xfrm>
            <a:off x="851760" y="1683720"/>
            <a:ext cx="10198080" cy="3725280"/>
          </a:xfrm>
          <a:prstGeom prst="rect">
            <a:avLst/>
          </a:prstGeom>
          <a:noFill/>
          <a:ln w="0">
            <a:noFill/>
          </a:ln>
        </p:spPr>
        <p:txBody>
          <a:bodyPr lIns="90000" rIns="90000" tIns="45000" bIns="45000" anchor="t">
            <a:noAutofit/>
          </a:bodyPr>
          <a:p>
            <a:pPr>
              <a:lnSpc>
                <a:spcPct val="100000"/>
              </a:lnSpc>
              <a:spcBef>
                <a:spcPts val="567"/>
              </a:spcBef>
              <a:spcAft>
                <a:spcPts val="567"/>
              </a:spcAft>
            </a:pPr>
            <a:r>
              <a:rPr b="1" lang="en-PH" sz="2000" spc="-1" strike="noStrike">
                <a:solidFill>
                  <a:srgbClr val="000000"/>
                </a:solidFill>
                <a:latin typeface="Lato"/>
                <a:ea typeface="AppleSystemUIFont"/>
              </a:rPr>
              <a:t>Iba’t iba ang sistema ng pamamahala sa bawat polis:</a:t>
            </a:r>
            <a:endParaRPr b="0" lang="en-PH" sz="2000" spc="-1" strike="noStrike">
              <a:solidFill>
                <a:srgbClr val="000000"/>
              </a:solidFill>
              <a:latin typeface="AppleSystemUIFont"/>
              <a:ea typeface="AppleSystemUIFont"/>
            </a:endParaRPr>
          </a:p>
          <a:p>
            <a:pPr lvl="1" marL="432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Monarkiya.</a:t>
            </a:r>
            <a:r>
              <a:rPr b="1" lang="en-PH" sz="2000" spc="-1" strike="noStrike">
                <a:solidFill>
                  <a:srgbClr val="000000"/>
                </a:solidFill>
                <a:latin typeface="Lato"/>
                <a:ea typeface="AppleSystemUIFont"/>
              </a:rPr>
              <a:t> </a:t>
            </a:r>
            <a:r>
              <a:rPr b="0" lang="en-PH" sz="1800" spc="-1" strike="noStrike">
                <a:solidFill>
                  <a:srgbClr val="000000"/>
                </a:solidFill>
                <a:latin typeface="Lato"/>
                <a:ea typeface="AppleSystemUIFont"/>
              </a:rPr>
              <a:t>Ang hari, sanggunian, at kapulungan ng mga mamamayang lalaki ay ang tatlong institusyong pampolitika na bumubuo sa mga lungsod-estado. Nakasalalay sa hari ang pamamahala at kapangyarihan habang ang mga desisyon naman sa mga kasong kaugnay sa isang pamilya o angkan ay nasa poder ng sanggunian at kapulungan ng mga mamamayang lalaki.</a:t>
            </a:r>
            <a:endParaRPr b="0" lang="en-PH" sz="1800" spc="-1" strike="noStrike">
              <a:solidFill>
                <a:srgbClr val="000000"/>
              </a:solidFill>
              <a:latin typeface="AppleSystemUIFont"/>
              <a:ea typeface="AppleSystemUIFont"/>
            </a:endParaRPr>
          </a:p>
          <a:p>
            <a:pPr lvl="1" marL="432000" indent="-216000" algn="just">
              <a:lnSpc>
                <a:spcPct val="100000"/>
              </a:lnSpc>
              <a:spcBef>
                <a:spcPts val="567"/>
              </a:spcBef>
              <a:spcAft>
                <a:spcPts val="567"/>
              </a:spcAft>
              <a:buClr>
                <a:srgbClr val="000000"/>
              </a:buClr>
              <a:buSzPct val="45000"/>
              <a:buFont typeface="Symbol" charset="2"/>
              <a:buChar char=""/>
            </a:pPr>
            <a:r>
              <a:rPr b="1" lang="en-PH" sz="1800" spc="-1" strike="noStrike">
                <a:solidFill>
                  <a:srgbClr val="000000"/>
                </a:solidFill>
                <a:latin typeface="Lato"/>
                <a:ea typeface="AppleSystemUIFont"/>
              </a:rPr>
              <a:t>Aristokrasya. </a:t>
            </a:r>
            <a:r>
              <a:rPr b="0" lang="en-PH" sz="1800" spc="-1" strike="noStrike">
                <a:solidFill>
                  <a:srgbClr val="000000"/>
                </a:solidFill>
                <a:latin typeface="Lato"/>
                <a:ea typeface="AppleSystemUIFont"/>
              </a:rPr>
              <a:t>P</a:t>
            </a:r>
            <a:r>
              <a:rPr b="0" lang="en-PH" sz="1800" spc="-1" strike="noStrike">
                <a:solidFill>
                  <a:srgbClr val="000000"/>
                </a:solidFill>
                <a:latin typeface="Lato"/>
                <a:ea typeface="AppleSystemUIFont"/>
              </a:rPr>
              <a:t>inamamahalaan ng maliit na pangkat ng pamilyang maharlika na nagmamay-ari ng mga lupain. Kinalaunan, umusbong ang pangkat ng mayayamang mangangalakal sa ibang lungsod at nakipag-alyansa sila sa mga aristokratikong pinuno upang mamahala sa mga lungsod-estado. Ang nabuo ay pamamahalang tinawag na oligarkiya na pinamunuan ng ilang makapangyarihang tao.</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0"/>
          <p:cNvSpPr/>
          <p:nvPr/>
        </p:nvSpPr>
        <p:spPr>
          <a:xfrm>
            <a:off x="-113040" y="532080"/>
            <a:ext cx="473580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1"/>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Klasikong Greece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9" name=""/>
          <p:cNvSpPr txBox="1"/>
          <p:nvPr/>
        </p:nvSpPr>
        <p:spPr>
          <a:xfrm>
            <a:off x="851760" y="1683720"/>
            <a:ext cx="10198080" cy="2590200"/>
          </a:xfrm>
          <a:prstGeom prst="rect">
            <a:avLst/>
          </a:prstGeom>
          <a:noFill/>
          <a:ln w="0">
            <a:noFill/>
          </a:ln>
        </p:spPr>
        <p:txBody>
          <a:bodyPr lIns="90000" rIns="90000" tIns="45000" bIns="45000" anchor="t">
            <a:noAutofit/>
          </a:bodyPr>
          <a:p>
            <a:pPr>
              <a:lnSpc>
                <a:spcPct val="100000"/>
              </a:lnSpc>
              <a:spcBef>
                <a:spcPts val="567"/>
              </a:spcBef>
              <a:spcAft>
                <a:spcPts val="567"/>
              </a:spcAft>
            </a:pPr>
            <a:r>
              <a:rPr b="1" lang="en-PH" sz="2000" spc="-1" strike="noStrike">
                <a:solidFill>
                  <a:srgbClr val="000000"/>
                </a:solidFill>
                <a:latin typeface="Lato"/>
                <a:ea typeface="AppleSystemUIFont"/>
              </a:rPr>
              <a:t>Iba’t iba ang sistema ng pamamahala sa bawat polis:</a:t>
            </a:r>
            <a:endParaRPr b="0" lang="en-PH" sz="2000" spc="-1" strike="noStrike">
              <a:solidFill>
                <a:srgbClr val="000000"/>
              </a:solidFill>
              <a:latin typeface="AppleSystemUIFont"/>
              <a:ea typeface="AppleSystemUIFont"/>
            </a:endParaRPr>
          </a:p>
          <a:p>
            <a:pPr lvl="1" marL="432000" indent="-216000" algn="just">
              <a:buClr>
                <a:srgbClr val="000000"/>
              </a:buClr>
              <a:buSzPct val="45000"/>
              <a:buFont typeface="Symbol" charset="2"/>
              <a:buChar char=""/>
            </a:pPr>
            <a:r>
              <a:rPr b="1" lang="en-PH" sz="1800" spc="-1" strike="noStrike">
                <a:solidFill>
                  <a:srgbClr val="000000"/>
                </a:solidFill>
                <a:latin typeface="Lato"/>
                <a:ea typeface="AppleSystemUIFont"/>
              </a:rPr>
              <a:t>Tiraniya</a:t>
            </a:r>
            <a:r>
              <a:rPr b="0" lang="en-PH" sz="1800" spc="-1" strike="noStrike">
                <a:solidFill>
                  <a:srgbClr val="000000"/>
                </a:solidFill>
                <a:latin typeface="Lato"/>
                <a:ea typeface="AppleSystemUIFont"/>
              </a:rPr>
              <a:t>. Ang pamumuno ng isang tirano ay hindi namamana—bagkus ay nagmula sa personal niyang lakas. Mula sa mga uri ng pamahalaang ito, umunlad ang mga pagbabago sa pamamahala na nagbigay-daan sa pagsilang ng demokrasya. Maliban sa pamamahala, nagkaroon din ng panibagong estratehiya ng pakikidigma ang mga Griyego. Sa pagkalat ng kaalaman sa pagpapanday ng bakal, ang mga pangkaraniwang tao ay nagkaroon ng pagkakataong gumamit ng armas na dati ay tanging mayayaman lamang ang maaaring makagamit. Ang mga armas na ito ay malaking tulong sa pagbibigay-proteksiyon sa mga polis.</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7"/>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18"/>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Athens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txBox="1"/>
          <p:nvPr/>
        </p:nvSpPr>
        <p:spPr>
          <a:xfrm>
            <a:off x="851760" y="1683720"/>
            <a:ext cx="10198080" cy="374832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baybayin ng kapatagan ng </a:t>
            </a:r>
            <a:r>
              <a:rPr b="1" lang="en-PH" sz="1800" spc="-1" strike="noStrike">
                <a:solidFill>
                  <a:srgbClr val="000000"/>
                </a:solidFill>
                <a:latin typeface="Lato"/>
                <a:ea typeface="AppleSystemUIFont"/>
              </a:rPr>
              <a:t>Attica</a:t>
            </a:r>
            <a:r>
              <a:rPr b="0" lang="en-PH" sz="1800" spc="-1" strike="noStrike">
                <a:solidFill>
                  <a:srgbClr val="000000"/>
                </a:solidFill>
                <a:latin typeface="Lato"/>
                <a:ea typeface="AppleSystemUIFont"/>
              </a:rPr>
              <a:t> sa may Timog-Silangang bahagi ng Greece matatagpuan ang lungsod ng </a:t>
            </a:r>
            <a:r>
              <a:rPr b="1" lang="en-PH" sz="1800" spc="-1" strike="noStrike">
                <a:solidFill>
                  <a:srgbClr val="000000"/>
                </a:solidFill>
                <a:latin typeface="Lato"/>
                <a:ea typeface="AppleSystemUIFont"/>
              </a:rPr>
              <a:t>Athens</a:t>
            </a:r>
            <a:r>
              <a:rPr b="0" lang="en-PH" sz="1800" spc="-1" strike="noStrike">
                <a:solidFill>
                  <a:srgbClr val="000000"/>
                </a:solidFill>
                <a:latin typeface="Lato"/>
                <a:ea typeface="AppleSystemUIFont"/>
              </a:rPr>
              <a:t>. Ang lupaing ito ay dahan-dahan at mapayapang nasakop ng mga Ionian. Nakilala ang Athens sa larang ng kultura. Tinatawag itong </a:t>
            </a:r>
            <a:r>
              <a:rPr b="1" lang="en-PH" sz="1800" spc="-1" strike="noStrike">
                <a:solidFill>
                  <a:srgbClr val="000000"/>
                </a:solidFill>
                <a:latin typeface="Lato"/>
                <a:ea typeface="AppleSystemUIFont"/>
              </a:rPr>
              <a:t>dakilang sentro ng kulturang Griyego</a:t>
            </a:r>
            <a:r>
              <a:rPr b="0" lang="en-PH" sz="1800" spc="-1" strike="noStrike">
                <a:solidFill>
                  <a:srgbClr val="000000"/>
                </a:solidFill>
                <a:latin typeface="Lato"/>
                <a:ea typeface="AppleSystemUIFont"/>
              </a:rPr>
              <a:t>.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Itinuring ang mga Athenian </a:t>
            </a:r>
            <a:r>
              <a:rPr b="1" lang="en-PH" sz="1800" spc="-1" strike="noStrike">
                <a:solidFill>
                  <a:srgbClr val="000000"/>
                </a:solidFill>
                <a:latin typeface="Lato"/>
                <a:ea typeface="AppleSystemUIFont"/>
              </a:rPr>
              <a:t>na guro sa lahat ng mga Griyego </a:t>
            </a:r>
            <a:r>
              <a:rPr b="0" lang="en-PH" sz="1800" spc="-1" strike="noStrike">
                <a:solidFill>
                  <a:srgbClr val="000000"/>
                </a:solidFill>
                <a:latin typeface="Lato"/>
                <a:ea typeface="AppleSystemUIFont"/>
              </a:rPr>
              <a:t>na kanilang lahi. Ipinagmalaki nila ang kanilang husay bilang artista, makata, manunulat, at paham. Nakilala ang Athens sa pagtatatag ng sistema ng pamamahala na tinatawag na demokrasya.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ilalim ng </a:t>
            </a:r>
            <a:r>
              <a:rPr b="1" lang="en-PH" sz="1800" spc="-1" strike="noStrike">
                <a:solidFill>
                  <a:srgbClr val="000000"/>
                </a:solidFill>
                <a:latin typeface="Lato"/>
                <a:ea typeface="AppleSystemUIFont"/>
              </a:rPr>
              <a:t>demokrasya</a:t>
            </a:r>
            <a:r>
              <a:rPr b="0" lang="en-PH" sz="1800" spc="-1" strike="noStrike">
                <a:solidFill>
                  <a:srgbClr val="000000"/>
                </a:solidFill>
                <a:latin typeface="Lato"/>
                <a:ea typeface="AppleSystemUIFont"/>
              </a:rPr>
              <a:t>, binigyan ng karapatan ang mga mamamayan na makilahok sa paglikha ng desisyon sa pamahalaan. Gayunpaman, tanging ang malalayang kalalakihan lamang ang kinikilala bilang mamamayan ng Athens. Ang kababaihan, dayuhan, at mga alipin ay hindi kinikilala bilang mga mamamayan at mayroon lamang kaunting karapatan.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4"/>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4" name="Rectangle 16"/>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Athens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txBox="1"/>
          <p:nvPr/>
        </p:nvSpPr>
        <p:spPr>
          <a:xfrm>
            <a:off x="851760" y="1359720"/>
            <a:ext cx="10461600" cy="471636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2000" spc="-1" strike="noStrike">
                <a:solidFill>
                  <a:srgbClr val="000000"/>
                </a:solidFill>
                <a:latin typeface="Lato"/>
                <a:ea typeface="AppleSystemUIFont"/>
              </a:rPr>
              <a:t>Mga Unang Lider ng Athens:</a:t>
            </a:r>
            <a:endParaRPr b="0" lang="en-PH" sz="2000" spc="-1" strike="noStrike">
              <a:solidFill>
                <a:srgbClr val="000000"/>
              </a:solidFill>
              <a:latin typeface="AppleSystemUIFont"/>
              <a:ea typeface="AppleSystemUIFont"/>
            </a:endParaRPr>
          </a:p>
          <a:p>
            <a:pPr algn="just">
              <a:lnSpc>
                <a:spcPct val="100000"/>
              </a:lnSpc>
              <a:spcBef>
                <a:spcPts val="283"/>
              </a:spcBef>
              <a:spcAft>
                <a:spcPts val="283"/>
              </a:spcAft>
            </a:pPr>
            <a:r>
              <a:rPr b="1" i="1" lang="en-PH" sz="2000" spc="-1" strike="noStrike">
                <a:solidFill>
                  <a:srgbClr val="000000"/>
                </a:solidFill>
                <a:latin typeface="Lato"/>
                <a:ea typeface="AppleSystemUIFont"/>
              </a:rPr>
              <a:t>Draco</a:t>
            </a:r>
            <a:endParaRPr b="0" lang="en-PH" sz="2000" spc="-1" strike="noStrike">
              <a:solidFill>
                <a:srgbClr val="000000"/>
              </a:solidFill>
              <a:latin typeface="AppleSystemUIFont"/>
              <a:ea typeface="AppleSystemUIFont"/>
            </a:endParaRPr>
          </a:p>
          <a:p>
            <a:pPr marL="216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Naging </a:t>
            </a:r>
            <a:r>
              <a:rPr b="0" i="1" lang="en-PH" sz="1800" spc="-1" strike="noStrike">
                <a:solidFill>
                  <a:srgbClr val="000000"/>
                </a:solidFill>
                <a:latin typeface="Lato"/>
                <a:ea typeface="AppleSystemUIFont"/>
              </a:rPr>
              <a:t>archon (opisyal ng pamahalaan)</a:t>
            </a:r>
            <a:r>
              <a:rPr b="0" lang="en-PH" sz="1800" spc="-1" strike="noStrike">
                <a:solidFill>
                  <a:srgbClr val="000000"/>
                </a:solidFill>
                <a:latin typeface="Lato"/>
                <a:ea typeface="AppleSystemUIFont"/>
              </a:rPr>
              <a:t> si Draco noong 621 CE at inilabas ang isang kodigo ng mga batas na kinilala bilang </a:t>
            </a:r>
            <a:r>
              <a:rPr b="1" lang="en-PH" sz="1800" spc="-1" strike="noStrike">
                <a:solidFill>
                  <a:srgbClr val="000000"/>
                </a:solidFill>
                <a:latin typeface="Lato"/>
                <a:ea typeface="AppleSystemUIFont"/>
              </a:rPr>
              <a:t>Draconian Code</a:t>
            </a:r>
            <a:r>
              <a:rPr b="0" lang="en-PH" sz="1800" spc="-1" strike="noStrike">
                <a:solidFill>
                  <a:srgbClr val="000000"/>
                </a:solidFill>
                <a:latin typeface="Lato"/>
                <a:ea typeface="AppleSystemUIFont"/>
              </a:rPr>
              <a:t>. Ito ay pinagsama-samang mga batas na isinulat upang maunawaan ng lahat. Sa Draconian Code, halos lahat ng kasalanan ay hinahatulan ng kamatayan kung kaya’t iniwasan ng mga Athenian ang anumang uri ng paglabag.</a:t>
            </a:r>
            <a:endParaRPr b="0" lang="en-PH" sz="1800" spc="-1" strike="noStrike">
              <a:solidFill>
                <a:srgbClr val="000000"/>
              </a:solidFill>
              <a:latin typeface="AppleSystemUIFont"/>
              <a:ea typeface="AppleSystemUIFont"/>
            </a:endParaRPr>
          </a:p>
          <a:p>
            <a:pPr algn="just">
              <a:lnSpc>
                <a:spcPct val="100000"/>
              </a:lnSpc>
              <a:spcBef>
                <a:spcPts val="283"/>
              </a:spcBef>
              <a:spcAft>
                <a:spcPts val="283"/>
              </a:spcAft>
            </a:pPr>
            <a:r>
              <a:rPr b="1" i="1" lang="en-PH" sz="2000" spc="-1" strike="noStrike">
                <a:solidFill>
                  <a:srgbClr val="000000"/>
                </a:solidFill>
                <a:latin typeface="Lato"/>
                <a:ea typeface="AppleSystemUIFont"/>
              </a:rPr>
              <a:t>Solon</a:t>
            </a:r>
            <a:endParaRPr b="0" lang="en-PH" sz="2000" spc="-1" strike="noStrike">
              <a:solidFill>
                <a:srgbClr val="000000"/>
              </a:solidFill>
              <a:latin typeface="AppleSystemUIFont"/>
              <a:ea typeface="AppleSystemUIFont"/>
            </a:endParaRPr>
          </a:p>
          <a:p>
            <a:pPr marL="216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Isang pinagkakatiwalaang mangangalakal ang naging </a:t>
            </a:r>
            <a:r>
              <a:rPr b="0" i="1" lang="en-PH" sz="1800" spc="-1" strike="noStrike">
                <a:solidFill>
                  <a:srgbClr val="000000"/>
                </a:solidFill>
                <a:latin typeface="Lato"/>
                <a:ea typeface="AppleSystemUIFont"/>
              </a:rPr>
              <a:t>archon</a:t>
            </a:r>
            <a:r>
              <a:rPr b="0" lang="en-PH" sz="1800" spc="-1" strike="noStrike">
                <a:solidFill>
                  <a:srgbClr val="000000"/>
                </a:solidFill>
                <a:latin typeface="Lato"/>
                <a:ea typeface="AppleSystemUIFont"/>
              </a:rPr>
              <a:t> noong 594 CE sa katauhan ni Solon. Itinatag ni Solon ang</a:t>
            </a:r>
            <a:r>
              <a:rPr b="1" lang="en-PH" sz="1800" spc="-1" strike="noStrike">
                <a:solidFill>
                  <a:srgbClr val="000000"/>
                </a:solidFill>
                <a:latin typeface="Lato"/>
                <a:ea typeface="AppleSystemUIFont"/>
              </a:rPr>
              <a:t> Konseho ng Apat na Raan </a:t>
            </a:r>
            <a:r>
              <a:rPr b="1" i="1" lang="en-PH" sz="1800" spc="-1" strike="noStrike">
                <a:solidFill>
                  <a:srgbClr val="000000"/>
                </a:solidFill>
                <a:latin typeface="Lato"/>
                <a:ea typeface="AppleSystemUIFont"/>
              </a:rPr>
              <a:t>(Council of the Four Hundred)</a:t>
            </a:r>
            <a:r>
              <a:rPr b="0" lang="en-PH" sz="1800" spc="-1" strike="noStrike">
                <a:solidFill>
                  <a:srgbClr val="000000"/>
                </a:solidFill>
                <a:latin typeface="Lato"/>
                <a:ea typeface="AppleSystemUIFont"/>
              </a:rPr>
              <a:t> na binubuo ng mga piling kasapi mula sa pangkat ng mayayamang may-ari ng lupa. Ang konseho ay nagmumungkahi ng mga batas na pinagbobotohan sa asamblea. Bumuo rin si Solon ng korte na kinabibilangan ng mga mamamayan ng Athens. Sa korte ay maaaring iapela ang isang kaso at dito rin maaaring ipagtanggol ng isang mamamayan ang kaniyang sarili. Dahil sa kaniyang kahusayan sa paggawa ng reporma, ang isang mambabatas sa ngayon ay tinatawag na </a:t>
            </a:r>
            <a:r>
              <a:rPr b="0" i="1" lang="en-PH" sz="1800" spc="-1" strike="noStrike">
                <a:solidFill>
                  <a:srgbClr val="000000"/>
                </a:solidFill>
                <a:latin typeface="Lato"/>
                <a:ea typeface="AppleSystemUIFont"/>
              </a:rPr>
              <a:t>“solon.”</a:t>
            </a:r>
            <a:endParaRPr b="0" lang="en-PH" sz="1800" spc="-1" strike="noStrike">
              <a:solidFill>
                <a:srgbClr val="000000"/>
              </a:solidFill>
              <a:latin typeface="AppleSystemUIFont"/>
              <a:ea typeface="AppleSystemUIFon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2"/>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7" name="Rectangle 13"/>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Athens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txBox="1"/>
          <p:nvPr/>
        </p:nvSpPr>
        <p:spPr>
          <a:xfrm>
            <a:off x="851760" y="1539720"/>
            <a:ext cx="10380600" cy="4397040"/>
          </a:xfrm>
          <a:prstGeom prst="rect">
            <a:avLst/>
          </a:prstGeom>
          <a:noFill/>
          <a:ln w="0">
            <a:noFill/>
          </a:ln>
        </p:spPr>
        <p:txBody>
          <a:bodyPr lIns="90000" rIns="90000" tIns="45000" bIns="45000" anchor="t">
            <a:noAutofit/>
          </a:bodyPr>
          <a:p>
            <a:pPr algn="just">
              <a:lnSpc>
                <a:spcPct val="100000"/>
              </a:lnSpc>
              <a:spcBef>
                <a:spcPts val="283"/>
              </a:spcBef>
              <a:spcAft>
                <a:spcPts val="283"/>
              </a:spcAft>
            </a:pPr>
            <a:r>
              <a:rPr b="1" i="1" lang="en-PH" sz="2000" spc="-1" strike="noStrike">
                <a:solidFill>
                  <a:srgbClr val="000000"/>
                </a:solidFill>
                <a:latin typeface="Lato"/>
                <a:ea typeface="AppleSystemUIFont"/>
              </a:rPr>
              <a:t>Cleisthenes</a:t>
            </a:r>
            <a:endParaRPr b="0" lang="en-PH" sz="2000" spc="-1" strike="noStrike">
              <a:solidFill>
                <a:srgbClr val="000000"/>
              </a:solidFill>
              <a:latin typeface="Lato"/>
              <a:ea typeface="AppleSystemUIFont"/>
            </a:endParaRPr>
          </a:p>
          <a:p>
            <a:pPr marL="216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Hinirang na bagong pinuno si Cleisthenes noong 508 BCE. Si Cleisthenes na nagmula sa isang mayaman at may mataas na posisyon sa lipunan ay naging makapangyarihan. Pinairal ni Cleisthenes ang isang tunay na demokrasya sa Athens. </a:t>
            </a:r>
            <a:endParaRPr b="0" lang="en-PH" sz="1800" spc="-1" strike="noStrike">
              <a:solidFill>
                <a:srgbClr val="000000"/>
              </a:solidFill>
              <a:latin typeface="Lato"/>
              <a:ea typeface="AppleSystemUIFont"/>
            </a:endParaRPr>
          </a:p>
          <a:p>
            <a:pPr marL="216000" indent="-216000" algn="just">
              <a:lnSpc>
                <a:spcPct val="100000"/>
              </a:lnSpc>
              <a:spcBef>
                <a:spcPts val="283"/>
              </a:spcBef>
              <a:spcAft>
                <a:spcPts val="283"/>
              </a:spcAft>
              <a:buClr>
                <a:srgbClr val="000000"/>
              </a:buClr>
              <a:buSzPct val="45000"/>
              <a:buFont typeface="Symbol" charset="2"/>
              <a:buChar char=""/>
            </a:pPr>
            <a:r>
              <a:rPr b="0" lang="en-PH" sz="1800" spc="-1" strike="noStrike">
                <a:solidFill>
                  <a:srgbClr val="000000"/>
                </a:solidFill>
                <a:latin typeface="Lato"/>
                <a:ea typeface="AppleSystemUIFont"/>
              </a:rPr>
              <a:t>Kaniyang hinati ang mga mamamayan sa sampung tribo ayon sa kanilang kinaroroonan. Lahat ng mga lalaking may higit na dalawampung taong gulang ay naging miyembro ng asamblea. Ang </a:t>
            </a:r>
            <a:r>
              <a:rPr b="1" lang="en-PH" sz="1800" spc="-1" strike="noStrike">
                <a:solidFill>
                  <a:srgbClr val="000000"/>
                </a:solidFill>
                <a:latin typeface="Lato"/>
                <a:ea typeface="AppleSystemUIFont"/>
              </a:rPr>
              <a:t>asamblea</a:t>
            </a:r>
            <a:r>
              <a:rPr b="0" lang="en-PH" sz="1800" spc="-1" strike="noStrike">
                <a:solidFill>
                  <a:srgbClr val="000000"/>
                </a:solidFill>
                <a:latin typeface="Lato"/>
                <a:ea typeface="AppleSystemUIFont"/>
              </a:rPr>
              <a:t> ay sangay ng pamahalaan na binubuo ng may edad 30 pataas na humahalal sa mga opisyal ng pamahalan. Ang </a:t>
            </a:r>
            <a:r>
              <a:rPr b="1" lang="en-PH" sz="1800" spc="-1" strike="noStrike">
                <a:solidFill>
                  <a:srgbClr val="000000"/>
                </a:solidFill>
                <a:latin typeface="Lato"/>
                <a:ea typeface="AppleSystemUIFont"/>
              </a:rPr>
              <a:t>Konseho ng Matatanda</a:t>
            </a:r>
            <a:r>
              <a:rPr b="0" lang="en-PH" sz="1800" spc="-1" strike="noStrike">
                <a:solidFill>
                  <a:srgbClr val="000000"/>
                </a:solidFill>
                <a:latin typeface="Lato"/>
                <a:ea typeface="AppleSystemUIFont"/>
              </a:rPr>
              <a:t> na binubuo ng dalawang hari at walong miyembro na pawang nasa edad na 60 ang nagpanukala ng batas at mga patakarang pinagbobotohan ng </a:t>
            </a:r>
            <a:r>
              <a:rPr b="1" lang="en-PH" sz="1800" spc="-1" strike="noStrike">
                <a:solidFill>
                  <a:srgbClr val="000000"/>
                </a:solidFill>
                <a:latin typeface="Lato"/>
                <a:ea typeface="AppleSystemUIFont"/>
              </a:rPr>
              <a:t>Asamblea ng Mamamayan</a:t>
            </a:r>
            <a:r>
              <a:rPr b="0" lang="en-PH" sz="1800" spc="-1" strike="noStrike">
                <a:solidFill>
                  <a:srgbClr val="000000"/>
                </a:solidFill>
                <a:latin typeface="Lato"/>
                <a:ea typeface="AppleSystemUIFont"/>
              </a:rPr>
              <a:t>. Ang </a:t>
            </a:r>
            <a:r>
              <a:rPr b="1" lang="en-PH" sz="1800" spc="-1" strike="noStrike">
                <a:solidFill>
                  <a:srgbClr val="000000"/>
                </a:solidFill>
                <a:latin typeface="Lato"/>
                <a:ea typeface="AppleSystemUIFont"/>
              </a:rPr>
              <a:t>dalawang hari </a:t>
            </a:r>
            <a:r>
              <a:rPr b="0" lang="en-PH" sz="1800" spc="-1" strike="noStrike">
                <a:solidFill>
                  <a:srgbClr val="000000"/>
                </a:solidFill>
                <a:latin typeface="Lato"/>
                <a:ea typeface="AppleSystemUIFont"/>
              </a:rPr>
              <a:t>na inihalal ng asamblea ang nanungkulan bilang </a:t>
            </a:r>
            <a:r>
              <a:rPr b="1" lang="en-PH" sz="1800" spc="-1" strike="noStrike">
                <a:solidFill>
                  <a:srgbClr val="000000"/>
                </a:solidFill>
                <a:latin typeface="Lato"/>
                <a:ea typeface="AppleSystemUIFont"/>
              </a:rPr>
              <a:t>punong-pari, hukom,</a:t>
            </a:r>
            <a:r>
              <a:rPr b="0" lang="en-PH" sz="1800" spc="-1" strike="noStrike">
                <a:solidFill>
                  <a:srgbClr val="000000"/>
                </a:solidFill>
                <a:latin typeface="Lato"/>
                <a:ea typeface="AppleSystemUIFont"/>
              </a:rPr>
              <a:t> at </a:t>
            </a:r>
            <a:r>
              <a:rPr b="1" lang="en-PH" sz="1800" spc="-1" strike="noStrike">
                <a:solidFill>
                  <a:srgbClr val="000000"/>
                </a:solidFill>
                <a:latin typeface="Lato"/>
                <a:ea typeface="AppleSystemUIFont"/>
              </a:rPr>
              <a:t>pinuno ng hukbo</a:t>
            </a:r>
            <a:r>
              <a:rPr b="0" lang="en-PH" sz="1800" spc="-1" strike="noStrike">
                <a:solidFill>
                  <a:srgbClr val="000000"/>
                </a:solidFill>
                <a:latin typeface="Lato"/>
                <a:ea typeface="AppleSystemUIFont"/>
              </a:rPr>
              <a:t>. Ginawang 500 ang kasapi ng konseho na pinili mula sa kalalakihang may edad 30 pataas. Ang konseho ang pumalit sa kapangyarihan at tungkulin na dating hawak ng </a:t>
            </a:r>
            <a:r>
              <a:rPr b="0" i="1" lang="en-PH" sz="1800" spc="-1" strike="noStrike">
                <a:solidFill>
                  <a:srgbClr val="000000"/>
                </a:solidFill>
                <a:latin typeface="Lato"/>
                <a:ea typeface="AppleSystemUIFont"/>
              </a:rPr>
              <a:t>archon</a:t>
            </a:r>
            <a:r>
              <a:rPr b="0" lang="en-PH" sz="1800" spc="-1" strike="noStrike">
                <a:solidFill>
                  <a:srgbClr val="000000"/>
                </a:solidFill>
                <a:latin typeface="Lato"/>
                <a:ea typeface="AppleSystemUIFont"/>
              </a:rPr>
              <a:t>.</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9"/>
          <p:cNvSpPr/>
          <p:nvPr/>
        </p:nvSpPr>
        <p:spPr>
          <a:xfrm>
            <a:off x="-113040" y="532080"/>
            <a:ext cx="351936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0" name="Rectangle 20"/>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Athens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1" name=""/>
          <p:cNvSpPr txBox="1"/>
          <p:nvPr/>
        </p:nvSpPr>
        <p:spPr>
          <a:xfrm>
            <a:off x="851760" y="1683720"/>
            <a:ext cx="10198080" cy="239148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Symbol"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Asamblea ng Mamamayan</a:t>
            </a:r>
            <a:r>
              <a:rPr b="0" lang="en-PH" sz="1800" spc="-1" strike="noStrike">
                <a:solidFill>
                  <a:srgbClr val="000000"/>
                </a:solidFill>
                <a:latin typeface="Lato"/>
                <a:ea typeface="AppleSystemUIFont"/>
              </a:rPr>
              <a:t> ang may kapangyarihan sa pamahalaan at ang </a:t>
            </a:r>
            <a:r>
              <a:rPr b="1" lang="en-PH" sz="1800" spc="-1" strike="noStrike">
                <a:solidFill>
                  <a:srgbClr val="000000"/>
                </a:solidFill>
                <a:latin typeface="Lato"/>
                <a:ea typeface="AppleSystemUIFont"/>
              </a:rPr>
              <a:t>Konseho ng Limandaan</a:t>
            </a:r>
            <a:r>
              <a:rPr b="0" lang="en-PH" sz="1800" spc="-1" strike="noStrike">
                <a:solidFill>
                  <a:srgbClr val="000000"/>
                </a:solidFill>
                <a:latin typeface="Lato"/>
                <a:ea typeface="AppleSystemUIFont"/>
              </a:rPr>
              <a:t> ay nagpapanukala ng mga batas sa asamblea. </a:t>
            </a:r>
            <a:r>
              <a:rPr b="1" lang="en-PH" sz="1800" spc="-1" strike="noStrike">
                <a:solidFill>
                  <a:srgbClr val="000000"/>
                </a:solidFill>
                <a:latin typeface="Lato"/>
                <a:ea typeface="AppleSystemUIFont"/>
              </a:rPr>
              <a:t>Demokratiko</a:t>
            </a:r>
            <a:r>
              <a:rPr b="0" lang="en-PH" sz="1800" spc="-1" strike="noStrike">
                <a:solidFill>
                  <a:srgbClr val="000000"/>
                </a:solidFill>
                <a:latin typeface="Lato"/>
                <a:ea typeface="AppleSystemUIFont"/>
              </a:rPr>
              <a:t> rin ang naging sistema ng mga korte. Nakilala rin ang kaniyang pamunuan sa patakarang ostrasismo kung saan ipinatatapon sa ibang lugar ang sinumang mamamayang itinuturing na banta sa kaayusan ng pamahalaan at lipunan.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2181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2023-04-28T14:32:40Z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