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4480" cy="68403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1360" cy="27813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6800" cy="38448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6800" cy="3664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480" cy="6174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2920" cy="9529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000" cy="10170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4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5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8800" cy="33670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816000" y="2881080"/>
            <a:ext cx="808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Poetry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40000" y="864360"/>
            <a:ext cx="10978200" cy="525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 a Lovely Woman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by Angela Manalang-Gloria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Shall I compare you to a rainbowed shower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Drawing to earth the very arc of dream,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Or shall I say you are an orchid flower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That fevers men beside a jungle stream?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Shall I compare you to a windy morning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Because you stir the sleeping blood and brain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 rise and follow beauty till beauty, scorning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Desire’s fleet runners, vanishes again?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No, you are more than spectrum, than the find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Of orchid hunters, than Ariel dawn on wings.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And I, who know you are the undefined Reality of all unreal things,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Now wisely set your breathlessness apart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As the unanswered challenge to the dreamer’s art.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6" name="TextBox 1"/>
          <p:cNvSpPr/>
          <p:nvPr/>
        </p:nvSpPr>
        <p:spPr>
          <a:xfrm>
            <a:off x="519840" y="253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Poetry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540000" y="1728360"/>
            <a:ext cx="10978200" cy="403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poet used flowery words in the poem (which is a characteristic of poetry in the period) to convey how the writer feels and to describe more vividly the thoughts and purpose. These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flowery words are also known as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figurative language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—creative language that poets use to tell stories, share feelings, and describe experiences. Authors also use it to make the readers see ordinary things in innovative and creative ways.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8" name="TextBox 2"/>
          <p:cNvSpPr/>
          <p:nvPr/>
        </p:nvSpPr>
        <p:spPr>
          <a:xfrm>
            <a:off x="519840" y="433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Poetry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540000" y="1044360"/>
            <a:ext cx="10978200" cy="525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The following lines from the poem have figures of speech that show comparison: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No, you are more than spectrum, than the find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Of orchid hunters, than Ariel dawn on wings.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Or shall I say you are an orchid flower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That fevers men beside a jungle stream?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In the first line, the author compares indirectly her beauty or appearance to a finite wave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using the word “than.” This is called a simile. 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simile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is a figure of speech that compares two things indirectly using the words “like,” “as,” “so,” or “than.”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In the second line, the author compares the woman to an orchid flower without using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words “like” or “as.” This is called a metaphor. 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metaphor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is a figure of speech that compares two things directly without using the words “like” or “as.”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TextBox 3"/>
          <p:cNvSpPr/>
          <p:nvPr/>
        </p:nvSpPr>
        <p:spPr>
          <a:xfrm>
            <a:off x="519840" y="433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Poetry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540000" y="792360"/>
            <a:ext cx="10978200" cy="525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“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Pen is mightier than sword.” The sentence is a figure of speech that shows comparison using things that attribute to humans. This is called personification.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Personification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 giving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human attributes and/or feelings to an idea or a thing.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Examples: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1. Her skin is as smooth as a baby’s bottom. (simile)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2. Her lovely voice was music to his ears. (metaphor)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3. The moon smiled when she arrived. (personification)</a:t>
            </a:r>
            <a:endParaRPr b="0" lang="en-PH" sz="1800" spc="-1" strike="noStrike">
              <a:latin typeface="Arial"/>
              <a:ea typeface="PingFang SC"/>
            </a:endParaRPr>
          </a:p>
        </p:txBody>
      </p:sp>
      <p:sp>
        <p:nvSpPr>
          <p:cNvPr id="132" name="TextBox 4"/>
          <p:cNvSpPr/>
          <p:nvPr/>
        </p:nvSpPr>
        <p:spPr>
          <a:xfrm>
            <a:off x="519840" y="433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Poetry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540000" y="1224360"/>
            <a:ext cx="10978200" cy="525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Figures of speech that show contradiction: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200" spc="-1" strike="noStrike">
                <a:solidFill>
                  <a:srgbClr val="000000"/>
                </a:solidFill>
                <a:latin typeface="€n 'E8þ"/>
                <a:ea typeface="€n 'E8þ"/>
              </a:rPr>
              <a:t>	</a:t>
            </a:r>
            <a:r>
              <a:rPr b="0" lang="en-PH" sz="1200" spc="-1" strike="noStrike">
                <a:solidFill>
                  <a:srgbClr val="000000"/>
                </a:solidFill>
                <a:latin typeface="€n 'E8þ"/>
                <a:ea typeface="€n 'E8þ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Paradox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is a figure of speech that seems to contradict itself, but which, upon further examination, contains some kernel of truth or reason.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Examples: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1. If the second sentence is false, the first sentence is true.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2. I know one thing; it’s that I know nothing.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TextBox 5"/>
          <p:cNvSpPr/>
          <p:nvPr/>
        </p:nvSpPr>
        <p:spPr>
          <a:xfrm>
            <a:off x="519840" y="433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Poetry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540000" y="1224360"/>
            <a:ext cx="10978200" cy="525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Oxymoron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is a figure of speech, usually one or two words, in which seemingly contradictory terms appear side by side.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Examples: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This is another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fine mess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you have got us into.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2. There is a real love–hate relationship developing between the two of them.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It is good to note that oxymorons are pairs of words or phrases while paradoxes are pairs of clauses or sentences.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6" name="TextBox 9"/>
          <p:cNvSpPr/>
          <p:nvPr/>
        </p:nvSpPr>
        <p:spPr>
          <a:xfrm>
            <a:off x="519840" y="433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Poetry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540000" y="1080360"/>
            <a:ext cx="10978200" cy="525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Irony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is a contradictory statement or situation that reveals a reality that is different from W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hat appears to be true.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Examples: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1. Entering a child’s messy room and saying “Nice place you have here.”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2. A fire station that burns down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3. Hansel and Gretel (Grimm’s fairy tale): the witch, who intended to eat Hansel and 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    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Gretel, is trapped by the children in her own oven.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The first example is a</a:t>
            </a:r>
            <a:r>
              <a:rPr b="1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verbal irony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. Since you do not want to offend the child, you give a statement that contradicts what you intend to say.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The second example is a</a:t>
            </a:r>
            <a:r>
              <a:rPr b="1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 situational irony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. It is ironic that a fire station that houses people whose goal is to put off fire burns down.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The third is an </a:t>
            </a:r>
            <a:r>
              <a:rPr b="1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irony in plot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. </a:t>
            </a:r>
            <a:r>
              <a:rPr b="0" i="1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Hansel and Gretel’s</a:t>
            </a: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 plot has a witch intending to eat the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kids by trapping them in the oven but was trapped in the oven herself. The fate of the witch is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"/>
                <a:ea typeface="€n 'E8þ"/>
              </a:rPr>
              <a:t>ironic.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8" name="TextBox 6"/>
          <p:cNvSpPr/>
          <p:nvPr/>
        </p:nvSpPr>
        <p:spPr>
          <a:xfrm>
            <a:off x="519840" y="361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Poetry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540000" y="1080360"/>
            <a:ext cx="10978200" cy="525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"/>
                <a:ea typeface="DejaVu Sans"/>
              </a:rPr>
              <a:t>ACTIVITY: Read the poem below. Look for figures of speech.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Words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by Angela Manalang-Gloria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 never meant the words I said,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words I said break with the thunder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So trouble not your honest head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Of billows surging into spray: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And never mean the words I write,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Unfathomed depths withhold the wonder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But come and kiss me now goodnight.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Of all the words I ever say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0" name="TextBox 8"/>
          <p:cNvSpPr/>
          <p:nvPr/>
        </p:nvSpPr>
        <p:spPr>
          <a:xfrm>
            <a:off x="519840" y="361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Poetry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2023-07-11T09:23:05Z</dcterms:modified>
  <cp:revision>184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