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2040" cy="684792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8920" cy="2788920"/>
          </a:xfrm>
          <a:prstGeom prst="rect">
            <a:avLst/>
          </a:prstGeom>
          <a:ln w="0">
            <a:noFill/>
          </a:ln>
        </p:spPr>
      </p:pic>
      <p:sp>
        <p:nvSpPr>
          <p:cNvPr id="2" name="Rectangle 5"/>
          <p:cNvSpPr/>
          <p:nvPr/>
        </p:nvSpPr>
        <p:spPr>
          <a:xfrm>
            <a:off x="3487320" y="1475280"/>
            <a:ext cx="8694360" cy="385236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4360" cy="37404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2040" cy="624960"/>
          </a:xfrm>
          <a:prstGeom prst="rect">
            <a:avLst/>
          </a:prstGeom>
          <a:ln w="0">
            <a:noFill/>
          </a:ln>
        </p:spPr>
      </p:pic>
      <p:sp>
        <p:nvSpPr>
          <p:cNvPr id="43"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4560" cy="1024560"/>
          </a:xfrm>
          <a:prstGeom prst="rect">
            <a:avLst/>
          </a:prstGeom>
          <a:ln w="0">
            <a:noFill/>
          </a:ln>
        </p:spPr>
      </p:pic>
      <p:sp>
        <p:nvSpPr>
          <p:cNvPr id="45"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2040" cy="624960"/>
          </a:xfrm>
          <a:prstGeom prst="rect">
            <a:avLst/>
          </a:prstGeom>
          <a:ln w="0">
            <a:noFill/>
          </a:ln>
        </p:spPr>
      </p:pic>
      <p:sp>
        <p:nvSpPr>
          <p:cNvPr id="86"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24560" cy="1024560"/>
          </a:xfrm>
          <a:prstGeom prst="rect">
            <a:avLst/>
          </a:prstGeom>
          <a:ln w="0">
            <a:noFill/>
          </a:ln>
        </p:spPr>
      </p:pic>
      <p:sp>
        <p:nvSpPr>
          <p:cNvPr id="88"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2040" cy="624960"/>
          </a:xfrm>
          <a:prstGeom prst="rect">
            <a:avLst/>
          </a:prstGeom>
          <a:ln w="0">
            <a:noFill/>
          </a:ln>
        </p:spPr>
      </p:pic>
      <p:sp>
        <p:nvSpPr>
          <p:cNvPr id="129"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24560" cy="1024560"/>
          </a:xfrm>
          <a:prstGeom prst="rect">
            <a:avLst/>
          </a:prstGeom>
          <a:ln w="0">
            <a:noFill/>
          </a:ln>
        </p:spPr>
      </p:pic>
      <p:sp>
        <p:nvSpPr>
          <p:cNvPr id="131"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82040" cy="624960"/>
          </a:xfrm>
          <a:prstGeom prst="rect">
            <a:avLst/>
          </a:prstGeom>
          <a:ln w="0">
            <a:noFill/>
          </a:ln>
        </p:spPr>
      </p:pic>
      <p:sp>
        <p:nvSpPr>
          <p:cNvPr id="172"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24560" cy="1024560"/>
          </a:xfrm>
          <a:prstGeom prst="rect">
            <a:avLst/>
          </a:prstGeom>
          <a:ln w="0">
            <a:noFill/>
          </a:ln>
        </p:spPr>
      </p:pic>
      <p:sp>
        <p:nvSpPr>
          <p:cNvPr id="174"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82040" cy="624960"/>
          </a:xfrm>
          <a:prstGeom prst="rect">
            <a:avLst/>
          </a:prstGeom>
          <a:ln w="0">
            <a:noFill/>
          </a:ln>
        </p:spPr>
      </p:pic>
      <p:sp>
        <p:nvSpPr>
          <p:cNvPr id="215" name="Rectangle 7"/>
          <p:cNvSpPr/>
          <p:nvPr/>
        </p:nvSpPr>
        <p:spPr>
          <a:xfrm>
            <a:off x="10868760" y="0"/>
            <a:ext cx="960480" cy="96048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24560" cy="1024560"/>
          </a:xfrm>
          <a:prstGeom prst="rect">
            <a:avLst/>
          </a:prstGeom>
          <a:ln w="0">
            <a:noFill/>
          </a:ln>
        </p:spPr>
      </p:pic>
      <p:sp>
        <p:nvSpPr>
          <p:cNvPr id="217" name="TextBox 9"/>
          <p:cNvSpPr/>
          <p:nvPr/>
        </p:nvSpPr>
        <p:spPr>
          <a:xfrm>
            <a:off x="185400" y="6362280"/>
            <a:ext cx="468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13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New REX Education Mission Logo V.png" descr="New REX Education Mission Logo V.png"/>
          <p:cNvPicPr/>
          <p:nvPr/>
        </p:nvPicPr>
        <p:blipFill>
          <a:blip r:embed="rId2"/>
          <a:stretch/>
        </p:blipFill>
        <p:spPr>
          <a:xfrm>
            <a:off x="2755800" y="1508760"/>
            <a:ext cx="6606360" cy="3374640"/>
          </a:xfrm>
          <a:prstGeom prst="rect">
            <a:avLst/>
          </a:prstGeom>
          <a:ln w="12600">
            <a:noFill/>
          </a:ln>
        </p:spPr>
      </p:pic>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59"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8"/>
          <p:cNvSpPr/>
          <p:nvPr/>
        </p:nvSpPr>
        <p:spPr>
          <a:xfrm>
            <a:off x="4147560" y="2792880"/>
            <a:ext cx="7516080" cy="699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Chemical Changes in Matter</a:t>
            </a:r>
            <a:r>
              <a:rPr b="1" lang="en-US" sz="4000" spc="-1" strike="noStrike">
                <a:solidFill>
                  <a:srgbClr val="ffffff"/>
                </a:solidFill>
                <a:latin typeface="Lato"/>
                <a:ea typeface="PingFang SC"/>
              </a:rPr>
              <a:t> </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
          <p:cNvSpPr/>
          <p:nvPr/>
        </p:nvSpPr>
        <p:spPr>
          <a:xfrm>
            <a:off x="720000" y="360000"/>
            <a:ext cx="9172440" cy="712440"/>
          </a:xfrm>
          <a:prstGeom prst="rect">
            <a:avLst/>
          </a:prstGeom>
          <a:noFill/>
          <a:ln w="0">
            <a:noFill/>
          </a:ln>
        </p:spPr>
        <p:style>
          <a:lnRef idx="0"/>
          <a:fillRef idx="0"/>
          <a:effectRef idx="0"/>
          <a:fontRef idx="minor"/>
        </p:style>
      </p:sp>
      <p:sp>
        <p:nvSpPr>
          <p:cNvPr id="298" name=""/>
          <p:cNvSpPr/>
          <p:nvPr/>
        </p:nvSpPr>
        <p:spPr>
          <a:xfrm>
            <a:off x="3039480" y="792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
        <p:nvSpPr>
          <p:cNvPr id="299" name=""/>
          <p:cNvSpPr/>
          <p:nvPr/>
        </p:nvSpPr>
        <p:spPr>
          <a:xfrm>
            <a:off x="234000" y="1872000"/>
            <a:ext cx="11723400" cy="41756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1134"/>
              </a:spcBef>
              <a:buNone/>
            </a:pPr>
            <a:r>
              <a:rPr b="1" lang="en-PH" sz="1800" spc="-1" strike="noStrike">
                <a:solidFill>
                  <a:srgbClr val="000000"/>
                </a:solidFill>
                <a:latin typeface="Lato"/>
                <a:ea typeface="DejaVu Sans"/>
              </a:rPr>
              <a:t>	</a:t>
            </a:r>
            <a:r>
              <a:rPr b="1" lang="en-PH" sz="1800" spc="-1" strike="noStrike">
                <a:solidFill>
                  <a:srgbClr val="000000"/>
                </a:solidFill>
                <a:latin typeface="Lato"/>
                <a:ea typeface="DejaVu Sans"/>
              </a:rPr>
              <a:t>Chemical change</a:t>
            </a:r>
            <a:r>
              <a:rPr b="0" lang="en-PH" sz="1800" spc="-1" strike="noStrike">
                <a:solidFill>
                  <a:srgbClr val="000000"/>
                </a:solidFill>
                <a:latin typeface="Lato"/>
                <a:ea typeface="DejaVu Sans"/>
              </a:rPr>
              <a:t> - is brought about by temperature and when materials react with other materials when they are mixed. In a chemical change, there is a change in the composition of </a:t>
            </a:r>
            <a:r>
              <a:rPr b="1" lang="en-PH" sz="1800" spc="-1" strike="noStrike">
                <a:solidFill>
                  <a:srgbClr val="000000"/>
                </a:solidFill>
                <a:latin typeface="Lato"/>
                <a:ea typeface="DejaVu Sans"/>
              </a:rPr>
              <a:t>new material.</a:t>
            </a:r>
            <a:br/>
            <a:r>
              <a:rPr b="1" lang="en-PH" sz="1800" spc="-1" strike="noStrike">
                <a:solidFill>
                  <a:srgbClr val="000000"/>
                </a:solidFill>
                <a:latin typeface="Lato"/>
                <a:ea typeface="DejaVu Sans"/>
              </a:rPr>
              <a:t>	</a:t>
            </a:r>
            <a:r>
              <a:rPr b="0" lang="en-PH" sz="1800" spc="-1" strike="noStrike">
                <a:solidFill>
                  <a:srgbClr val="000000"/>
                </a:solidFill>
                <a:latin typeface="Lato"/>
                <a:ea typeface="DejaVu Sans"/>
              </a:rPr>
              <a:t>Some pieces of evidence of chemical change are the formation of gas and precipitates, the change in color, the change in </a:t>
            </a:r>
            <a:r>
              <a:rPr b="0" lang="en-PH" sz="1800" spc="-1" strike="noStrike">
                <a:solidFill>
                  <a:srgbClr val="000000"/>
                </a:solidFill>
                <a:latin typeface="Lato"/>
                <a:ea typeface="®Ééþ"/>
              </a:rPr>
              <a:t>temperature, and, specifically, the formation of new substances.</a:t>
            </a:r>
            <a:endParaRPr b="0" lang="en-PH" sz="1800" spc="-1" strike="noStrike">
              <a:latin typeface="Arial"/>
            </a:endParaRPr>
          </a:p>
          <a:p>
            <a:pPr>
              <a:lnSpc>
                <a:spcPct val="100000"/>
              </a:lnSpc>
              <a:spcBef>
                <a:spcPts val="1417"/>
              </a:spcBef>
              <a:buNone/>
            </a:pP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Chemical change is the formation of </a:t>
            </a:r>
            <a:r>
              <a:rPr b="1" lang="en-PH" sz="1800" spc="-1" strike="noStrike">
                <a:solidFill>
                  <a:srgbClr val="000000"/>
                </a:solidFill>
                <a:latin typeface="Lato"/>
                <a:ea typeface="®Ééþ"/>
              </a:rPr>
              <a:t>precipitates</a:t>
            </a:r>
            <a:r>
              <a:rPr b="0" lang="en-PH" sz="1800" spc="-1" strike="noStrike">
                <a:solidFill>
                  <a:srgbClr val="000000"/>
                </a:solidFill>
                <a:latin typeface="Lato"/>
                <a:ea typeface="®Ééþ"/>
              </a:rPr>
              <a:t>.</a:t>
            </a:r>
            <a:br/>
            <a:r>
              <a:rPr b="0" lang="en-PH" sz="1800" spc="-1" strike="noStrike">
                <a:solidFill>
                  <a:srgbClr val="000000"/>
                </a:solidFill>
                <a:latin typeface="Lato"/>
                <a:ea typeface="®Ééþ"/>
              </a:rPr>
              <a:t>	</a:t>
            </a:r>
            <a:br/>
            <a:r>
              <a:rPr b="1" lang="en-PH" sz="1800" spc="-1" strike="noStrike">
                <a:solidFill>
                  <a:srgbClr val="000000"/>
                </a:solidFill>
                <a:latin typeface="Lato"/>
                <a:ea typeface="®Ééþ"/>
              </a:rPr>
              <a:t>Example</a:t>
            </a:r>
            <a:r>
              <a:rPr b="0" lang="en-PH" sz="1800" spc="-1" strike="noStrike">
                <a:solidFill>
                  <a:srgbClr val="000000"/>
                </a:solidFill>
                <a:latin typeface="Lato"/>
                <a:ea typeface="®Ééþ"/>
              </a:rPr>
              <a:t>: curdling of milk</a:t>
            </a:r>
            <a:b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When vinegar was mixed with milk, precipitates were formed. The formation of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precipitates is also a sign of a </a:t>
            </a:r>
            <a:r>
              <a:rPr b="0" lang="en-PH" sz="1800" spc="-1" strike="noStrike" u="sng">
                <a:solidFill>
                  <a:srgbClr val="000000"/>
                </a:solidFill>
                <a:uFillTx/>
                <a:latin typeface="Lato"/>
                <a:ea typeface="®Ééþ"/>
              </a:rPr>
              <a:t>chemical change</a:t>
            </a:r>
            <a:r>
              <a:rPr b="0" lang="en-PH" sz="1800" spc="-1" strike="noStrike">
                <a:solidFill>
                  <a:srgbClr val="000000"/>
                </a:solidFill>
                <a:latin typeface="Lato"/>
                <a:ea typeface="®Ééþ"/>
              </a:rPr>
              <a:t>. Milk has a protein substance called </a:t>
            </a:r>
            <a:r>
              <a:rPr b="1" lang="en-PH" sz="1800" spc="-1" strike="noStrike">
                <a:solidFill>
                  <a:srgbClr val="000000"/>
                </a:solidFill>
                <a:latin typeface="Lato"/>
                <a:ea typeface="®Ééþ"/>
              </a:rPr>
              <a:t>casein</a:t>
            </a:r>
            <a:r>
              <a:rPr b="0" lang="en-PH" sz="1800" spc="-1" strike="noStrike">
                <a:solidFill>
                  <a:srgbClr val="000000"/>
                </a:solidFill>
                <a:latin typeface="Lato"/>
                <a:ea typeface="®Ééþ"/>
              </a:rPr>
              <a:t>. When casein in milk is combined with vinegar, instead of mixing thoroughly, the molecules move around and join together to form a plasticlike structure called </a:t>
            </a:r>
            <a:r>
              <a:rPr b="1" lang="en-PH" sz="1800" spc="-1" strike="noStrike">
                <a:solidFill>
                  <a:srgbClr val="000000"/>
                </a:solidFill>
                <a:latin typeface="Lato"/>
                <a:ea typeface="®Ééþ"/>
              </a:rPr>
              <a:t>casein plastic</a:t>
            </a:r>
            <a:r>
              <a:rPr b="0" lang="en-PH" sz="1800" spc="-1" strike="noStrike">
                <a:solidFill>
                  <a:srgbClr val="000000"/>
                </a:solidFill>
                <a:latin typeface="Lato"/>
                <a:ea typeface="®Ééþ"/>
              </a:rPr>
              <a:t>.</a:t>
            </a:r>
            <a:br/>
            <a:r>
              <a:rPr b="0" lang="en-PH" sz="1800" spc="-1" strike="noStrike">
                <a:solidFill>
                  <a:srgbClr val="000000"/>
                </a:solidFill>
                <a:latin typeface="Lato"/>
                <a:ea typeface="®Ééþ"/>
              </a:rPr>
              <a:t>	</a:t>
            </a:r>
            <a:br/>
            <a:r>
              <a:rPr b="0" lang="en-PH" sz="1800" spc="-1" strike="noStrike">
                <a:solidFill>
                  <a:srgbClr val="000000"/>
                </a:solidFill>
                <a:latin typeface="Lato"/>
                <a:ea typeface="®Ééþ"/>
              </a:rPr>
              <a:t>	</a:t>
            </a:r>
            <a:r>
              <a:rPr b="1" lang="en-PH" sz="1800" spc="-1" strike="noStrike">
                <a:solidFill>
                  <a:srgbClr val="000000"/>
                </a:solidFill>
                <a:latin typeface="Lato"/>
                <a:ea typeface="®Ééþ"/>
              </a:rPr>
              <a:t>Example of chemical changes are</a:t>
            </a:r>
            <a:r>
              <a:rPr b="0" lang="en-PH" sz="1800" spc="-1" strike="noStrike">
                <a:solidFill>
                  <a:srgbClr val="000000"/>
                </a:solidFill>
                <a:latin typeface="Lato"/>
                <a:ea typeface="®Ééþ"/>
              </a:rPr>
              <a:t>:</a:t>
            </a:r>
            <a:br/>
            <a:r>
              <a:rPr b="0" lang="en-PH" sz="1800" spc="-1" strike="noStrike">
                <a:solidFill>
                  <a:srgbClr val="000000"/>
                </a:solidFill>
                <a:latin typeface="Lato"/>
                <a:ea typeface="®Ééþ"/>
              </a:rPr>
              <a:t>	</a:t>
            </a:r>
            <a:r>
              <a:rPr b="0" lang="en-PH" sz="1800" spc="-1" strike="noStrike">
                <a:solidFill>
                  <a:srgbClr val="000000"/>
                </a:solidFill>
                <a:latin typeface="Lato"/>
                <a:ea typeface="®Ééþ"/>
              </a:rPr>
              <a:t>	</a:t>
            </a:r>
            <a:r>
              <a:rPr b="0" lang="en-PH" sz="1800" spc="-1" strike="noStrike">
                <a:solidFill>
                  <a:srgbClr val="000000"/>
                </a:solidFill>
                <a:latin typeface="Lato"/>
                <a:ea typeface="®Ééþ"/>
              </a:rPr>
              <a:t>Burning, cooking, decaying, and rusting</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
          <p:cNvSpPr/>
          <p:nvPr/>
        </p:nvSpPr>
        <p:spPr>
          <a:xfrm>
            <a:off x="720000" y="360000"/>
            <a:ext cx="9172440" cy="712440"/>
          </a:xfrm>
          <a:prstGeom prst="rect">
            <a:avLst/>
          </a:prstGeom>
          <a:noFill/>
          <a:ln w="0">
            <a:noFill/>
          </a:ln>
        </p:spPr>
        <p:style>
          <a:lnRef idx="0"/>
          <a:fillRef idx="0"/>
          <a:effectRef idx="0"/>
          <a:fontRef idx="minor"/>
        </p:style>
      </p:sp>
      <p:sp>
        <p:nvSpPr>
          <p:cNvPr id="301" name=""/>
          <p:cNvSpPr/>
          <p:nvPr/>
        </p:nvSpPr>
        <p:spPr>
          <a:xfrm>
            <a:off x="595440" y="2448000"/>
            <a:ext cx="11000520" cy="233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1" lang="en-PH" sz="1800" spc="-1" strike="noStrike">
                <a:latin typeface="Lato"/>
              </a:rPr>
              <a:t>Other examples</a:t>
            </a:r>
            <a:r>
              <a:rPr b="0" lang="en-PH" sz="1800" spc="-1" strike="noStrike">
                <a:latin typeface="Lato"/>
              </a:rPr>
              <a:t>:</a:t>
            </a:r>
            <a:endParaRPr b="0" lang="en-PH" sz="1800" spc="-1" strike="noStrike">
              <a:latin typeface="Arial"/>
            </a:endParaRPr>
          </a:p>
          <a:p>
            <a:pPr marL="216000" indent="-216000" algn="just">
              <a:lnSpc>
                <a:spcPct val="100000"/>
              </a:lnSpc>
              <a:buClr>
                <a:srgbClr val="000000"/>
              </a:buClr>
              <a:buSzPct val="45000"/>
              <a:buFont typeface="Wingdings" charset="2"/>
              <a:buChar char=""/>
            </a:pPr>
            <a:r>
              <a:rPr b="0" lang="en-PH" sz="1800" spc="-1" strike="noStrike">
                <a:latin typeface="Lato"/>
              </a:rPr>
              <a:t>When you heat the sugar in the pan, you will see bubbles in the pan until the sugar gets totally burned. When the sugar is heated, it is turn into a new material called </a:t>
            </a:r>
            <a:r>
              <a:rPr b="1" lang="en-PH" sz="1800" spc="-1" strike="noStrike">
                <a:latin typeface="Lato"/>
              </a:rPr>
              <a:t>carbon</a:t>
            </a:r>
            <a:r>
              <a:rPr b="0" lang="en-PH" sz="1800" spc="-1" strike="noStrike">
                <a:latin typeface="Lato"/>
              </a:rPr>
              <a:t>.</a:t>
            </a:r>
            <a:endParaRPr b="0" lang="en-PH" sz="1800" spc="-1" strike="noStrike">
              <a:latin typeface="Arial"/>
            </a:endParaRPr>
          </a:p>
          <a:p>
            <a:pPr marL="216000" indent="-216000" algn="just">
              <a:lnSpc>
                <a:spcPct val="100000"/>
              </a:lnSpc>
              <a:buClr>
                <a:srgbClr val="000000"/>
              </a:buClr>
              <a:buSzPct val="45000"/>
              <a:buFont typeface="Wingdings" charset="2"/>
              <a:buChar char=""/>
            </a:pPr>
            <a:r>
              <a:rPr b="0" lang="en-PH" sz="1800" spc="-1" strike="noStrike">
                <a:latin typeface="Lato"/>
                <a:ea typeface="®Ééþ"/>
              </a:rPr>
              <a:t>When the hard-boiled egg was in the glass of vinegar, </a:t>
            </a:r>
            <a:r>
              <a:rPr b="0" lang="en-PH" sz="1800" spc="-1" strike="noStrike">
                <a:latin typeface="Lato"/>
                <a:ea typeface="PingFang SC"/>
              </a:rPr>
              <a:t>bubbles came out. Bubble formation means that there is a formation of gas. These bubbles that came out from the shell are </a:t>
            </a:r>
            <a:r>
              <a:rPr b="1" lang="en-PH" sz="1800" spc="-1" strike="noStrike">
                <a:latin typeface="Lato"/>
                <a:ea typeface="PingFang SC"/>
              </a:rPr>
              <a:t>carbon dioxide</a:t>
            </a:r>
            <a:r>
              <a:rPr b="0" lang="en-PH" sz="1800" spc="-1" strike="noStrike">
                <a:latin typeface="Lato"/>
                <a:ea typeface="PingFang SC"/>
              </a:rPr>
              <a:t>.</a:t>
            </a:r>
            <a:endParaRPr b="0" lang="en-PH" sz="1800" spc="-1" strike="noStrike">
              <a:latin typeface="Arial"/>
            </a:endParaRPr>
          </a:p>
          <a:p>
            <a:pPr marL="216000" indent="-216000" algn="just">
              <a:lnSpc>
                <a:spcPct val="100000"/>
              </a:lnSpc>
              <a:buClr>
                <a:srgbClr val="000000"/>
              </a:buClr>
              <a:buSzPct val="45000"/>
              <a:buFont typeface="Wingdings" charset="2"/>
              <a:buChar char=""/>
            </a:pPr>
            <a:r>
              <a:rPr b="0" lang="en-PH" sz="1800" spc="-1" strike="noStrike">
                <a:latin typeface="Lato"/>
                <a:ea typeface="PingFang SC"/>
              </a:rPr>
              <a:t>The eggshells contain </a:t>
            </a:r>
            <a:r>
              <a:rPr b="1" lang="en-PH" sz="1800" spc="-1" strike="noStrike">
                <a:latin typeface="Lato"/>
                <a:ea typeface="PingFang SC"/>
              </a:rPr>
              <a:t>calcium carbonate</a:t>
            </a:r>
            <a:r>
              <a:rPr b="0" lang="en-PH" sz="1800" spc="-1" strike="noStrike">
                <a:latin typeface="Lato"/>
                <a:ea typeface="PingFang SC"/>
              </a:rPr>
              <a:t>. The vinegar is acetic acid. When calcium carbonate is mixed with acetic acid, </a:t>
            </a:r>
            <a:r>
              <a:rPr b="1" lang="en-PH" sz="1800" spc="-1" strike="noStrike">
                <a:latin typeface="Lato"/>
                <a:ea typeface="PingFang SC"/>
              </a:rPr>
              <a:t>carbon dioxide</a:t>
            </a:r>
            <a:r>
              <a:rPr b="0" lang="en-PH" sz="1800" spc="-1" strike="noStrike">
                <a:latin typeface="Lato"/>
                <a:ea typeface="PingFang SC"/>
              </a:rPr>
              <a:t> is formed, resulting in the formation of bubbles.</a:t>
            </a:r>
            <a:endParaRPr b="0" lang="en-PH" sz="1800" spc="-1" strike="noStrike">
              <a:latin typeface="Arial"/>
            </a:endParaRPr>
          </a:p>
        </p:txBody>
      </p:sp>
      <p:sp>
        <p:nvSpPr>
          <p:cNvPr id="302" name=""/>
          <p:cNvSpPr/>
          <p:nvPr/>
        </p:nvSpPr>
        <p:spPr>
          <a:xfrm>
            <a:off x="3039480" y="792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p:nvPr>
        </p:nvSpPr>
        <p:spPr>
          <a:xfrm>
            <a:off x="426240" y="2520000"/>
            <a:ext cx="11338920" cy="3491640"/>
          </a:xfrm>
          <a:prstGeom prst="rect">
            <a:avLst/>
          </a:prstGeom>
          <a:noFill/>
          <a:ln w="0">
            <a:noFill/>
          </a:ln>
        </p:spPr>
        <p:txBody>
          <a:bodyPr lIns="90000" rIns="90000" tIns="45000" bIns="45000" anchor="t">
            <a:noAutofit/>
          </a:bodyPr>
          <a:p>
            <a:pPr algn="just">
              <a:lnSpc>
                <a:spcPct val="100000"/>
              </a:lnSpc>
              <a:buNone/>
            </a:pPr>
            <a:r>
              <a:rPr b="0" lang="en-PH" sz="1800" spc="-1" strike="noStrike">
                <a:latin typeface="Lato"/>
                <a:ea typeface="PingFang SC"/>
              </a:rPr>
              <a:t>1. Karen was eating her favorite apple. Her friends called her up to play so she immediately put the apple on the table. After playing, she planned to eat her apple again. She noticed that the apple had a brown surface on the bite area. (Refer to the image.) Which of the following describes the change that happened with the apple?</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latin typeface="Lato"/>
                <a:ea typeface="PingFang SC"/>
              </a:rPr>
              <a:t>A. chemical change</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C. both physical and chemical changes</a:t>
            </a:r>
            <a:br/>
            <a:r>
              <a:rPr b="0" lang="en-PH" sz="1800" spc="-1" strike="noStrike">
                <a:latin typeface="Lato"/>
                <a:ea typeface="PingFang SC"/>
              </a:rPr>
              <a:t>B. physical change</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D. neither physical change nor chemical change</a:t>
            </a:r>
            <a:endParaRPr b="0" lang="en-PH" sz="1800" spc="-1" strike="noStrike">
              <a:latin typeface="Arial"/>
            </a:endParaRPr>
          </a:p>
          <a:p>
            <a:pPr>
              <a:lnSpc>
                <a:spcPct val="100000"/>
              </a:lnSpc>
              <a:buNone/>
            </a:pPr>
            <a:br/>
            <a:r>
              <a:rPr b="0" lang="en-PH" sz="1800" spc="-1" strike="noStrike">
                <a:latin typeface="Lato"/>
                <a:ea typeface="®Ééþ"/>
              </a:rPr>
              <a:t>2. Study the pictures on your right. What change took place?</a:t>
            </a:r>
            <a:br/>
            <a:endParaRPr b="0" lang="en-PH" sz="1800" spc="-1" strike="noStrike">
              <a:latin typeface="Arial"/>
            </a:endParaRPr>
          </a:p>
          <a:p>
            <a:pPr>
              <a:lnSpc>
                <a:spcPct val="100000"/>
              </a:lnSpc>
              <a:buNone/>
            </a:pPr>
            <a:r>
              <a:rPr b="0" lang="en-PH" sz="1800" spc="-1" strike="noStrike">
                <a:latin typeface="Lato"/>
                <a:ea typeface="PingFang SC"/>
              </a:rPr>
              <a:t>A. chemical change</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C. both physical and chemical changes</a:t>
            </a:r>
            <a:br/>
            <a:r>
              <a:rPr b="0" lang="en-PH" sz="1800" spc="-1" strike="noStrike">
                <a:latin typeface="Lato"/>
                <a:ea typeface="PingFang SC"/>
              </a:rPr>
              <a:t>B. physical change</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	</a:t>
            </a:r>
            <a:r>
              <a:rPr b="0" lang="en-PH" sz="1800" spc="-1" strike="noStrike">
                <a:latin typeface="Lato"/>
                <a:ea typeface="PingFang SC"/>
              </a:rPr>
              <a:t>D</a:t>
            </a:r>
            <a:r>
              <a:rPr b="0" lang="en-PH" sz="1800" spc="-1" strike="noStrike">
                <a:latin typeface="Lato"/>
                <a:ea typeface="®Ééþ"/>
              </a:rPr>
              <a:t>. neither physical change nor chemical change</a:t>
            </a:r>
            <a:endParaRPr b="0" lang="en-PH" sz="1800" spc="-1" strike="noStrike">
              <a:latin typeface="Arial"/>
            </a:endParaRPr>
          </a:p>
        </p:txBody>
      </p:sp>
      <p:pic>
        <p:nvPicPr>
          <p:cNvPr id="304" name="" descr=""/>
          <p:cNvPicPr/>
          <p:nvPr/>
        </p:nvPicPr>
        <p:blipFill>
          <a:blip r:embed="rId1"/>
          <a:stretch/>
        </p:blipFill>
        <p:spPr>
          <a:xfrm>
            <a:off x="9720000" y="3566520"/>
            <a:ext cx="1438920" cy="1076400"/>
          </a:xfrm>
          <a:prstGeom prst="rect">
            <a:avLst/>
          </a:prstGeom>
          <a:ln w="0">
            <a:solidFill>
              <a:srgbClr val="000000"/>
            </a:solidFill>
          </a:ln>
        </p:spPr>
      </p:pic>
      <p:pic>
        <p:nvPicPr>
          <p:cNvPr id="305" name="" descr=""/>
          <p:cNvPicPr/>
          <p:nvPr/>
        </p:nvPicPr>
        <p:blipFill>
          <a:blip r:embed="rId2"/>
          <a:stretch/>
        </p:blipFill>
        <p:spPr>
          <a:xfrm>
            <a:off x="9100800" y="4708440"/>
            <a:ext cx="1338120" cy="901080"/>
          </a:xfrm>
          <a:prstGeom prst="rect">
            <a:avLst/>
          </a:prstGeom>
          <a:ln w="0">
            <a:solidFill>
              <a:srgbClr val="000000"/>
            </a:solidFill>
          </a:ln>
        </p:spPr>
      </p:pic>
      <p:pic>
        <p:nvPicPr>
          <p:cNvPr id="306" name="" descr=""/>
          <p:cNvPicPr/>
          <p:nvPr/>
        </p:nvPicPr>
        <p:blipFill>
          <a:blip r:embed="rId3"/>
          <a:stretch/>
        </p:blipFill>
        <p:spPr>
          <a:xfrm>
            <a:off x="10556280" y="4717080"/>
            <a:ext cx="1322640" cy="897840"/>
          </a:xfrm>
          <a:prstGeom prst="rect">
            <a:avLst/>
          </a:prstGeom>
          <a:ln w="0">
            <a:solidFill>
              <a:srgbClr val="000000"/>
            </a:solidFill>
          </a:ln>
        </p:spPr>
      </p:pic>
      <p:sp>
        <p:nvSpPr>
          <p:cNvPr id="307" name=""/>
          <p:cNvSpPr/>
          <p:nvPr/>
        </p:nvSpPr>
        <p:spPr>
          <a:xfrm>
            <a:off x="9360000" y="5610960"/>
            <a:ext cx="2697480" cy="435600"/>
          </a:xfrm>
          <a:prstGeom prst="rect">
            <a:avLst/>
          </a:prstGeom>
          <a:noFill/>
          <a:ln w="0">
            <a:noFill/>
          </a:ln>
        </p:spPr>
        <p:style>
          <a:lnRef idx="0"/>
          <a:fillRef idx="0"/>
          <a:effectRef idx="0"/>
          <a:fontRef idx="minor"/>
        </p:style>
        <p:txBody>
          <a:bodyPr lIns="90000" rIns="90000" tIns="45000" bIns="45000" anchor="ctr">
            <a:noAutofit/>
          </a:bodyPr>
          <a:p>
            <a:pPr>
              <a:lnSpc>
                <a:spcPct val="100000"/>
              </a:lnSpc>
              <a:buNone/>
            </a:pPr>
            <a:r>
              <a:rPr b="0" lang="en-PH" sz="1800" spc="-1" strike="noStrike">
                <a:solidFill>
                  <a:srgbClr val="000000"/>
                </a:solidFill>
                <a:latin typeface="Arial"/>
                <a:ea typeface="DejaVu Sans"/>
              </a:rPr>
              <a:t>BEFORE </a:t>
            </a:r>
            <a:r>
              <a:rPr b="0" lang="en-PH" sz="1800" spc="-1" strike="noStrike">
                <a:solidFill>
                  <a:srgbClr val="000000"/>
                </a:solidFill>
                <a:latin typeface="Arial"/>
                <a:ea typeface="DejaVu Sans"/>
              </a:rPr>
              <a:t>	</a:t>
            </a:r>
            <a:r>
              <a:rPr b="0" lang="en-PH" sz="1800" spc="-1" strike="noStrike">
                <a:solidFill>
                  <a:srgbClr val="000000"/>
                </a:solidFill>
                <a:latin typeface="Arial"/>
                <a:ea typeface="DejaVu Sans"/>
              </a:rPr>
              <a:t>  AFTER</a:t>
            </a:r>
            <a:endParaRPr b="0" lang="en-PH" sz="1800" spc="-1" strike="noStrike">
              <a:latin typeface="Arial"/>
            </a:endParaRPr>
          </a:p>
        </p:txBody>
      </p:sp>
      <p:sp>
        <p:nvSpPr>
          <p:cNvPr id="308" name=""/>
          <p:cNvSpPr/>
          <p:nvPr/>
        </p:nvSpPr>
        <p:spPr>
          <a:xfrm>
            <a:off x="335880" y="1980000"/>
            <a:ext cx="10283760" cy="45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latin typeface="Lato"/>
              </a:rPr>
              <a:t>Directions:</a:t>
            </a:r>
            <a:r>
              <a:rPr b="0" lang="en-PH" sz="1800" spc="-1" strike="noStrike">
                <a:latin typeface="Lato"/>
              </a:rPr>
              <a:t> Read each item carefully. Choose the best answer from among the given choices.</a:t>
            </a:r>
            <a:endParaRPr b="0" lang="en-PH" sz="1800" spc="-1" strike="noStrike">
              <a:latin typeface="Arial"/>
            </a:endParaRPr>
          </a:p>
        </p:txBody>
      </p:sp>
      <p:sp>
        <p:nvSpPr>
          <p:cNvPr id="309" name=""/>
          <p:cNvSpPr/>
          <p:nvPr/>
        </p:nvSpPr>
        <p:spPr>
          <a:xfrm>
            <a:off x="5375880" y="1458000"/>
            <a:ext cx="1439640" cy="44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c9211e"/>
                </a:solidFill>
                <a:latin typeface="Lato"/>
              </a:rPr>
              <a:t>Activity </a:t>
            </a:r>
            <a:endParaRPr b="0" lang="en-PH" sz="2000" spc="-1" strike="noStrike">
              <a:latin typeface="Arial"/>
            </a:endParaRPr>
          </a:p>
        </p:txBody>
      </p:sp>
      <p:sp>
        <p:nvSpPr>
          <p:cNvPr id="310" name=""/>
          <p:cNvSpPr/>
          <p:nvPr/>
        </p:nvSpPr>
        <p:spPr>
          <a:xfrm>
            <a:off x="3039480" y="720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p:nvPr>
        </p:nvSpPr>
        <p:spPr>
          <a:xfrm>
            <a:off x="606960" y="1548000"/>
            <a:ext cx="10977480" cy="4571640"/>
          </a:xfrm>
          <a:prstGeom prst="rect">
            <a:avLst/>
          </a:prstGeom>
          <a:noFill/>
          <a:ln w="0">
            <a:noFill/>
          </a:ln>
        </p:spPr>
        <p:txBody>
          <a:bodyPr lIns="90000" rIns="90000" tIns="45000" bIns="45000" anchor="t">
            <a:noAutofit/>
          </a:bodyPr>
          <a:p>
            <a:pPr>
              <a:lnSpc>
                <a:spcPct val="115000"/>
              </a:lnSpc>
              <a:buNone/>
            </a:pPr>
            <a:r>
              <a:rPr b="0" lang="en-PH" sz="1800" spc="-1" strike="noStrike">
                <a:latin typeface="Lato"/>
              </a:rPr>
              <a:t>3. Study the image of the burning candle on the right. Physical and chemical changes are shown. Which of the following illustrates chemical change?</a:t>
            </a:r>
            <a:br/>
            <a:endParaRPr b="0" lang="en-PH" sz="1800" spc="-1" strike="noStrike">
              <a:latin typeface="Arial"/>
            </a:endParaRPr>
          </a:p>
          <a:p>
            <a:pPr>
              <a:lnSpc>
                <a:spcPct val="115000"/>
              </a:lnSpc>
              <a:buNone/>
            </a:pPr>
            <a:r>
              <a:rPr b="0" lang="en-PH" sz="1800" spc="-1" strike="noStrike">
                <a:latin typeface="Lato"/>
              </a:rPr>
              <a:t>A. None, because the melting of the candle and burning of the flame exhibit physical change. </a:t>
            </a:r>
            <a:br/>
            <a:r>
              <a:rPr b="0" lang="en-PH" sz="1800" spc="-1" strike="noStrike">
                <a:latin typeface="Lato"/>
              </a:rPr>
              <a:t>B. Both the burning and the melting of the candle illustrate chemical change.</a:t>
            </a:r>
            <a:br/>
            <a:r>
              <a:rPr b="0" lang="en-PH" sz="1800" spc="-1" strike="noStrike">
                <a:latin typeface="Lato"/>
              </a:rPr>
              <a:t>C. The melting of the candle illustrates chemical change.</a:t>
            </a:r>
            <a:br/>
            <a:r>
              <a:rPr b="0" lang="en-PH" sz="1800" spc="-1" strike="noStrike">
                <a:latin typeface="Lato"/>
                <a:ea typeface="®Ééþ"/>
              </a:rPr>
              <a:t>D. The burning flame illustrates chemical change.</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r>
              <a:rPr b="0" lang="en-PH" sz="1800" spc="-1" strike="noStrike">
                <a:latin typeface="Lato"/>
                <a:ea typeface="®Ééþ"/>
              </a:rPr>
              <a:t>4. Which of the following indicates that a chemical reaction has occurred?</a:t>
            </a:r>
            <a:br/>
            <a:endParaRPr b="0" lang="en-PH" sz="1800" spc="-1" strike="noStrike">
              <a:latin typeface="Arial"/>
            </a:endParaRPr>
          </a:p>
          <a:p>
            <a:pPr>
              <a:lnSpc>
                <a:spcPct val="115000"/>
              </a:lnSpc>
              <a:buNone/>
            </a:pPr>
            <a:r>
              <a:rPr b="0" lang="en-PH" sz="1800" spc="-1" strike="noStrike">
                <a:latin typeface="Lato"/>
                <a:ea typeface="®Ééþ"/>
              </a:rPr>
              <a:t>A. change in form, size, and shape</a:t>
            </a:r>
            <a:br/>
            <a:r>
              <a:rPr b="0" lang="en-PH" sz="1800" spc="-1" strike="noStrike">
                <a:latin typeface="Lato"/>
                <a:ea typeface="®Ééþ"/>
              </a:rPr>
              <a:t>B. production of heat and light</a:t>
            </a:r>
            <a:br/>
            <a:r>
              <a:rPr b="0" lang="en-PH" sz="1800" spc="-1" strike="noStrike">
                <a:latin typeface="Lato"/>
                <a:ea typeface="®Ééþ"/>
              </a:rPr>
              <a:t>C. change in appearance</a:t>
            </a:r>
            <a:br/>
            <a:r>
              <a:rPr b="0" lang="en-PH" sz="1800" spc="-1" strike="noStrike">
                <a:latin typeface="Lato"/>
                <a:ea typeface="®Ééþ"/>
              </a:rPr>
              <a:t>D. change in phase</a:t>
            </a:r>
            <a:b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p:txBody>
      </p:sp>
      <p:pic>
        <p:nvPicPr>
          <p:cNvPr id="312" name="" descr=""/>
          <p:cNvPicPr/>
          <p:nvPr/>
        </p:nvPicPr>
        <p:blipFill>
          <a:blip r:embed="rId1"/>
          <a:stretch/>
        </p:blipFill>
        <p:spPr>
          <a:xfrm>
            <a:off x="9720000" y="3286440"/>
            <a:ext cx="1259640" cy="1573200"/>
          </a:xfrm>
          <a:prstGeom prst="rect">
            <a:avLst/>
          </a:prstGeom>
          <a:ln w="10080">
            <a:solidFill>
              <a:srgbClr val="000000"/>
            </a:solidFill>
            <a:round/>
          </a:ln>
        </p:spPr>
      </p:pic>
      <p:sp>
        <p:nvSpPr>
          <p:cNvPr id="313" name=""/>
          <p:cNvSpPr/>
          <p:nvPr/>
        </p:nvSpPr>
        <p:spPr>
          <a:xfrm>
            <a:off x="3039480" y="684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p:nvPr>
        </p:nvSpPr>
        <p:spPr>
          <a:xfrm>
            <a:off x="2972880" y="2340000"/>
            <a:ext cx="6245640" cy="2159640"/>
          </a:xfrm>
          <a:prstGeom prst="rect">
            <a:avLst/>
          </a:prstGeom>
          <a:noFill/>
          <a:ln w="0">
            <a:noFill/>
          </a:ln>
        </p:spPr>
        <p:txBody>
          <a:bodyPr lIns="90000" rIns="90000" tIns="45000" bIns="45000" anchor="t">
            <a:noAutofit/>
          </a:bodyPr>
          <a:p>
            <a:pPr>
              <a:lnSpc>
                <a:spcPct val="115000"/>
              </a:lnSpc>
              <a:buNone/>
            </a:pPr>
            <a:r>
              <a:rPr b="0" lang="en-PH" sz="1800" spc="-1" strike="noStrike">
                <a:latin typeface="Lato"/>
              </a:rPr>
              <a:t>5. Which shows a chemical change in matter?</a:t>
            </a:r>
            <a:br/>
            <a:endParaRPr b="0" lang="en-PH" sz="1800" spc="-1" strike="noStrike">
              <a:latin typeface="Arial"/>
            </a:endParaRPr>
          </a:p>
          <a:p>
            <a:pPr>
              <a:lnSpc>
                <a:spcPct val="115000"/>
              </a:lnSpc>
              <a:buNone/>
            </a:pPr>
            <a:r>
              <a:rPr b="0" lang="en-PH" sz="1800" spc="-1" strike="noStrike">
                <a:latin typeface="Lato"/>
              </a:rPr>
              <a:t>A. cracking a peppercorn</a:t>
            </a:r>
            <a:br/>
            <a:r>
              <a:rPr b="0" lang="en-PH" sz="1800" spc="-1" strike="noStrike">
                <a:latin typeface="Lato"/>
              </a:rPr>
              <a:t>B. sharpening of a pencil</a:t>
            </a:r>
            <a:br/>
            <a:r>
              <a:rPr b="0" lang="en-PH" sz="1800" spc="-1" strike="noStrike">
                <a:latin typeface="Lato"/>
              </a:rPr>
              <a:t>C. burning of leaves</a:t>
            </a:r>
            <a:br/>
            <a:r>
              <a:rPr b="0" lang="en-PH" sz="1800" spc="-1" strike="noStrike">
                <a:latin typeface="Lato"/>
              </a:rPr>
              <a:t>D. twisting a rod</a:t>
            </a: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a:p>
            <a:pPr>
              <a:lnSpc>
                <a:spcPct val="115000"/>
              </a:lnSpc>
              <a:buNone/>
            </a:pPr>
            <a:endParaRPr b="0" lang="en-PH" sz="1800" spc="-1" strike="noStrike">
              <a:latin typeface="Arial"/>
            </a:endParaRPr>
          </a:p>
        </p:txBody>
      </p:sp>
      <p:sp>
        <p:nvSpPr>
          <p:cNvPr id="315" name=""/>
          <p:cNvSpPr/>
          <p:nvPr/>
        </p:nvSpPr>
        <p:spPr>
          <a:xfrm>
            <a:off x="3039480" y="792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p:nvPr>
        </p:nvSpPr>
        <p:spPr>
          <a:xfrm>
            <a:off x="4657320" y="2808000"/>
            <a:ext cx="2876760" cy="1799640"/>
          </a:xfrm>
          <a:prstGeom prst="rect">
            <a:avLst/>
          </a:prstGeom>
          <a:noFill/>
          <a:ln w="0">
            <a:noFill/>
          </a:ln>
        </p:spPr>
        <p:txBody>
          <a:bodyPr lIns="90000" rIns="90000" tIns="45000" bIns="45000" anchor="t">
            <a:noAutofit/>
          </a:bodyPr>
          <a:p>
            <a:pPr>
              <a:lnSpc>
                <a:spcPct val="100000"/>
              </a:lnSpc>
              <a:buNone/>
            </a:pPr>
            <a:r>
              <a:rPr b="0" lang="en-PH" sz="1800" spc="-1" strike="noStrike">
                <a:latin typeface="Lato"/>
                <a:ea typeface="AppleSystemUIFont"/>
              </a:rPr>
              <a:t>1. A</a:t>
            </a:r>
            <a:endParaRPr b="0" lang="en-PH" sz="1800" spc="-1" strike="noStrike">
              <a:latin typeface="Arial"/>
            </a:endParaRPr>
          </a:p>
          <a:p>
            <a:pPr>
              <a:lnSpc>
                <a:spcPct val="100000"/>
              </a:lnSpc>
              <a:buNone/>
            </a:pPr>
            <a:r>
              <a:rPr b="0" lang="en-PH" sz="1800" spc="-1" strike="noStrike">
                <a:latin typeface="Lato"/>
                <a:ea typeface="AppleSystemUIFont"/>
              </a:rPr>
              <a:t>2. A</a:t>
            </a:r>
            <a:endParaRPr b="0" lang="en-PH" sz="1800" spc="-1" strike="noStrike">
              <a:latin typeface="Arial"/>
            </a:endParaRPr>
          </a:p>
          <a:p>
            <a:pPr>
              <a:lnSpc>
                <a:spcPct val="100000"/>
              </a:lnSpc>
              <a:buNone/>
            </a:pPr>
            <a:r>
              <a:rPr b="0" lang="en-PH" sz="1800" spc="-1" strike="noStrike">
                <a:latin typeface="Lato"/>
                <a:ea typeface="AppleSystemUIFont"/>
              </a:rPr>
              <a:t>3. D</a:t>
            </a:r>
            <a:endParaRPr b="0" lang="en-PH" sz="1800" spc="-1" strike="noStrike">
              <a:latin typeface="Arial"/>
            </a:endParaRPr>
          </a:p>
          <a:p>
            <a:pPr>
              <a:lnSpc>
                <a:spcPct val="100000"/>
              </a:lnSpc>
              <a:buNone/>
            </a:pPr>
            <a:r>
              <a:rPr b="0" lang="en-PH" sz="1800" spc="-1" strike="noStrike">
                <a:latin typeface="Lato"/>
                <a:ea typeface="AppleSystemUIFont"/>
              </a:rPr>
              <a:t>4. C</a:t>
            </a:r>
            <a:endParaRPr b="0" lang="en-PH" sz="1800" spc="-1" strike="noStrike">
              <a:latin typeface="Arial"/>
            </a:endParaRPr>
          </a:p>
          <a:p>
            <a:pPr>
              <a:lnSpc>
                <a:spcPct val="100000"/>
              </a:lnSpc>
              <a:buNone/>
            </a:pPr>
            <a:r>
              <a:rPr b="0" lang="en-PH" sz="1800" spc="-1" strike="noStrike">
                <a:latin typeface="Lato"/>
                <a:ea typeface="AppleSystemUIFont"/>
              </a:rPr>
              <a:t>5. B</a:t>
            </a:r>
            <a:endParaRPr b="0" lang="en-PH" sz="1800" spc="-1" strike="noStrike">
              <a:latin typeface="Arial"/>
            </a:endParaRPr>
          </a:p>
        </p:txBody>
      </p:sp>
      <p:sp>
        <p:nvSpPr>
          <p:cNvPr id="317" name=""/>
          <p:cNvSpPr/>
          <p:nvPr/>
        </p:nvSpPr>
        <p:spPr>
          <a:xfrm>
            <a:off x="5047920" y="2125800"/>
            <a:ext cx="2095920" cy="5018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c9211e"/>
                </a:solidFill>
                <a:latin typeface="Lato"/>
                <a:ea typeface="AppleSystemUIFont"/>
              </a:rPr>
              <a:t>Answer Key</a:t>
            </a:r>
            <a:endParaRPr b="0" lang="en-PH" sz="2000" spc="-1" strike="noStrike">
              <a:latin typeface="Arial"/>
            </a:endParaRPr>
          </a:p>
        </p:txBody>
      </p:sp>
      <p:sp>
        <p:nvSpPr>
          <p:cNvPr id="318" name=""/>
          <p:cNvSpPr/>
          <p:nvPr/>
        </p:nvSpPr>
        <p:spPr>
          <a:xfrm>
            <a:off x="3039480" y="792720"/>
            <a:ext cx="6112800" cy="538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000" spc="-1" strike="noStrike">
                <a:solidFill>
                  <a:srgbClr val="000000"/>
                </a:solidFill>
                <a:latin typeface="Lato"/>
                <a:ea typeface="PingFang SC"/>
              </a:rPr>
              <a:t>Chemical Changes in Matter</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722</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2023-07-10T18:04:18Z</dcterms:modified>
  <cp:revision>95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