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9437FF"/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/>
    <p:restoredTop sz="96138"/>
  </p:normalViewPr>
  <p:slideViewPr>
    <p:cSldViewPr snapToGrid="0" snapToObjects="1">
      <p:cViewPr varScale="1">
        <p:scale>
          <a:sx n="88" d="100"/>
          <a:sy n="88" d="100"/>
        </p:scale>
        <p:origin x="18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9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5593" y="32887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Word Problems: Subtraction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484CFA-8362-A348-B1C9-B69E8F1C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2453"/>
            <a:ext cx="10515600" cy="54318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	264 – 125 = 139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He had 139 postcards left in the end.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DAA6CB-7309-CD41-B809-35BCEBC5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490" y="1229784"/>
            <a:ext cx="1498310" cy="2478617"/>
          </a:xfrm>
          <a:prstGeom prst="rect">
            <a:avLst/>
          </a:prstGeom>
        </p:spPr>
      </p:pic>
      <p:sp>
        <p:nvSpPr>
          <p:cNvPr id="21" name="Oval Callout 20">
            <a:extLst>
              <a:ext uri="{FF2B5EF4-FFF2-40B4-BE49-F238E27FC236}">
                <a16:creationId xmlns:a16="http://schemas.microsoft.com/office/drawing/2014/main" id="{7240FB54-AD12-E94A-B079-7A51F75E7FA2}"/>
              </a:ext>
            </a:extLst>
          </p:cNvPr>
          <p:cNvSpPr/>
          <p:nvPr/>
        </p:nvSpPr>
        <p:spPr>
          <a:xfrm>
            <a:off x="3132667" y="867304"/>
            <a:ext cx="5826724" cy="1437000"/>
          </a:xfrm>
          <a:prstGeom prst="wedgeEllipseCallout">
            <a:avLst>
              <a:gd name="adj1" fmla="val 62791"/>
              <a:gd name="adj2" fmla="val 26046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Next, subtract to find the number of postcards he had left after giving some away.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D41AE4-5C46-2042-8673-8D1C00B5A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809" y="2539228"/>
            <a:ext cx="6036734" cy="132722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2C26EBB-1D35-9F46-A191-6EDD201C8B41}"/>
              </a:ext>
            </a:extLst>
          </p:cNvPr>
          <p:cNvSpPr/>
          <p:nvPr/>
        </p:nvSpPr>
        <p:spPr>
          <a:xfrm>
            <a:off x="9685487" y="4300695"/>
            <a:ext cx="1998133" cy="1540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924D43-A2AA-AC41-A833-074922701A26}"/>
              </a:ext>
            </a:extLst>
          </p:cNvPr>
          <p:cNvSpPr txBox="1"/>
          <p:nvPr/>
        </p:nvSpPr>
        <p:spPr>
          <a:xfrm>
            <a:off x="9855490" y="4300695"/>
            <a:ext cx="1751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   2    6	   4</a:t>
            </a:r>
          </a:p>
          <a:p>
            <a:r>
              <a:rPr lang="en-PH" sz="2800" dirty="0">
                <a:latin typeface="Lato" panose="020F0502020204030203" pitchFamily="34" charset="77"/>
              </a:rPr>
              <a:t>– 1   2    5</a:t>
            </a:r>
          </a:p>
          <a:p>
            <a:r>
              <a:rPr lang="en-PH" sz="2800" dirty="0">
                <a:latin typeface="Lato" panose="020F0502020204030203" pitchFamily="34" charset="77"/>
              </a:rPr>
              <a:t>    1   3    9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790F46-652F-CB4F-A39A-7CBA50062D64}"/>
              </a:ext>
            </a:extLst>
          </p:cNvPr>
          <p:cNvCxnSpPr>
            <a:cxnSpLocks/>
            <a:stCxn id="24" idx="1"/>
            <a:endCxn id="24" idx="3"/>
          </p:cNvCxnSpPr>
          <p:nvPr/>
        </p:nvCxnSpPr>
        <p:spPr>
          <a:xfrm>
            <a:off x="9855490" y="5208636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6728A1-5942-AC4B-B375-2883FD99C8AB}"/>
              </a:ext>
            </a:extLst>
          </p:cNvPr>
          <p:cNvCxnSpPr>
            <a:cxnSpLocks/>
          </p:cNvCxnSpPr>
          <p:nvPr/>
        </p:nvCxnSpPr>
        <p:spPr>
          <a:xfrm>
            <a:off x="9855489" y="5648189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28E04B1-99E0-7249-A7EC-BB9143C3AD5D}"/>
              </a:ext>
            </a:extLst>
          </p:cNvPr>
          <p:cNvSpPr txBox="1"/>
          <p:nvPr/>
        </p:nvSpPr>
        <p:spPr>
          <a:xfrm>
            <a:off x="10379111" y="42293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C8DF12-86B8-4F4A-B1C6-3EBA2304B619}"/>
              </a:ext>
            </a:extLst>
          </p:cNvPr>
          <p:cNvSpPr txBox="1"/>
          <p:nvPr/>
        </p:nvSpPr>
        <p:spPr>
          <a:xfrm>
            <a:off x="10846813" y="42293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8B9C23-4695-B444-B52C-C623514013E7}"/>
              </a:ext>
            </a:extLst>
          </p:cNvPr>
          <p:cNvCxnSpPr>
            <a:cxnSpLocks/>
          </p:cNvCxnSpPr>
          <p:nvPr/>
        </p:nvCxnSpPr>
        <p:spPr>
          <a:xfrm flipH="1">
            <a:off x="10630847" y="4411876"/>
            <a:ext cx="261930" cy="3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7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F5CEB5-34CC-9E4C-B0C4-35C55564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146"/>
            <a:ext cx="10515600" cy="49658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PH" dirty="0"/>
              <a:t>At a bookshop, a notebook costs 99 and a pen costs</a:t>
            </a:r>
          </a:p>
          <a:p>
            <a:pPr marL="457200" lvl="1" indent="0">
              <a:buNone/>
            </a:pPr>
            <a:r>
              <a:rPr lang="en-PH" dirty="0"/>
              <a:t> 52 less than the notebook.</a:t>
            </a:r>
          </a:p>
          <a:p>
            <a:pPr marL="457200" lvl="1" indent="0">
              <a:buNone/>
            </a:pPr>
            <a:r>
              <a:rPr lang="en-PH" dirty="0"/>
              <a:t> If a book costs 160, how much more than the pen does the book  cost?</a:t>
            </a:r>
          </a:p>
          <a:p>
            <a:pPr marL="457200" lvl="1" indent="0">
              <a:buNone/>
            </a:pPr>
            <a:endParaRPr lang="en-P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B45477-CA56-7944-A5CF-964984D09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49" y="2365831"/>
            <a:ext cx="5562337" cy="2772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B313F0-266C-674E-B16B-4C56AC7A0BA5}"/>
              </a:ext>
            </a:extLst>
          </p:cNvPr>
          <p:cNvSpPr txBox="1"/>
          <p:nvPr/>
        </p:nvSpPr>
        <p:spPr>
          <a:xfrm>
            <a:off x="1611086" y="2586539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Notebook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904DF-FA74-EB4D-80FD-80E1BFB5564D}"/>
              </a:ext>
            </a:extLst>
          </p:cNvPr>
          <p:cNvSpPr txBox="1"/>
          <p:nvPr/>
        </p:nvSpPr>
        <p:spPr>
          <a:xfrm>
            <a:off x="2538043" y="3395756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Pen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AAB17-1C17-4243-860E-7A4D723A5AF0}"/>
              </a:ext>
            </a:extLst>
          </p:cNvPr>
          <p:cNvSpPr txBox="1"/>
          <p:nvPr/>
        </p:nvSpPr>
        <p:spPr>
          <a:xfrm>
            <a:off x="2345836" y="4334398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62930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A229C-E5B6-8945-A3E5-BC3BAFA1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dirty="0"/>
              <a:t>	99 – 52 = 47</a:t>
            </a:r>
          </a:p>
          <a:p>
            <a:pPr marL="0" indent="0">
              <a:buNone/>
            </a:pPr>
            <a:r>
              <a:rPr lang="en-PH" dirty="0"/>
              <a:t>	160 – 47 = 113</a:t>
            </a:r>
          </a:p>
          <a:p>
            <a:pPr marL="0" indent="0">
              <a:buNone/>
            </a:pPr>
            <a:r>
              <a:rPr lang="en-PH" dirty="0"/>
              <a:t>	The book costs 113 more than the pen.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81C88-9E2B-144F-8DE6-C2E9F6504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942" y="3018972"/>
            <a:ext cx="1599858" cy="2869746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EFE176EA-02CD-1043-A315-C0AA6EB9F8C8}"/>
              </a:ext>
            </a:extLst>
          </p:cNvPr>
          <p:cNvSpPr/>
          <p:nvPr/>
        </p:nvSpPr>
        <p:spPr>
          <a:xfrm>
            <a:off x="5413829" y="3735345"/>
            <a:ext cx="3856790" cy="1437000"/>
          </a:xfrm>
          <a:prstGeom prst="wedgeEllipseCallout">
            <a:avLst>
              <a:gd name="adj1" fmla="val 58307"/>
              <a:gd name="adj2" fmla="val -19406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Check. Have you written the money symbol?</a:t>
            </a:r>
          </a:p>
        </p:txBody>
      </p:sp>
    </p:spTree>
    <p:extLst>
      <p:ext uri="{BB962C8B-B14F-4D97-AF65-F5344CB8AC3E}">
        <p14:creationId xmlns:p14="http://schemas.microsoft.com/office/powerpoint/2010/main" val="231557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46083-BCBC-7B46-B364-6252A32B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520"/>
            <a:ext cx="10515600" cy="51914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Mrs. </a:t>
            </a:r>
            <a:r>
              <a:rPr lang="en-PH" dirty="0"/>
              <a:t>Santos had 15 eggs.</a:t>
            </a:r>
          </a:p>
          <a:p>
            <a:pPr marL="457200" lvl="1" indent="0">
              <a:buNone/>
            </a:pPr>
            <a:r>
              <a:rPr lang="en-PH" dirty="0"/>
              <a:t> She broke 4 eggs.</a:t>
            </a:r>
          </a:p>
          <a:p>
            <a:pPr marL="457200" lvl="1" indent="0">
              <a:buNone/>
            </a:pPr>
            <a:r>
              <a:rPr lang="en-PH" dirty="0"/>
              <a:t> How many eggs did she have left?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C73FD-662E-264D-BE8F-B74A6997A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807" y="1236980"/>
            <a:ext cx="1219993" cy="2192020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976D23FA-6485-1D47-8C7B-62E5110DBBCB}"/>
              </a:ext>
            </a:extLst>
          </p:cNvPr>
          <p:cNvSpPr/>
          <p:nvPr/>
        </p:nvSpPr>
        <p:spPr>
          <a:xfrm>
            <a:off x="6551958" y="1657046"/>
            <a:ext cx="3546740" cy="1632373"/>
          </a:xfrm>
          <a:prstGeom prst="wedgeEllipseCallout">
            <a:avLst>
              <a:gd name="adj1" fmla="val 52320"/>
              <a:gd name="adj2" fmla="val -30699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Read and understand the question. Look for key words.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FD574-82E8-0741-A829-278DE7161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0" y="3369322"/>
            <a:ext cx="10403840" cy="8761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8D40E2-84B4-424A-A71A-0D3F64A13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630" y="4325410"/>
            <a:ext cx="1368794" cy="1771650"/>
          </a:xfrm>
          <a:prstGeom prst="rect">
            <a:avLst/>
          </a:prstGeom>
        </p:spPr>
      </p:pic>
      <p:sp>
        <p:nvSpPr>
          <p:cNvPr id="27" name="Oval Callout 26">
            <a:extLst>
              <a:ext uri="{FF2B5EF4-FFF2-40B4-BE49-F238E27FC236}">
                <a16:creationId xmlns:a16="http://schemas.microsoft.com/office/drawing/2014/main" id="{F9557DE3-1EBA-3649-A167-D5D2A663AAFC}"/>
              </a:ext>
            </a:extLst>
          </p:cNvPr>
          <p:cNvSpPr/>
          <p:nvPr/>
        </p:nvSpPr>
        <p:spPr>
          <a:xfrm>
            <a:off x="3335868" y="4677835"/>
            <a:ext cx="4989460" cy="1066800"/>
          </a:xfrm>
          <a:prstGeom prst="wedgeEllipseCallout">
            <a:avLst>
              <a:gd name="adj1" fmla="val 75326"/>
              <a:gd name="adj2" fmla="val -7976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Plan. Draw a model to help you.</a:t>
            </a:r>
          </a:p>
        </p:txBody>
      </p:sp>
    </p:spTree>
    <p:extLst>
      <p:ext uri="{BB962C8B-B14F-4D97-AF65-F5344CB8AC3E}">
        <p14:creationId xmlns:p14="http://schemas.microsoft.com/office/powerpoint/2010/main" val="15313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3DBA033-948D-0342-88F9-387F83B252DF}"/>
              </a:ext>
            </a:extLst>
          </p:cNvPr>
          <p:cNvSpPr/>
          <p:nvPr/>
        </p:nvSpPr>
        <p:spPr>
          <a:xfrm>
            <a:off x="9592679" y="4165600"/>
            <a:ext cx="1236242" cy="1540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EB747-1146-604A-8503-D4519E20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34" y="1287384"/>
            <a:ext cx="8619067" cy="921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DF6D3-1CCA-B545-B01D-5C29A5B95A4A}"/>
              </a:ext>
            </a:extLst>
          </p:cNvPr>
          <p:cNvSpPr/>
          <p:nvPr/>
        </p:nvSpPr>
        <p:spPr>
          <a:xfrm>
            <a:off x="8822267" y="1049867"/>
            <a:ext cx="8128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9BBA5C-18C6-FA47-A398-C906571D2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17" y="2888427"/>
            <a:ext cx="1389834" cy="2624667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59FEFDD0-FAF0-E848-B00A-223E4AEF5C81}"/>
              </a:ext>
            </a:extLst>
          </p:cNvPr>
          <p:cNvSpPr/>
          <p:nvPr/>
        </p:nvSpPr>
        <p:spPr>
          <a:xfrm>
            <a:off x="3166533" y="2888427"/>
            <a:ext cx="3691467" cy="1277173"/>
          </a:xfrm>
          <a:prstGeom prst="wedgeEllipseCallout">
            <a:avLst>
              <a:gd name="adj1" fmla="val -65857"/>
              <a:gd name="adj2" fmla="val -30199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Carry out your plan.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55AC3-0AAC-984C-9D7E-024B2BB24BF9}"/>
              </a:ext>
            </a:extLst>
          </p:cNvPr>
          <p:cNvSpPr txBox="1"/>
          <p:nvPr/>
        </p:nvSpPr>
        <p:spPr>
          <a:xfrm>
            <a:off x="3023813" y="4589764"/>
            <a:ext cx="46169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15 – 4 = 11</a:t>
            </a:r>
          </a:p>
          <a:p>
            <a:endParaRPr lang="en-PH" sz="2800" dirty="0">
              <a:latin typeface="Lato" panose="020F0502020204030203" pitchFamily="34" charset="77"/>
            </a:endParaRPr>
          </a:p>
          <a:p>
            <a:r>
              <a:rPr lang="en-PH" sz="2800" dirty="0">
                <a:latin typeface="Lato" panose="020F0502020204030203" pitchFamily="34" charset="77"/>
              </a:rPr>
              <a:t>Mrs. Santos had 11 eggs left.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8AF38-964F-D042-A621-E6FD9ED20384}"/>
              </a:ext>
            </a:extLst>
          </p:cNvPr>
          <p:cNvSpPr txBox="1"/>
          <p:nvPr/>
        </p:nvSpPr>
        <p:spPr>
          <a:xfrm>
            <a:off x="9668825" y="4165600"/>
            <a:ext cx="10839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   1    5</a:t>
            </a:r>
          </a:p>
          <a:p>
            <a:r>
              <a:rPr lang="en-PH" sz="2800" dirty="0">
                <a:latin typeface="Lato" panose="020F0502020204030203" pitchFamily="34" charset="77"/>
              </a:rPr>
              <a:t>–       4</a:t>
            </a:r>
          </a:p>
          <a:p>
            <a:r>
              <a:rPr lang="en-PH" sz="2800" dirty="0">
                <a:latin typeface="Lato" panose="020F0502020204030203" pitchFamily="34" charset="77"/>
              </a:rPr>
              <a:t>   1    1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10866-7253-5645-ABD5-2547C628B760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9668825" y="5073541"/>
            <a:ext cx="10839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4823E3-AC59-2241-BAAA-514D4FC06C8A}"/>
              </a:ext>
            </a:extLst>
          </p:cNvPr>
          <p:cNvCxnSpPr>
            <a:cxnSpLocks/>
          </p:cNvCxnSpPr>
          <p:nvPr/>
        </p:nvCxnSpPr>
        <p:spPr>
          <a:xfrm>
            <a:off x="9668825" y="5513094"/>
            <a:ext cx="10839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2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46083-BCBC-7B46-B364-6252A32B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520"/>
            <a:ext cx="10515600" cy="51914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PH" dirty="0"/>
              <a:t>Amelia has 18 books and Miguel has 12 books.</a:t>
            </a:r>
          </a:p>
          <a:p>
            <a:pPr marL="457200" lvl="1" indent="0">
              <a:buNone/>
            </a:pPr>
            <a:r>
              <a:rPr lang="en-PH" dirty="0"/>
              <a:t> How many more books does Amelia have than Miguel?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5C942-97B7-7B4F-9E18-1E76E199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16" y="2590800"/>
            <a:ext cx="1842297" cy="2912533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458EE70B-0DE1-EC48-9409-1FBCA9B498EF}"/>
              </a:ext>
            </a:extLst>
          </p:cNvPr>
          <p:cNvSpPr/>
          <p:nvPr/>
        </p:nvSpPr>
        <p:spPr>
          <a:xfrm>
            <a:off x="4794129" y="2883588"/>
            <a:ext cx="4400671" cy="1603746"/>
          </a:xfrm>
          <a:prstGeom prst="wedgeEllipseCallout">
            <a:avLst>
              <a:gd name="adj1" fmla="val -83749"/>
              <a:gd name="adj2" fmla="val -3762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Read and understand the question. Find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240244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12507-93F4-8248-8129-05450B729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867" y="1088597"/>
            <a:ext cx="10515600" cy="2086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97BDB-A2C5-D24B-98D4-1B8996DA1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859" y="2328497"/>
            <a:ext cx="1918275" cy="3440906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72131310-C8E3-AF4A-8887-FF6E70FB5933}"/>
              </a:ext>
            </a:extLst>
          </p:cNvPr>
          <p:cNvSpPr/>
          <p:nvPr/>
        </p:nvSpPr>
        <p:spPr>
          <a:xfrm>
            <a:off x="3476142" y="3818039"/>
            <a:ext cx="4540946" cy="1702228"/>
          </a:xfrm>
          <a:prstGeom prst="wedgeEllipseCallout">
            <a:avLst>
              <a:gd name="adj1" fmla="val 64780"/>
              <a:gd name="adj2" fmla="val -4810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Plan. Draw a model to show the number of books that each of them has.</a:t>
            </a:r>
          </a:p>
        </p:txBody>
      </p:sp>
    </p:spTree>
    <p:extLst>
      <p:ext uri="{BB962C8B-B14F-4D97-AF65-F5344CB8AC3E}">
        <p14:creationId xmlns:p14="http://schemas.microsoft.com/office/powerpoint/2010/main" val="418133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5181-3479-3040-B1AF-F0E6C4457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9599"/>
            <a:ext cx="10515600" cy="1757363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	18 – 12 = 6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Amelia has 6 more books than Miguel.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53836-F896-6D40-AE6A-5CB5F428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6" y="1468214"/>
            <a:ext cx="9990667" cy="184646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02133CA-0236-9A44-BBAD-D4F9EC43DC6B}"/>
              </a:ext>
            </a:extLst>
          </p:cNvPr>
          <p:cNvSpPr/>
          <p:nvPr/>
        </p:nvSpPr>
        <p:spPr>
          <a:xfrm>
            <a:off x="9855091" y="4182534"/>
            <a:ext cx="1236242" cy="1540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BC40E-B656-9647-9F9F-68FCCAEEFA78}"/>
              </a:ext>
            </a:extLst>
          </p:cNvPr>
          <p:cNvSpPr txBox="1"/>
          <p:nvPr/>
        </p:nvSpPr>
        <p:spPr>
          <a:xfrm>
            <a:off x="9931237" y="4182534"/>
            <a:ext cx="10839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   1    8</a:t>
            </a:r>
          </a:p>
          <a:p>
            <a:r>
              <a:rPr lang="en-PH" sz="2800" dirty="0">
                <a:latin typeface="Lato" panose="020F0502020204030203" pitchFamily="34" charset="77"/>
              </a:rPr>
              <a:t>–1    2</a:t>
            </a:r>
          </a:p>
          <a:p>
            <a:r>
              <a:rPr lang="en-PH" sz="2800" dirty="0">
                <a:latin typeface="Lato" panose="020F0502020204030203" pitchFamily="34" charset="77"/>
              </a:rPr>
              <a:t>          6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38E5B-A311-F540-B94F-0C39DDBBA065}"/>
              </a:ext>
            </a:extLst>
          </p:cNvPr>
          <p:cNvCxnSpPr>
            <a:cxnSpLocks/>
            <a:stCxn id="9" idx="1"/>
            <a:endCxn id="9" idx="3"/>
          </p:cNvCxnSpPr>
          <p:nvPr/>
        </p:nvCxnSpPr>
        <p:spPr>
          <a:xfrm>
            <a:off x="9931237" y="5090475"/>
            <a:ext cx="10839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7E17E1-40C6-314C-879A-4F313EF39CE3}"/>
              </a:ext>
            </a:extLst>
          </p:cNvPr>
          <p:cNvCxnSpPr>
            <a:cxnSpLocks/>
          </p:cNvCxnSpPr>
          <p:nvPr/>
        </p:nvCxnSpPr>
        <p:spPr>
          <a:xfrm>
            <a:off x="9931237" y="5530028"/>
            <a:ext cx="10839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6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A02207-E3C8-D04C-BE4C-20D40E3D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133"/>
            <a:ext cx="10515600" cy="570283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PH" dirty="0"/>
              <a:t>A baker baked 520 cupcakes.</a:t>
            </a:r>
          </a:p>
          <a:p>
            <a:pPr marL="457200" lvl="1" indent="0">
              <a:buNone/>
            </a:pPr>
            <a:r>
              <a:rPr lang="en-PH" dirty="0"/>
              <a:t> He sold 397 cupcakes.</a:t>
            </a:r>
          </a:p>
          <a:p>
            <a:pPr marL="457200" lvl="1" indent="0">
              <a:buNone/>
            </a:pPr>
            <a:r>
              <a:rPr lang="en-PH" dirty="0"/>
              <a:t> How many cupcakes did he have left?</a:t>
            </a:r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520 – 397 = 123</a:t>
            </a:r>
          </a:p>
          <a:p>
            <a:pPr marL="0" indent="0">
              <a:buNone/>
            </a:pPr>
            <a:r>
              <a:rPr lang="en-PH" dirty="0"/>
              <a:t>	He had 123 cupcakes left.</a:t>
            </a:r>
          </a:p>
          <a:p>
            <a:pPr marL="457200" lvl="1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70CA1E-E7E5-6343-8A8F-37289BBA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961" y="1159933"/>
            <a:ext cx="1845839" cy="2717800"/>
          </a:xfrm>
          <a:prstGeom prst="rect">
            <a:avLst/>
          </a:prstGeom>
        </p:spPr>
      </p:pic>
      <p:sp>
        <p:nvSpPr>
          <p:cNvPr id="15" name="Oval Callout 14">
            <a:extLst>
              <a:ext uri="{FF2B5EF4-FFF2-40B4-BE49-F238E27FC236}">
                <a16:creationId xmlns:a16="http://schemas.microsoft.com/office/drawing/2014/main" id="{CB3B61ED-87B2-9648-99DA-FB51FBB98A13}"/>
              </a:ext>
            </a:extLst>
          </p:cNvPr>
          <p:cNvSpPr/>
          <p:nvPr/>
        </p:nvSpPr>
        <p:spPr>
          <a:xfrm>
            <a:off x="3014133" y="2040038"/>
            <a:ext cx="5917355" cy="1007962"/>
          </a:xfrm>
          <a:prstGeom prst="wedgeEllipseCallout">
            <a:avLst>
              <a:gd name="adj1" fmla="val 59230"/>
              <a:gd name="adj2" fmla="val -4642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We have to subtract the number</a:t>
            </a:r>
          </a:p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of cupcakes that he sold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8EA23C-4C1C-6E4F-B8AC-31D9A1C7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67" y="3325548"/>
            <a:ext cx="6502400" cy="1177497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168FC8-86C7-6240-932D-6AE0E2632642}"/>
              </a:ext>
            </a:extLst>
          </p:cNvPr>
          <p:cNvSpPr/>
          <p:nvPr/>
        </p:nvSpPr>
        <p:spPr>
          <a:xfrm>
            <a:off x="9093200" y="4182534"/>
            <a:ext cx="1998133" cy="1540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32A22-1978-654C-98B2-52F1A4B34C15}"/>
              </a:ext>
            </a:extLst>
          </p:cNvPr>
          <p:cNvSpPr txBox="1"/>
          <p:nvPr/>
        </p:nvSpPr>
        <p:spPr>
          <a:xfrm>
            <a:off x="9263203" y="4182534"/>
            <a:ext cx="1751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   5    2	   0</a:t>
            </a:r>
          </a:p>
          <a:p>
            <a:r>
              <a:rPr lang="en-PH" sz="2800" dirty="0">
                <a:latin typeface="Lato" panose="020F0502020204030203" pitchFamily="34" charset="77"/>
              </a:rPr>
              <a:t>–3    9    7</a:t>
            </a:r>
          </a:p>
          <a:p>
            <a:r>
              <a:rPr lang="en-PH" sz="2800" dirty="0">
                <a:latin typeface="Lato" panose="020F0502020204030203" pitchFamily="34" charset="77"/>
              </a:rPr>
              <a:t>   1    2    3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972560-D11F-E54B-AEC8-D69B50312D9C}"/>
              </a:ext>
            </a:extLst>
          </p:cNvPr>
          <p:cNvCxnSpPr>
            <a:cxnSpLocks/>
            <a:stCxn id="18" idx="1"/>
            <a:endCxn id="18" idx="3"/>
          </p:cNvCxnSpPr>
          <p:nvPr/>
        </p:nvCxnSpPr>
        <p:spPr>
          <a:xfrm>
            <a:off x="9263203" y="5090475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E048A2-4B0D-5345-883B-73918FFB3FCE}"/>
              </a:ext>
            </a:extLst>
          </p:cNvPr>
          <p:cNvCxnSpPr>
            <a:cxnSpLocks/>
          </p:cNvCxnSpPr>
          <p:nvPr/>
        </p:nvCxnSpPr>
        <p:spPr>
          <a:xfrm>
            <a:off x="9263202" y="5530028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A78D65-A5EF-9544-83ED-2DC5408FD006}"/>
              </a:ext>
            </a:extLst>
          </p:cNvPr>
          <p:cNvSpPr txBox="1"/>
          <p:nvPr/>
        </p:nvSpPr>
        <p:spPr>
          <a:xfrm>
            <a:off x="9297503" y="413261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6711D-920D-8447-9189-CC605868AA31}"/>
              </a:ext>
            </a:extLst>
          </p:cNvPr>
          <p:cNvSpPr txBox="1"/>
          <p:nvPr/>
        </p:nvSpPr>
        <p:spPr>
          <a:xfrm>
            <a:off x="9719092" y="411118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F108A-7DD1-A64D-ADC3-3B8178CDB495}"/>
              </a:ext>
            </a:extLst>
          </p:cNvPr>
          <p:cNvSpPr txBox="1"/>
          <p:nvPr/>
        </p:nvSpPr>
        <p:spPr>
          <a:xfrm>
            <a:off x="10254526" y="411118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4C3190-D222-D048-AE4E-8E8BE8633199}"/>
              </a:ext>
            </a:extLst>
          </p:cNvPr>
          <p:cNvCxnSpPr>
            <a:cxnSpLocks/>
          </p:cNvCxnSpPr>
          <p:nvPr/>
        </p:nvCxnSpPr>
        <p:spPr>
          <a:xfrm flipH="1">
            <a:off x="9524894" y="4277382"/>
            <a:ext cx="261930" cy="3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779DB4-253D-D948-BB1F-E4F887A7314C}"/>
              </a:ext>
            </a:extLst>
          </p:cNvPr>
          <p:cNvCxnSpPr>
            <a:cxnSpLocks/>
          </p:cNvCxnSpPr>
          <p:nvPr/>
        </p:nvCxnSpPr>
        <p:spPr>
          <a:xfrm flipH="1">
            <a:off x="10038560" y="4293715"/>
            <a:ext cx="261930" cy="3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1DE66D-7663-194B-B9B5-F329E537DAB5}"/>
              </a:ext>
            </a:extLst>
          </p:cNvPr>
          <p:cNvCxnSpPr>
            <a:cxnSpLocks/>
          </p:cNvCxnSpPr>
          <p:nvPr/>
        </p:nvCxnSpPr>
        <p:spPr>
          <a:xfrm flipH="1">
            <a:off x="10480951" y="4240242"/>
            <a:ext cx="261930" cy="3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4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84E6-4D0B-EF46-9FB6-056AEC07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067"/>
            <a:ext cx="10515600" cy="5431896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PH" dirty="0"/>
              <a:t>Daniel had 218 stamps.</a:t>
            </a:r>
          </a:p>
          <a:p>
            <a:pPr marL="457200" lvl="1" indent="0">
              <a:buNone/>
            </a:pPr>
            <a:r>
              <a:rPr lang="en-PH" dirty="0"/>
              <a:t> He had 35 more stamps than Carlo.</a:t>
            </a:r>
          </a:p>
          <a:p>
            <a:pPr marL="457200" lvl="1" indent="0">
              <a:buNone/>
            </a:pPr>
            <a:r>
              <a:rPr lang="en-PH" dirty="0"/>
              <a:t> How many stamps did Carlo have?</a:t>
            </a:r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218 – 35 = 183</a:t>
            </a:r>
          </a:p>
          <a:p>
            <a:pPr marL="0" indent="0">
              <a:buNone/>
            </a:pPr>
            <a:r>
              <a:rPr lang="en-PH" dirty="0"/>
              <a:t>	Carlo had 183 stamps.</a:t>
            </a:r>
          </a:p>
          <a:p>
            <a:pPr marL="457200" lvl="1" indent="0">
              <a:buNone/>
            </a:pPr>
            <a:endParaRPr lang="en-PH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BF3C6-2BBA-2643-A40E-46EBE0B1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16" y="2476500"/>
            <a:ext cx="7043005" cy="19050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C8FD11-0102-ED4D-B821-AD0E34E84574}"/>
              </a:ext>
            </a:extLst>
          </p:cNvPr>
          <p:cNvSpPr/>
          <p:nvPr/>
        </p:nvSpPr>
        <p:spPr>
          <a:xfrm>
            <a:off x="9582641" y="4297051"/>
            <a:ext cx="1998133" cy="1540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7120A-58BB-0642-8996-5EBC091A0421}"/>
              </a:ext>
            </a:extLst>
          </p:cNvPr>
          <p:cNvSpPr txBox="1"/>
          <p:nvPr/>
        </p:nvSpPr>
        <p:spPr>
          <a:xfrm>
            <a:off x="9752644" y="4297051"/>
            <a:ext cx="1751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   2   1	    8</a:t>
            </a:r>
          </a:p>
          <a:p>
            <a:r>
              <a:rPr lang="en-PH" sz="2800" dirty="0">
                <a:latin typeface="Lato" panose="020F0502020204030203" pitchFamily="34" charset="77"/>
              </a:rPr>
              <a:t>–      3     5</a:t>
            </a:r>
          </a:p>
          <a:p>
            <a:r>
              <a:rPr lang="en-PH" sz="2800" dirty="0">
                <a:latin typeface="Lato" panose="020F0502020204030203" pitchFamily="34" charset="77"/>
              </a:rPr>
              <a:t>   1    8    3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01A201-4149-A449-9792-467ED8167D64}"/>
              </a:ext>
            </a:extLst>
          </p:cNvPr>
          <p:cNvCxnSpPr>
            <a:cxnSpLocks/>
            <a:stCxn id="25" idx="1"/>
            <a:endCxn id="25" idx="3"/>
          </p:cNvCxnSpPr>
          <p:nvPr/>
        </p:nvCxnSpPr>
        <p:spPr>
          <a:xfrm>
            <a:off x="9752644" y="5204992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450439-43F2-DA4B-B737-FFFB54AA856F}"/>
              </a:ext>
            </a:extLst>
          </p:cNvPr>
          <p:cNvCxnSpPr>
            <a:cxnSpLocks/>
          </p:cNvCxnSpPr>
          <p:nvPr/>
        </p:nvCxnSpPr>
        <p:spPr>
          <a:xfrm>
            <a:off x="9752643" y="5644545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CB14A9-726F-1F42-9AF2-27660C2AB722}"/>
              </a:ext>
            </a:extLst>
          </p:cNvPr>
          <p:cNvSpPr txBox="1"/>
          <p:nvPr/>
        </p:nvSpPr>
        <p:spPr>
          <a:xfrm>
            <a:off x="9786944" y="42471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B2F8B-14DD-2143-81AE-644BDBDBD701}"/>
              </a:ext>
            </a:extLst>
          </p:cNvPr>
          <p:cNvSpPr txBox="1"/>
          <p:nvPr/>
        </p:nvSpPr>
        <p:spPr>
          <a:xfrm>
            <a:off x="10336055" y="416191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A665DF-5AA4-B948-A50E-56D9B57153A3}"/>
              </a:ext>
            </a:extLst>
          </p:cNvPr>
          <p:cNvCxnSpPr>
            <a:cxnSpLocks/>
          </p:cNvCxnSpPr>
          <p:nvPr/>
        </p:nvCxnSpPr>
        <p:spPr>
          <a:xfrm flipH="1">
            <a:off x="10014335" y="4391899"/>
            <a:ext cx="261930" cy="3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73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E2B7BB-1012-C04C-86FC-4E40D67CF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5" y="1936954"/>
            <a:ext cx="1595834" cy="26579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F5CEB5-34CC-9E4C-B0C4-35C55564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426"/>
            <a:ext cx="10515600" cy="69267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PH" dirty="0"/>
              <a:t>Miguel had 300 postcards.</a:t>
            </a:r>
          </a:p>
          <a:p>
            <a:pPr marL="457200" lvl="1" indent="0">
              <a:buNone/>
            </a:pPr>
            <a:r>
              <a:rPr lang="en-PH" dirty="0"/>
              <a:t> He threw away 36 torn postcards and gave away</a:t>
            </a:r>
          </a:p>
          <a:p>
            <a:pPr marL="457200" lvl="1" indent="0">
              <a:buNone/>
            </a:pPr>
            <a:r>
              <a:rPr lang="en-PH" dirty="0"/>
              <a:t> 125 postcards to his friends.</a:t>
            </a:r>
          </a:p>
          <a:p>
            <a:pPr marL="457200" lvl="1" indent="0">
              <a:buNone/>
            </a:pPr>
            <a:r>
              <a:rPr lang="en-PH" dirty="0"/>
              <a:t> How many postcards did he have left in the end?</a:t>
            </a:r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300 – 36 = 264</a:t>
            </a:r>
          </a:p>
          <a:p>
            <a:pPr marL="0" indent="0">
              <a:buNone/>
            </a:pPr>
            <a:r>
              <a:rPr lang="en-PH" dirty="0"/>
              <a:t>He had 264 postcards after throwing 36 postcards</a:t>
            </a:r>
          </a:p>
          <a:p>
            <a:pPr marL="0" indent="0">
              <a:buNone/>
            </a:pPr>
            <a:r>
              <a:rPr lang="en-PH" dirty="0"/>
              <a:t>away.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E23F2-B8A1-E243-84D2-6CA1C6DCD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99" y="2234937"/>
            <a:ext cx="6079068" cy="1240149"/>
          </a:xfrm>
          <a:prstGeom prst="rect">
            <a:avLst/>
          </a:prstGeom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28286349-2A46-CE45-B339-52C39B3530C8}"/>
              </a:ext>
            </a:extLst>
          </p:cNvPr>
          <p:cNvSpPr/>
          <p:nvPr/>
        </p:nvSpPr>
        <p:spPr>
          <a:xfrm>
            <a:off x="2321524" y="3478305"/>
            <a:ext cx="6400801" cy="1240149"/>
          </a:xfrm>
          <a:prstGeom prst="wedgeEllipseCallout">
            <a:avLst>
              <a:gd name="adj1" fmla="val -55992"/>
              <a:gd name="adj2" fmla="val -5178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First, we subtract to find the number of postcards he had after throwing some away.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05C2866-6040-6D45-B6DD-167A3B058740}"/>
              </a:ext>
            </a:extLst>
          </p:cNvPr>
          <p:cNvSpPr/>
          <p:nvPr/>
        </p:nvSpPr>
        <p:spPr>
          <a:xfrm>
            <a:off x="9431811" y="4148295"/>
            <a:ext cx="1998133" cy="1540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151D6C-6AE8-1942-866C-934B3B7F2E61}"/>
              </a:ext>
            </a:extLst>
          </p:cNvPr>
          <p:cNvSpPr txBox="1"/>
          <p:nvPr/>
        </p:nvSpPr>
        <p:spPr>
          <a:xfrm>
            <a:off x="9601814" y="4148295"/>
            <a:ext cx="1751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   3    0	   0</a:t>
            </a:r>
          </a:p>
          <a:p>
            <a:r>
              <a:rPr lang="en-PH" sz="2800" dirty="0">
                <a:latin typeface="Lato" panose="020F0502020204030203" pitchFamily="34" charset="77"/>
              </a:rPr>
              <a:t>–       3    6</a:t>
            </a:r>
          </a:p>
          <a:p>
            <a:r>
              <a:rPr lang="en-PH" sz="2800" dirty="0">
                <a:latin typeface="Lato" panose="020F0502020204030203" pitchFamily="34" charset="77"/>
              </a:rPr>
              <a:t>   2    6    4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6DE9D2-3A8A-8D49-B5B9-209B5764C265}"/>
              </a:ext>
            </a:extLst>
          </p:cNvPr>
          <p:cNvCxnSpPr>
            <a:cxnSpLocks/>
            <a:stCxn id="35" idx="1"/>
            <a:endCxn id="35" idx="3"/>
          </p:cNvCxnSpPr>
          <p:nvPr/>
        </p:nvCxnSpPr>
        <p:spPr>
          <a:xfrm>
            <a:off x="9601814" y="5056236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B9DF86-2B65-3847-A4FD-174FA55C797E}"/>
              </a:ext>
            </a:extLst>
          </p:cNvPr>
          <p:cNvCxnSpPr>
            <a:cxnSpLocks/>
          </p:cNvCxnSpPr>
          <p:nvPr/>
        </p:nvCxnSpPr>
        <p:spPr>
          <a:xfrm>
            <a:off x="9601813" y="5495789"/>
            <a:ext cx="1751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6215DD6-3121-214D-8A00-6CA6198A3389}"/>
              </a:ext>
            </a:extLst>
          </p:cNvPr>
          <p:cNvSpPr txBox="1"/>
          <p:nvPr/>
        </p:nvSpPr>
        <p:spPr>
          <a:xfrm>
            <a:off x="9636114" y="409838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27AE34-A73D-1544-B635-31FDB7EE2D94}"/>
              </a:ext>
            </a:extLst>
          </p:cNvPr>
          <p:cNvSpPr txBox="1"/>
          <p:nvPr/>
        </p:nvSpPr>
        <p:spPr>
          <a:xfrm>
            <a:off x="10125435" y="40769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E6D163-C9E9-1C4A-BC03-77CBC38820F3}"/>
              </a:ext>
            </a:extLst>
          </p:cNvPr>
          <p:cNvSpPr txBox="1"/>
          <p:nvPr/>
        </p:nvSpPr>
        <p:spPr>
          <a:xfrm>
            <a:off x="10593137" y="40769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FEBE11-8B91-864C-B9BD-7C2B9A5788A0}"/>
              </a:ext>
            </a:extLst>
          </p:cNvPr>
          <p:cNvCxnSpPr>
            <a:cxnSpLocks/>
          </p:cNvCxnSpPr>
          <p:nvPr/>
        </p:nvCxnSpPr>
        <p:spPr>
          <a:xfrm flipH="1">
            <a:off x="9863505" y="4243143"/>
            <a:ext cx="261930" cy="3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E26B95-CD7C-854D-81B6-FFE9B4CFB06B}"/>
              </a:ext>
            </a:extLst>
          </p:cNvPr>
          <p:cNvCxnSpPr>
            <a:cxnSpLocks/>
          </p:cNvCxnSpPr>
          <p:nvPr/>
        </p:nvCxnSpPr>
        <p:spPr>
          <a:xfrm flipH="1">
            <a:off x="10377171" y="4259476"/>
            <a:ext cx="261930" cy="3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1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347</Words>
  <Application>Microsoft Macintosh PowerPoint</Application>
  <PresentationFormat>Widescreen</PresentationFormat>
  <Paragraphs>114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732</cp:revision>
  <cp:lastPrinted>2023-03-16T06:30:06Z</cp:lastPrinted>
  <dcterms:created xsi:type="dcterms:W3CDTF">2019-04-16T02:10:14Z</dcterms:created>
  <dcterms:modified xsi:type="dcterms:W3CDTF">2023-08-16T01:07:39Z</dcterms:modified>
</cp:coreProperties>
</file>