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080" cy="6825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6960" cy="2766960"/>
          </a:xfrm>
          <a:prstGeom prst="rect">
            <a:avLst/>
          </a:prstGeom>
          <a:ln w="0">
            <a:noFill/>
          </a:ln>
        </p:spPr>
      </p:pic>
      <p:sp>
        <p:nvSpPr>
          <p:cNvPr id="2" name="Rectangle 5"/>
          <p:cNvSpPr/>
          <p:nvPr/>
        </p:nvSpPr>
        <p:spPr>
          <a:xfrm>
            <a:off x="3487320" y="1475280"/>
            <a:ext cx="8672400" cy="3830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2400" cy="352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080" cy="603000"/>
          </a:xfrm>
          <a:prstGeom prst="rect">
            <a:avLst/>
          </a:prstGeom>
          <a:ln w="0">
            <a:noFill/>
          </a:ln>
        </p:spPr>
      </p:pic>
      <p:sp>
        <p:nvSpPr>
          <p:cNvPr id="43" name="Rectangle 7"/>
          <p:cNvSpPr/>
          <p:nvPr/>
        </p:nvSpPr>
        <p:spPr>
          <a:xfrm>
            <a:off x="10868760" y="0"/>
            <a:ext cx="938520" cy="938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2600" cy="1002600"/>
          </a:xfrm>
          <a:prstGeom prst="rect">
            <a:avLst/>
          </a:prstGeom>
          <a:ln w="0">
            <a:noFill/>
          </a:ln>
        </p:spPr>
      </p:pic>
      <p:sp>
        <p:nvSpPr>
          <p:cNvPr id="45"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4400" cy="3352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5520" cy="10728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2000" cy="19166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8160" cy="39430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860000" y="29232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A Valuable Life Lesson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3060720" y="2880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71" name=""/>
          <p:cNvSpPr/>
          <p:nvPr/>
        </p:nvSpPr>
        <p:spPr>
          <a:xfrm>
            <a:off x="1080000" y="1260000"/>
            <a:ext cx="10079280" cy="23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1. What do you call the part of a story that focuses on the higher meaning behind the </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conflict and interactions between the characters? - Theme</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How does a theme of a story evolve? -All other elements of a story such as characters, setting,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plot, and conflict contribute to a story’s theme and we can identify a story’s theme by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understanding how all of these elements fit together.</a:t>
            </a:r>
            <a:endParaRPr b="0" lang="en-PH" sz="1800" spc="-1" strike="noStrike">
              <a:latin typeface="Arial"/>
            </a:endParaRPr>
          </a:p>
          <a:p>
            <a:pPr>
              <a:lnSpc>
                <a:spcPct val="100000"/>
              </a:lnSpc>
              <a:buNone/>
            </a:pPr>
            <a:endParaRPr b="0" lang="en-PH" sz="1800" spc="-1" strike="noStrike">
              <a:latin typeface="Arial"/>
            </a:endParaRPr>
          </a:p>
        </p:txBody>
      </p:sp>
      <p:pic>
        <p:nvPicPr>
          <p:cNvPr id="172" name="" descr=""/>
          <p:cNvPicPr/>
          <p:nvPr/>
        </p:nvPicPr>
        <p:blipFill>
          <a:blip r:embed="rId1"/>
          <a:stretch/>
        </p:blipFill>
        <p:spPr>
          <a:xfrm>
            <a:off x="2160000" y="3171600"/>
            <a:ext cx="3239280" cy="2479680"/>
          </a:xfrm>
          <a:prstGeom prst="rect">
            <a:avLst/>
          </a:prstGeom>
          <a:ln w="0">
            <a:noFill/>
          </a:ln>
        </p:spPr>
      </p:pic>
      <p:pic>
        <p:nvPicPr>
          <p:cNvPr id="173" name="" descr=""/>
          <p:cNvPicPr/>
          <p:nvPr/>
        </p:nvPicPr>
        <p:blipFill>
          <a:blip r:embed="rId2"/>
          <a:stretch/>
        </p:blipFill>
        <p:spPr>
          <a:xfrm>
            <a:off x="6072480" y="3348000"/>
            <a:ext cx="3646800" cy="2262600"/>
          </a:xfrm>
          <a:prstGeom prst="rect">
            <a:avLst/>
          </a:prstGeom>
          <a:ln w="0">
            <a:noFill/>
          </a:ln>
        </p:spPr>
      </p:pic>
      <p:sp>
        <p:nvSpPr>
          <p:cNvPr id="174" name=""/>
          <p:cNvSpPr/>
          <p:nvPr/>
        </p:nvSpPr>
        <p:spPr>
          <a:xfrm>
            <a:off x="4860000" y="1017720"/>
            <a:ext cx="197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
        <p:nvSpPr>
          <p:cNvPr id="175" name=""/>
          <p:cNvSpPr/>
          <p:nvPr/>
        </p:nvSpPr>
        <p:spPr>
          <a:xfrm>
            <a:off x="3060000" y="5579280"/>
            <a:ext cx="19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Venn diagram</a:t>
            </a:r>
            <a:endParaRPr b="0" lang="en-PH" sz="1800" spc="-1" strike="noStrike">
              <a:latin typeface="Arial"/>
            </a:endParaRPr>
          </a:p>
        </p:txBody>
      </p:sp>
      <p:sp>
        <p:nvSpPr>
          <p:cNvPr id="176" name=""/>
          <p:cNvSpPr/>
          <p:nvPr/>
        </p:nvSpPr>
        <p:spPr>
          <a:xfrm>
            <a:off x="7020000" y="5611320"/>
            <a:ext cx="19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Semantic web</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3060720" y="3600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pic>
        <p:nvPicPr>
          <p:cNvPr id="178" name="" descr=""/>
          <p:cNvPicPr/>
          <p:nvPr/>
        </p:nvPicPr>
        <p:blipFill>
          <a:blip r:embed="rId1"/>
          <a:stretch/>
        </p:blipFill>
        <p:spPr>
          <a:xfrm>
            <a:off x="1872000" y="1512000"/>
            <a:ext cx="3419280" cy="2240280"/>
          </a:xfrm>
          <a:prstGeom prst="rect">
            <a:avLst/>
          </a:prstGeom>
          <a:ln w="0">
            <a:noFill/>
          </a:ln>
        </p:spPr>
      </p:pic>
      <p:pic>
        <p:nvPicPr>
          <p:cNvPr id="179" name="" descr=""/>
          <p:cNvPicPr/>
          <p:nvPr/>
        </p:nvPicPr>
        <p:blipFill>
          <a:blip r:embed="rId2"/>
          <a:stretch/>
        </p:blipFill>
        <p:spPr>
          <a:xfrm>
            <a:off x="6156000" y="1344240"/>
            <a:ext cx="3779280" cy="2543040"/>
          </a:xfrm>
          <a:prstGeom prst="rect">
            <a:avLst/>
          </a:prstGeom>
          <a:ln w="0">
            <a:noFill/>
          </a:ln>
        </p:spPr>
      </p:pic>
      <p:sp>
        <p:nvSpPr>
          <p:cNvPr id="180" name=""/>
          <p:cNvSpPr/>
          <p:nvPr/>
        </p:nvSpPr>
        <p:spPr>
          <a:xfrm>
            <a:off x="1440000" y="4505400"/>
            <a:ext cx="9719280" cy="497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4. How are advance organizers used in analyzing stories?</a:t>
            </a:r>
            <a:endParaRPr b="0" lang="en-PH" sz="1800" spc="-1" strike="noStrike">
              <a:latin typeface="Arial"/>
            </a:endParaRPr>
          </a:p>
        </p:txBody>
      </p:sp>
      <p:sp>
        <p:nvSpPr>
          <p:cNvPr id="181" name=""/>
          <p:cNvSpPr/>
          <p:nvPr/>
        </p:nvSpPr>
        <p:spPr>
          <a:xfrm>
            <a:off x="2935800" y="3753000"/>
            <a:ext cx="15634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Fìþ"/>
              </a:rPr>
              <a:t>Flowchart</a:t>
            </a:r>
            <a:endParaRPr b="0" lang="en-PH" sz="1800" spc="-1" strike="noStrike">
              <a:latin typeface="Arial"/>
            </a:endParaRPr>
          </a:p>
        </p:txBody>
      </p:sp>
      <p:sp>
        <p:nvSpPr>
          <p:cNvPr id="182" name=""/>
          <p:cNvSpPr/>
          <p:nvPr/>
        </p:nvSpPr>
        <p:spPr>
          <a:xfrm>
            <a:off x="7200000" y="3780000"/>
            <a:ext cx="19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Venn diagram</a:t>
            </a:r>
            <a:endParaRPr b="0" lang="en-PH" sz="1800" spc="-1" strike="noStrike">
              <a:latin typeface="Arial"/>
            </a:endParaRPr>
          </a:p>
        </p:txBody>
      </p:sp>
      <p:sp>
        <p:nvSpPr>
          <p:cNvPr id="183" name=""/>
          <p:cNvSpPr/>
          <p:nvPr/>
        </p:nvSpPr>
        <p:spPr>
          <a:xfrm>
            <a:off x="1724040" y="4865040"/>
            <a:ext cx="92552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-Advance organizers are used to express ideas and the relationships of ideas derived from stories.</a:t>
            </a:r>
            <a:endParaRPr b="0" lang="en-PH" sz="1800" spc="-1" strike="noStrike">
              <a:latin typeface="Arial"/>
            </a:endParaRPr>
          </a:p>
        </p:txBody>
      </p:sp>
      <p:sp>
        <p:nvSpPr>
          <p:cNvPr id="184" name=""/>
          <p:cNvSpPr/>
          <p:nvPr/>
        </p:nvSpPr>
        <p:spPr>
          <a:xfrm>
            <a:off x="4860000" y="1090080"/>
            <a:ext cx="197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2880360" y="72756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29" name=""/>
          <p:cNvSpPr/>
          <p:nvPr/>
        </p:nvSpPr>
        <p:spPr>
          <a:xfrm>
            <a:off x="1260000" y="2057400"/>
            <a:ext cx="935892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Literary Analysis is something we do every day. From talking about our favorite song with a friend to commenting about the latest show we watched, we subconsciously analyze literary texts. In addition, one of the elements of a story we commonly analyze is the theme.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endParaRPr b="0" lang="en-PH" sz="2000" spc="-1" strike="noStrike">
              <a:latin typeface="Arial"/>
            </a:endParaRPr>
          </a:p>
        </p:txBody>
      </p:sp>
      <p:sp>
        <p:nvSpPr>
          <p:cNvPr id="130" name=""/>
          <p:cNvSpPr/>
          <p:nvPr/>
        </p:nvSpPr>
        <p:spPr>
          <a:xfrm>
            <a:off x="1260000" y="3919680"/>
            <a:ext cx="9359280" cy="110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All other elements of a story such as characters, setting, plot, and conflict contribute to a story’s theme and we can identify a story’s theme by understanding how all of these elements fit together.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240000" y="3960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32" name=""/>
          <p:cNvSpPr/>
          <p:nvPr/>
        </p:nvSpPr>
        <p:spPr>
          <a:xfrm>
            <a:off x="1485000" y="1612080"/>
            <a:ext cx="11419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Theme</a:t>
            </a:r>
            <a:endParaRPr b="0" lang="en-PH" sz="2000" spc="-1" strike="noStrike">
              <a:latin typeface="Arial"/>
            </a:endParaRPr>
          </a:p>
        </p:txBody>
      </p:sp>
      <p:sp>
        <p:nvSpPr>
          <p:cNvPr id="133" name=""/>
          <p:cNvSpPr/>
          <p:nvPr/>
        </p:nvSpPr>
        <p:spPr>
          <a:xfrm>
            <a:off x="1513440" y="2088000"/>
            <a:ext cx="928548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part of the short story that focuses on the higher meaning behind the conflict and interactions between the characters is called the theme. Examples include the sacrifice of</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love, truth over falsehood, and bravery.</a:t>
            </a:r>
            <a:endParaRPr b="0" lang="en-PH" sz="1800" spc="-1" strike="noStrike">
              <a:latin typeface="Arial"/>
            </a:endParaRPr>
          </a:p>
        </p:txBody>
      </p:sp>
      <p:sp>
        <p:nvSpPr>
          <p:cNvPr id="134" name=""/>
          <p:cNvSpPr/>
          <p:nvPr/>
        </p:nvSpPr>
        <p:spPr>
          <a:xfrm>
            <a:off x="1260000" y="1512000"/>
            <a:ext cx="9718920" cy="1690920"/>
          </a:xfrm>
          <a:custGeom>
            <a:avLst/>
            <a:gdLst/>
            <a:ahLst/>
            <a:rect l="l" t="t" r="r" b="b"/>
            <a:pathLst>
              <a:path w="27002" h="4702">
                <a:moveTo>
                  <a:pt x="783" y="0"/>
                </a:moveTo>
                <a:lnTo>
                  <a:pt x="784" y="0"/>
                </a:lnTo>
                <a:cubicBezTo>
                  <a:pt x="646" y="0"/>
                  <a:pt x="511" y="36"/>
                  <a:pt x="392" y="105"/>
                </a:cubicBezTo>
                <a:cubicBezTo>
                  <a:pt x="273" y="174"/>
                  <a:pt x="174" y="273"/>
                  <a:pt x="105" y="392"/>
                </a:cubicBezTo>
                <a:cubicBezTo>
                  <a:pt x="36" y="511"/>
                  <a:pt x="0" y="646"/>
                  <a:pt x="0" y="784"/>
                </a:cubicBezTo>
                <a:lnTo>
                  <a:pt x="0" y="3917"/>
                </a:lnTo>
                <a:lnTo>
                  <a:pt x="0" y="3918"/>
                </a:lnTo>
                <a:cubicBezTo>
                  <a:pt x="0" y="4055"/>
                  <a:pt x="36" y="4190"/>
                  <a:pt x="105" y="4309"/>
                </a:cubicBezTo>
                <a:cubicBezTo>
                  <a:pt x="174" y="4428"/>
                  <a:pt x="273" y="4527"/>
                  <a:pt x="392" y="4596"/>
                </a:cubicBezTo>
                <a:cubicBezTo>
                  <a:pt x="511" y="4665"/>
                  <a:pt x="646" y="4701"/>
                  <a:pt x="784" y="4701"/>
                </a:cubicBezTo>
                <a:lnTo>
                  <a:pt x="26217" y="4701"/>
                </a:lnTo>
                <a:lnTo>
                  <a:pt x="26218" y="4701"/>
                </a:lnTo>
                <a:cubicBezTo>
                  <a:pt x="26355" y="4701"/>
                  <a:pt x="26490" y="4665"/>
                  <a:pt x="26609" y="4596"/>
                </a:cubicBezTo>
                <a:cubicBezTo>
                  <a:pt x="26728" y="4527"/>
                  <a:pt x="26827" y="4428"/>
                  <a:pt x="26896" y="4309"/>
                </a:cubicBezTo>
                <a:cubicBezTo>
                  <a:pt x="26965" y="4190"/>
                  <a:pt x="27001" y="4055"/>
                  <a:pt x="27001" y="3918"/>
                </a:cubicBezTo>
                <a:lnTo>
                  <a:pt x="27001" y="783"/>
                </a:lnTo>
                <a:lnTo>
                  <a:pt x="27001" y="784"/>
                </a:lnTo>
                <a:lnTo>
                  <a:pt x="27001" y="784"/>
                </a:lnTo>
                <a:cubicBezTo>
                  <a:pt x="27001" y="646"/>
                  <a:pt x="26965" y="511"/>
                  <a:pt x="26896" y="392"/>
                </a:cubicBezTo>
                <a:cubicBezTo>
                  <a:pt x="26827" y="273"/>
                  <a:pt x="26728" y="174"/>
                  <a:pt x="26609" y="105"/>
                </a:cubicBezTo>
                <a:cubicBezTo>
                  <a:pt x="26490" y="36"/>
                  <a:pt x="26355" y="0"/>
                  <a:pt x="26218" y="0"/>
                </a:cubicBezTo>
                <a:lnTo>
                  <a:pt x="783" y="0"/>
                </a:lnTo>
              </a:path>
            </a:pathLst>
          </a:custGeom>
          <a:noFill/>
          <a:ln w="29160">
            <a:solidFill>
              <a:srgbClr val="3465a4"/>
            </a:solidFill>
            <a:round/>
          </a:ln>
        </p:spPr>
        <p:style>
          <a:lnRef idx="0"/>
          <a:fillRef idx="0"/>
          <a:effectRef idx="0"/>
          <a:fontRef idx="minor"/>
        </p:style>
      </p:sp>
      <p:sp>
        <p:nvSpPr>
          <p:cNvPr id="135" name=""/>
          <p:cNvSpPr/>
          <p:nvPr/>
        </p:nvSpPr>
        <p:spPr>
          <a:xfrm>
            <a:off x="1528920" y="3710160"/>
            <a:ext cx="207000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Setting</a:t>
            </a:r>
            <a:endParaRPr b="0" lang="en-PH" sz="2000" spc="-1" strike="noStrike">
              <a:latin typeface="Arial"/>
            </a:endParaRPr>
          </a:p>
        </p:txBody>
      </p:sp>
      <p:sp>
        <p:nvSpPr>
          <p:cNvPr id="136" name=""/>
          <p:cNvSpPr/>
          <p:nvPr/>
        </p:nvSpPr>
        <p:spPr>
          <a:xfrm>
            <a:off x="1528920" y="4248000"/>
            <a:ext cx="9270000" cy="1927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element of the short story that refers to the time and physical space of the story is called the setting. This includes the place, time, weather and social conditions, and mood or atmosphere that affect the events that the characters participate in.</a:t>
            </a:r>
            <a:endParaRPr b="0" lang="en-PH" sz="1800" spc="-1" strike="noStrike">
              <a:latin typeface="Arial"/>
            </a:endParaRPr>
          </a:p>
        </p:txBody>
      </p:sp>
      <p:sp>
        <p:nvSpPr>
          <p:cNvPr id="137" name=""/>
          <p:cNvSpPr/>
          <p:nvPr/>
        </p:nvSpPr>
        <p:spPr>
          <a:xfrm>
            <a:off x="1260360" y="3600360"/>
            <a:ext cx="9718920" cy="1798920"/>
          </a:xfrm>
          <a:custGeom>
            <a:avLst/>
            <a:gdLst/>
            <a:ahLst/>
            <a:rect l="l" t="t" r="r" b="b"/>
            <a:pathLst>
              <a:path w="270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26167" y="5001"/>
                </a:lnTo>
                <a:lnTo>
                  <a:pt x="26168" y="5001"/>
                </a:lnTo>
                <a:cubicBezTo>
                  <a:pt x="26314" y="5001"/>
                  <a:pt x="26458" y="4962"/>
                  <a:pt x="26584" y="4889"/>
                </a:cubicBezTo>
                <a:cubicBezTo>
                  <a:pt x="26711" y="4816"/>
                  <a:pt x="26816" y="4711"/>
                  <a:pt x="26889" y="4584"/>
                </a:cubicBezTo>
                <a:cubicBezTo>
                  <a:pt x="26962" y="4458"/>
                  <a:pt x="27001" y="4314"/>
                  <a:pt x="27001" y="4168"/>
                </a:cubicBezTo>
                <a:lnTo>
                  <a:pt x="27001" y="833"/>
                </a:lnTo>
                <a:lnTo>
                  <a:pt x="27001" y="834"/>
                </a:lnTo>
                <a:lnTo>
                  <a:pt x="27001" y="834"/>
                </a:lnTo>
                <a:cubicBezTo>
                  <a:pt x="27001" y="687"/>
                  <a:pt x="26962" y="543"/>
                  <a:pt x="26889" y="417"/>
                </a:cubicBezTo>
                <a:cubicBezTo>
                  <a:pt x="26816" y="290"/>
                  <a:pt x="26711" y="185"/>
                  <a:pt x="26584" y="112"/>
                </a:cubicBezTo>
                <a:cubicBezTo>
                  <a:pt x="26458" y="39"/>
                  <a:pt x="26314" y="0"/>
                  <a:pt x="26168" y="0"/>
                </a:cubicBezTo>
                <a:lnTo>
                  <a:pt x="833" y="0"/>
                </a:lnTo>
              </a:path>
            </a:pathLst>
          </a:custGeom>
          <a:noFill/>
          <a:ln w="2916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240000" y="4320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39" name=""/>
          <p:cNvSpPr/>
          <p:nvPr/>
        </p:nvSpPr>
        <p:spPr>
          <a:xfrm>
            <a:off x="1485000" y="1612080"/>
            <a:ext cx="1753920" cy="80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Characters</a:t>
            </a:r>
            <a:endParaRPr b="0" lang="en-PH" sz="2000" spc="-1" strike="noStrike">
              <a:latin typeface="Arial"/>
            </a:endParaRPr>
          </a:p>
        </p:txBody>
      </p:sp>
      <p:sp>
        <p:nvSpPr>
          <p:cNvPr id="140" name=""/>
          <p:cNvSpPr/>
          <p:nvPr/>
        </p:nvSpPr>
        <p:spPr>
          <a:xfrm>
            <a:off x="1260000" y="1512000"/>
            <a:ext cx="9718920" cy="1546920"/>
          </a:xfrm>
          <a:custGeom>
            <a:avLst/>
            <a:gdLst/>
            <a:ahLst/>
            <a:rect l="l" t="t" r="r" b="b"/>
            <a:pathLst>
              <a:path w="27002" h="4302">
                <a:moveTo>
                  <a:pt x="716" y="0"/>
                </a:moveTo>
                <a:lnTo>
                  <a:pt x="717" y="0"/>
                </a:lnTo>
                <a:cubicBezTo>
                  <a:pt x="591" y="0"/>
                  <a:pt x="467" y="33"/>
                  <a:pt x="358" y="96"/>
                </a:cubicBezTo>
                <a:cubicBezTo>
                  <a:pt x="249" y="159"/>
                  <a:pt x="159" y="249"/>
                  <a:pt x="96" y="358"/>
                </a:cubicBezTo>
                <a:cubicBezTo>
                  <a:pt x="33" y="467"/>
                  <a:pt x="0" y="591"/>
                  <a:pt x="0" y="717"/>
                </a:cubicBezTo>
                <a:lnTo>
                  <a:pt x="0" y="3584"/>
                </a:lnTo>
                <a:lnTo>
                  <a:pt x="0" y="3584"/>
                </a:lnTo>
                <a:cubicBezTo>
                  <a:pt x="0" y="3710"/>
                  <a:pt x="33" y="3834"/>
                  <a:pt x="96" y="3943"/>
                </a:cubicBezTo>
                <a:cubicBezTo>
                  <a:pt x="159" y="4052"/>
                  <a:pt x="249" y="4142"/>
                  <a:pt x="358" y="4205"/>
                </a:cubicBezTo>
                <a:cubicBezTo>
                  <a:pt x="467" y="4268"/>
                  <a:pt x="591" y="4301"/>
                  <a:pt x="717" y="4301"/>
                </a:cubicBezTo>
                <a:lnTo>
                  <a:pt x="26284" y="4301"/>
                </a:lnTo>
                <a:lnTo>
                  <a:pt x="26284" y="4301"/>
                </a:lnTo>
                <a:cubicBezTo>
                  <a:pt x="26410" y="4301"/>
                  <a:pt x="26534" y="4268"/>
                  <a:pt x="26643" y="4205"/>
                </a:cubicBezTo>
                <a:cubicBezTo>
                  <a:pt x="26752" y="4142"/>
                  <a:pt x="26842" y="4052"/>
                  <a:pt x="26905" y="3943"/>
                </a:cubicBezTo>
                <a:cubicBezTo>
                  <a:pt x="26968" y="3834"/>
                  <a:pt x="27001" y="3710"/>
                  <a:pt x="27001" y="3584"/>
                </a:cubicBezTo>
                <a:lnTo>
                  <a:pt x="27001" y="716"/>
                </a:lnTo>
                <a:lnTo>
                  <a:pt x="27001" y="717"/>
                </a:lnTo>
                <a:lnTo>
                  <a:pt x="27001" y="717"/>
                </a:lnTo>
                <a:cubicBezTo>
                  <a:pt x="27001" y="591"/>
                  <a:pt x="26968" y="467"/>
                  <a:pt x="26905" y="358"/>
                </a:cubicBezTo>
                <a:cubicBezTo>
                  <a:pt x="26842" y="249"/>
                  <a:pt x="26752" y="159"/>
                  <a:pt x="26643" y="96"/>
                </a:cubicBezTo>
                <a:cubicBezTo>
                  <a:pt x="26534" y="33"/>
                  <a:pt x="26410" y="0"/>
                  <a:pt x="26284" y="0"/>
                </a:cubicBezTo>
                <a:lnTo>
                  <a:pt x="716" y="0"/>
                </a:lnTo>
              </a:path>
            </a:pathLst>
          </a:custGeom>
          <a:noFill/>
          <a:ln w="29160">
            <a:solidFill>
              <a:srgbClr val="3465a4"/>
            </a:solidFill>
            <a:round/>
          </a:ln>
        </p:spPr>
        <p:style>
          <a:lnRef idx="0"/>
          <a:fillRef idx="0"/>
          <a:effectRef idx="0"/>
          <a:fontRef idx="minor"/>
        </p:style>
      </p:sp>
      <p:sp>
        <p:nvSpPr>
          <p:cNvPr id="141" name=""/>
          <p:cNvSpPr/>
          <p:nvPr/>
        </p:nvSpPr>
        <p:spPr>
          <a:xfrm>
            <a:off x="1528920" y="3710160"/>
            <a:ext cx="207000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Plot</a:t>
            </a:r>
            <a:endParaRPr b="0" lang="en-PH" sz="2000" spc="-1" strike="noStrike">
              <a:latin typeface="Arial"/>
            </a:endParaRPr>
          </a:p>
        </p:txBody>
      </p:sp>
      <p:sp>
        <p:nvSpPr>
          <p:cNvPr id="142" name=""/>
          <p:cNvSpPr/>
          <p:nvPr/>
        </p:nvSpPr>
        <p:spPr>
          <a:xfrm>
            <a:off x="1528920" y="4248000"/>
            <a:ext cx="9270000" cy="1927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This refers to the events that characters experience throughout the story. The plot includes situations that would help the characters face their hardships or achieve their goals.</a:t>
            </a:r>
            <a:endParaRPr b="0" lang="en-PH" sz="1800" spc="-1" strike="noStrike">
              <a:latin typeface="Arial"/>
            </a:endParaRPr>
          </a:p>
        </p:txBody>
      </p:sp>
      <p:sp>
        <p:nvSpPr>
          <p:cNvPr id="143" name=""/>
          <p:cNvSpPr/>
          <p:nvPr/>
        </p:nvSpPr>
        <p:spPr>
          <a:xfrm>
            <a:off x="1260360" y="3600360"/>
            <a:ext cx="9718920" cy="1798920"/>
          </a:xfrm>
          <a:custGeom>
            <a:avLst/>
            <a:gdLst/>
            <a:ahLst/>
            <a:rect l="l" t="t" r="r" b="b"/>
            <a:pathLst>
              <a:path w="270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26167" y="5001"/>
                </a:lnTo>
                <a:lnTo>
                  <a:pt x="26168" y="5001"/>
                </a:lnTo>
                <a:cubicBezTo>
                  <a:pt x="26314" y="5001"/>
                  <a:pt x="26458" y="4962"/>
                  <a:pt x="26584" y="4889"/>
                </a:cubicBezTo>
                <a:cubicBezTo>
                  <a:pt x="26711" y="4816"/>
                  <a:pt x="26816" y="4711"/>
                  <a:pt x="26889" y="4584"/>
                </a:cubicBezTo>
                <a:cubicBezTo>
                  <a:pt x="26962" y="4458"/>
                  <a:pt x="27001" y="4314"/>
                  <a:pt x="27001" y="4168"/>
                </a:cubicBezTo>
                <a:lnTo>
                  <a:pt x="27001" y="833"/>
                </a:lnTo>
                <a:lnTo>
                  <a:pt x="27001" y="834"/>
                </a:lnTo>
                <a:lnTo>
                  <a:pt x="27001" y="834"/>
                </a:lnTo>
                <a:cubicBezTo>
                  <a:pt x="27001" y="687"/>
                  <a:pt x="26962" y="543"/>
                  <a:pt x="26889" y="417"/>
                </a:cubicBezTo>
                <a:cubicBezTo>
                  <a:pt x="26816" y="290"/>
                  <a:pt x="26711" y="185"/>
                  <a:pt x="26584" y="112"/>
                </a:cubicBezTo>
                <a:cubicBezTo>
                  <a:pt x="26458" y="39"/>
                  <a:pt x="26314" y="0"/>
                  <a:pt x="26168" y="0"/>
                </a:cubicBezTo>
                <a:lnTo>
                  <a:pt x="833" y="0"/>
                </a:lnTo>
              </a:path>
            </a:pathLst>
          </a:custGeom>
          <a:noFill/>
          <a:ln w="29160">
            <a:solidFill>
              <a:srgbClr val="3465a4"/>
            </a:solidFill>
            <a:round/>
          </a:ln>
        </p:spPr>
        <p:style>
          <a:lnRef idx="0"/>
          <a:fillRef idx="0"/>
          <a:effectRef idx="0"/>
          <a:fontRef idx="minor"/>
        </p:style>
      </p:sp>
      <p:sp>
        <p:nvSpPr>
          <p:cNvPr id="144" name=""/>
          <p:cNvSpPr/>
          <p:nvPr/>
        </p:nvSpPr>
        <p:spPr>
          <a:xfrm>
            <a:off x="1557000" y="2160000"/>
            <a:ext cx="906192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characters refer to the people, animals, or inanimate objects that exist in the short story, and they help in the movement of the plot of the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240000" y="4320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46" name=""/>
          <p:cNvSpPr/>
          <p:nvPr/>
        </p:nvSpPr>
        <p:spPr>
          <a:xfrm>
            <a:off x="1485000" y="1648080"/>
            <a:ext cx="1753920" cy="80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Conflict</a:t>
            </a:r>
            <a:endParaRPr b="0" lang="en-PH" sz="2000" spc="-1" strike="noStrike">
              <a:latin typeface="Arial"/>
            </a:endParaRPr>
          </a:p>
        </p:txBody>
      </p:sp>
      <p:sp>
        <p:nvSpPr>
          <p:cNvPr id="147" name=""/>
          <p:cNvSpPr/>
          <p:nvPr/>
        </p:nvSpPr>
        <p:spPr>
          <a:xfrm>
            <a:off x="1152000" y="1512000"/>
            <a:ext cx="9970920" cy="3886920"/>
          </a:xfrm>
          <a:custGeom>
            <a:avLst/>
            <a:gdLst/>
            <a:ahLst/>
            <a:rect l="l" t="t" r="r" b="b"/>
            <a:pathLst>
              <a:path w="27702" h="10802">
                <a:moveTo>
                  <a:pt x="1800" y="0"/>
                </a:moveTo>
                <a:lnTo>
                  <a:pt x="1800" y="0"/>
                </a:lnTo>
                <a:cubicBezTo>
                  <a:pt x="1484" y="0"/>
                  <a:pt x="1174" y="83"/>
                  <a:pt x="900" y="241"/>
                </a:cubicBezTo>
                <a:cubicBezTo>
                  <a:pt x="626" y="399"/>
                  <a:pt x="399" y="626"/>
                  <a:pt x="241" y="900"/>
                </a:cubicBezTo>
                <a:cubicBezTo>
                  <a:pt x="83" y="1174"/>
                  <a:pt x="0" y="1484"/>
                  <a:pt x="0" y="1800"/>
                </a:cubicBezTo>
                <a:lnTo>
                  <a:pt x="0" y="9000"/>
                </a:lnTo>
                <a:lnTo>
                  <a:pt x="0" y="9001"/>
                </a:lnTo>
                <a:cubicBezTo>
                  <a:pt x="0" y="9317"/>
                  <a:pt x="83" y="9627"/>
                  <a:pt x="241" y="9901"/>
                </a:cubicBezTo>
                <a:cubicBezTo>
                  <a:pt x="399" y="10175"/>
                  <a:pt x="626" y="10402"/>
                  <a:pt x="900" y="10560"/>
                </a:cubicBezTo>
                <a:cubicBezTo>
                  <a:pt x="1174" y="10718"/>
                  <a:pt x="1484" y="10801"/>
                  <a:pt x="1800" y="10801"/>
                </a:cubicBezTo>
                <a:lnTo>
                  <a:pt x="25900" y="10801"/>
                </a:lnTo>
                <a:lnTo>
                  <a:pt x="25901" y="10801"/>
                </a:lnTo>
                <a:cubicBezTo>
                  <a:pt x="26217" y="10801"/>
                  <a:pt x="26527" y="10718"/>
                  <a:pt x="26801" y="10560"/>
                </a:cubicBezTo>
                <a:cubicBezTo>
                  <a:pt x="27075" y="10402"/>
                  <a:pt x="27302" y="10175"/>
                  <a:pt x="27460" y="9901"/>
                </a:cubicBezTo>
                <a:cubicBezTo>
                  <a:pt x="27618" y="9627"/>
                  <a:pt x="27701" y="9317"/>
                  <a:pt x="27701" y="9001"/>
                </a:cubicBezTo>
                <a:lnTo>
                  <a:pt x="27701" y="1800"/>
                </a:lnTo>
                <a:lnTo>
                  <a:pt x="27701" y="1800"/>
                </a:lnTo>
                <a:lnTo>
                  <a:pt x="27701" y="1800"/>
                </a:lnTo>
                <a:cubicBezTo>
                  <a:pt x="27701" y="1484"/>
                  <a:pt x="27618" y="1174"/>
                  <a:pt x="27460" y="900"/>
                </a:cubicBezTo>
                <a:cubicBezTo>
                  <a:pt x="27302" y="626"/>
                  <a:pt x="27075" y="399"/>
                  <a:pt x="26801" y="241"/>
                </a:cubicBezTo>
                <a:cubicBezTo>
                  <a:pt x="26527" y="83"/>
                  <a:pt x="26217" y="0"/>
                  <a:pt x="25901" y="0"/>
                </a:cubicBezTo>
                <a:lnTo>
                  <a:pt x="1800" y="0"/>
                </a:lnTo>
              </a:path>
            </a:pathLst>
          </a:custGeom>
          <a:noFill/>
          <a:ln w="29160">
            <a:solidFill>
              <a:srgbClr val="3465a4"/>
            </a:solidFill>
            <a:round/>
          </a:ln>
        </p:spPr>
        <p:style>
          <a:lnRef idx="0"/>
          <a:fillRef idx="0"/>
          <a:effectRef idx="0"/>
          <a:fontRef idx="minor"/>
        </p:style>
      </p:sp>
      <p:sp>
        <p:nvSpPr>
          <p:cNvPr id="148" name=""/>
          <p:cNvSpPr/>
          <p:nvPr/>
        </p:nvSpPr>
        <p:spPr>
          <a:xfrm>
            <a:off x="1521000" y="2088000"/>
            <a:ext cx="8845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Nxáþ"/>
              </a:rPr>
              <a:t>The conflict is the part of the story that shows tension in different forms:</a:t>
            </a:r>
            <a:endParaRPr b="0" lang="en-PH" sz="1800" spc="-1" strike="noStrike">
              <a:latin typeface="Arial"/>
            </a:endParaRPr>
          </a:p>
        </p:txBody>
      </p:sp>
      <p:sp>
        <p:nvSpPr>
          <p:cNvPr id="149" name=""/>
          <p:cNvSpPr/>
          <p:nvPr/>
        </p:nvSpPr>
        <p:spPr>
          <a:xfrm>
            <a:off x="1530360" y="2520000"/>
            <a:ext cx="9088560" cy="2287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Nxáþ"/>
              </a:rPr>
              <a:t>• </a:t>
            </a:r>
            <a:r>
              <a:rPr b="0" lang="en-PH" sz="1800" spc="-1" strike="noStrike">
                <a:solidFill>
                  <a:srgbClr val="000000"/>
                </a:solidFill>
                <a:latin typeface="Lato"/>
                <a:ea typeface="Nxáþ"/>
              </a:rPr>
              <a:t>Interpersonal conflict – the conflict that occurs between different characters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Nxáþ"/>
              </a:rPr>
              <a:t>• </a:t>
            </a:r>
            <a:r>
              <a:rPr b="0" lang="en-PH" sz="1800" spc="-1" strike="noStrike">
                <a:solidFill>
                  <a:srgbClr val="000000"/>
                </a:solidFill>
                <a:latin typeface="Lato"/>
                <a:ea typeface="Nxáþ"/>
              </a:rPr>
              <a:t>External conflict – This occurs between characters and the environment.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Nxáþ"/>
              </a:rPr>
              <a:t>• </a:t>
            </a:r>
            <a:r>
              <a:rPr b="0" lang="en-PH" sz="1800" spc="-1" strike="noStrike">
                <a:solidFill>
                  <a:srgbClr val="000000"/>
                </a:solidFill>
                <a:latin typeface="Lato"/>
                <a:ea typeface="Nxáþ"/>
              </a:rPr>
              <a:t>Inner conflict – refers to the inner battles that a character faces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Nxáþ"/>
              </a:rPr>
              <a:t>• </a:t>
            </a:r>
            <a:r>
              <a:rPr b="0" lang="en-PH" sz="1800" spc="-1" strike="noStrike">
                <a:solidFill>
                  <a:srgbClr val="000000"/>
                </a:solidFill>
                <a:latin typeface="Lato"/>
                <a:ea typeface="Nxáþ"/>
              </a:rPr>
              <a:t>Philosophical conflict – Some stories include characters who go through conflicts that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Nxáþ"/>
              </a:rPr>
              <a:t>  </a:t>
            </a:r>
            <a:r>
              <a:rPr b="0" lang="en-PH" sz="1800" spc="-1" strike="noStrike">
                <a:solidFill>
                  <a:srgbClr val="000000"/>
                </a:solidFill>
                <a:latin typeface="Lato"/>
                <a:ea typeface="Nxáþ"/>
              </a:rPr>
              <a:t>reflect different ideologies or values, such as materialism versus spirituality.</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
        <p:nvSpPr>
          <p:cNvPr id="150" name=""/>
          <p:cNvSpPr/>
          <p:nvPr/>
        </p:nvSpPr>
        <p:spPr>
          <a:xfrm>
            <a:off x="1620000" y="4500000"/>
            <a:ext cx="917892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 of the most memorable stories include complex combinations of these different forms of conflicts.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3168000" y="5472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52" name=""/>
          <p:cNvSpPr/>
          <p:nvPr/>
        </p:nvSpPr>
        <p:spPr>
          <a:xfrm>
            <a:off x="1365480" y="1929240"/>
            <a:ext cx="450144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Writer’s Techniques</a:t>
            </a:r>
            <a:endParaRPr b="0" lang="en-PH" sz="2000" spc="-1" strike="noStrike">
              <a:latin typeface="Arial"/>
            </a:endParaRPr>
          </a:p>
        </p:txBody>
      </p:sp>
      <p:sp>
        <p:nvSpPr>
          <p:cNvPr id="153" name=""/>
          <p:cNvSpPr/>
          <p:nvPr/>
        </p:nvSpPr>
        <p:spPr>
          <a:xfrm>
            <a:off x="1404000" y="2808000"/>
            <a:ext cx="939744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The tone of a short story or a literary text like a poem or a drama refers to the level or kind of emotions expressed like happiness, excitement, or loneliness.</a:t>
            </a:r>
            <a:endParaRPr b="0" lang="en-PH" sz="1900" spc="-1" strike="noStrike">
              <a:latin typeface="Arial"/>
            </a:endParaRPr>
          </a:p>
        </p:txBody>
      </p:sp>
      <p:sp>
        <p:nvSpPr>
          <p:cNvPr id="154" name=""/>
          <p:cNvSpPr/>
          <p:nvPr/>
        </p:nvSpPr>
        <p:spPr>
          <a:xfrm>
            <a:off x="1404000" y="4068000"/>
            <a:ext cx="9358920" cy="1058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The mood, on the other hand, is the bigger picture of the author’s or poet’s feelings that are revealed by the words included in a literary piece. These are referred to as the language choices of the author or poet.</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3168000" y="40320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56" name=""/>
          <p:cNvSpPr/>
          <p:nvPr/>
        </p:nvSpPr>
        <p:spPr>
          <a:xfrm>
            <a:off x="1152000" y="1476000"/>
            <a:ext cx="4678920" cy="53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Advance Organizers</a:t>
            </a:r>
            <a:endParaRPr b="0" lang="en-PH" sz="2000" spc="-1" strike="noStrike">
              <a:latin typeface="Arial"/>
            </a:endParaRPr>
          </a:p>
        </p:txBody>
      </p:sp>
      <p:sp>
        <p:nvSpPr>
          <p:cNvPr id="157" name=""/>
          <p:cNvSpPr/>
          <p:nvPr/>
        </p:nvSpPr>
        <p:spPr>
          <a:xfrm>
            <a:off x="1152000" y="2016000"/>
            <a:ext cx="1000692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tool in learning that illustrates the relationship of what you are about to learn and the information that you have learned already is the advance organizer. It helps you make connections between concepts learned in class in a visual manner.</a:t>
            </a:r>
            <a:endParaRPr b="0" lang="en-PH" sz="1800" spc="-1" strike="noStrike">
              <a:latin typeface="Arial"/>
            </a:endParaRPr>
          </a:p>
        </p:txBody>
      </p:sp>
      <p:sp>
        <p:nvSpPr>
          <p:cNvPr id="158" name=""/>
          <p:cNvSpPr/>
          <p:nvPr/>
        </p:nvSpPr>
        <p:spPr>
          <a:xfrm>
            <a:off x="1152000" y="3129840"/>
            <a:ext cx="982692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you use an advance organizer, you can link the new information to old information, and this makes it easier for you to remember more easily new concepts. The three basic purposes of advance organizers:</a:t>
            </a:r>
            <a:endParaRPr b="0" lang="en-PH" sz="1800" spc="-1" strike="noStrike">
              <a:latin typeface="Arial"/>
            </a:endParaRPr>
          </a:p>
        </p:txBody>
      </p:sp>
      <p:sp>
        <p:nvSpPr>
          <p:cNvPr id="159" name=""/>
          <p:cNvSpPr/>
          <p:nvPr/>
        </p:nvSpPr>
        <p:spPr>
          <a:xfrm>
            <a:off x="1152000" y="4356000"/>
            <a:ext cx="982692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Direct the students’ attention to what is important in the upcoming lesson.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Highlight relationships among ideas that will be presented.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Remind the students of relevant information that they already have.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3060000" y="29556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sp>
        <p:nvSpPr>
          <p:cNvPr id="161" name=""/>
          <p:cNvSpPr/>
          <p:nvPr/>
        </p:nvSpPr>
        <p:spPr>
          <a:xfrm>
            <a:off x="1080000" y="1260000"/>
            <a:ext cx="917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Answer the following questions: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What do you call the part of a story that focuses on the higher meaning behind the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conflict and interactions between the characters?</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How does a theme of a story evolve?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3. Identify each advance organizer below.</a:t>
            </a:r>
            <a:endParaRPr b="0" lang="en-PH" sz="1800" spc="-1" strike="noStrike">
              <a:latin typeface="Arial"/>
            </a:endParaRPr>
          </a:p>
        </p:txBody>
      </p:sp>
      <p:pic>
        <p:nvPicPr>
          <p:cNvPr id="162" name="" descr=""/>
          <p:cNvPicPr/>
          <p:nvPr/>
        </p:nvPicPr>
        <p:blipFill>
          <a:blip r:embed="rId1"/>
          <a:stretch/>
        </p:blipFill>
        <p:spPr>
          <a:xfrm>
            <a:off x="2160000" y="2919600"/>
            <a:ext cx="3239280" cy="2479680"/>
          </a:xfrm>
          <a:prstGeom prst="rect">
            <a:avLst/>
          </a:prstGeom>
          <a:ln w="0">
            <a:noFill/>
          </a:ln>
        </p:spPr>
      </p:pic>
      <p:sp>
        <p:nvSpPr>
          <p:cNvPr id="163" name=""/>
          <p:cNvSpPr/>
          <p:nvPr/>
        </p:nvSpPr>
        <p:spPr>
          <a:xfrm>
            <a:off x="3099960" y="5500080"/>
            <a:ext cx="1399320" cy="25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solidFill>
                  <a:srgbClr val="000000"/>
                </a:solidFill>
                <a:latin typeface="Arial"/>
                <a:ea typeface="DejaVu Sans"/>
              </a:rPr>
              <a:t>________________</a:t>
            </a:r>
            <a:endParaRPr b="0" lang="en-PH" sz="1200" spc="-1" strike="noStrike">
              <a:latin typeface="Arial"/>
            </a:endParaRPr>
          </a:p>
        </p:txBody>
      </p:sp>
      <p:pic>
        <p:nvPicPr>
          <p:cNvPr id="164" name="" descr=""/>
          <p:cNvPicPr/>
          <p:nvPr/>
        </p:nvPicPr>
        <p:blipFill>
          <a:blip r:embed="rId2"/>
          <a:stretch/>
        </p:blipFill>
        <p:spPr>
          <a:xfrm>
            <a:off x="6072480" y="3136680"/>
            <a:ext cx="3646800" cy="2262600"/>
          </a:xfrm>
          <a:prstGeom prst="rect">
            <a:avLst/>
          </a:prstGeom>
          <a:ln w="0">
            <a:noFill/>
          </a:ln>
        </p:spPr>
      </p:pic>
      <p:sp>
        <p:nvSpPr>
          <p:cNvPr id="165" name=""/>
          <p:cNvSpPr/>
          <p:nvPr/>
        </p:nvSpPr>
        <p:spPr>
          <a:xfrm>
            <a:off x="7164000" y="5500080"/>
            <a:ext cx="1399320" cy="25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200" spc="-1" strike="noStrike">
                <a:solidFill>
                  <a:srgbClr val="000000"/>
                </a:solidFill>
                <a:latin typeface="Arial"/>
                <a:ea typeface="DejaVu Sans"/>
              </a:rPr>
              <a:t>________________</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3060720" y="403920"/>
            <a:ext cx="6298920" cy="67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A Valuable Life Lesson</a:t>
            </a:r>
            <a:endParaRPr b="0" lang="en-PH" sz="3600" spc="-1" strike="noStrike">
              <a:latin typeface="Arial"/>
            </a:endParaRPr>
          </a:p>
        </p:txBody>
      </p:sp>
      <p:pic>
        <p:nvPicPr>
          <p:cNvPr id="167" name="" descr=""/>
          <p:cNvPicPr/>
          <p:nvPr/>
        </p:nvPicPr>
        <p:blipFill>
          <a:blip r:embed="rId1"/>
          <a:stretch/>
        </p:blipFill>
        <p:spPr>
          <a:xfrm>
            <a:off x="1872000" y="1692000"/>
            <a:ext cx="3419280" cy="2240280"/>
          </a:xfrm>
          <a:prstGeom prst="rect">
            <a:avLst/>
          </a:prstGeom>
          <a:ln w="0">
            <a:noFill/>
          </a:ln>
        </p:spPr>
      </p:pic>
      <p:pic>
        <p:nvPicPr>
          <p:cNvPr id="168" name="" descr=""/>
          <p:cNvPicPr/>
          <p:nvPr/>
        </p:nvPicPr>
        <p:blipFill>
          <a:blip r:embed="rId2"/>
          <a:stretch/>
        </p:blipFill>
        <p:spPr>
          <a:xfrm>
            <a:off x="6156000" y="1560240"/>
            <a:ext cx="3779280" cy="2543040"/>
          </a:xfrm>
          <a:prstGeom prst="rect">
            <a:avLst/>
          </a:prstGeom>
          <a:ln w="0">
            <a:noFill/>
          </a:ln>
        </p:spPr>
      </p:pic>
      <p:sp>
        <p:nvSpPr>
          <p:cNvPr id="169" name=""/>
          <p:cNvSpPr/>
          <p:nvPr/>
        </p:nvSpPr>
        <p:spPr>
          <a:xfrm>
            <a:off x="1440000" y="4721400"/>
            <a:ext cx="9719280" cy="497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4. How are advance organizers used in analyzing stories?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3487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2023-07-13T10:33:19Z</dcterms:modified>
  <cp:revision>193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