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4.png" ContentType="image/png"/>
  <Override PartName="/ppt/media/image10.png" ContentType="image/png"/>
  <Override PartName="/ppt/media/image9.png" ContentType="image/png"/>
  <Override PartName="/ppt/media/image5.png" ContentType="image/png"/>
  <Override PartName="/ppt/media/image7.png" ContentType="image/png"/>
  <Override PartName="/ppt/media/image12.png" ContentType="image/png"/>
  <Override PartName="/ppt/media/image8.png" ContentType="image/png"/>
  <Override PartName="/ppt/media/image13.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920" cy="68508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1800" cy="2791800"/>
          </a:xfrm>
          <a:prstGeom prst="rect">
            <a:avLst/>
          </a:prstGeom>
          <a:ln w="0">
            <a:noFill/>
          </a:ln>
        </p:spPr>
      </p:pic>
      <p:sp>
        <p:nvSpPr>
          <p:cNvPr id="2" name="Rectangle 5"/>
          <p:cNvSpPr/>
          <p:nvPr/>
        </p:nvSpPr>
        <p:spPr>
          <a:xfrm>
            <a:off x="3487320" y="1475280"/>
            <a:ext cx="8697240" cy="38552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7240" cy="3769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920" cy="627840"/>
          </a:xfrm>
          <a:prstGeom prst="rect">
            <a:avLst/>
          </a:prstGeom>
          <a:ln w="0">
            <a:noFill/>
          </a:ln>
        </p:spPr>
      </p:pic>
      <p:sp>
        <p:nvSpPr>
          <p:cNvPr id="43" name="Rectangle 7"/>
          <p:cNvSpPr/>
          <p:nvPr/>
        </p:nvSpPr>
        <p:spPr>
          <a:xfrm>
            <a:off x="10868760" y="0"/>
            <a:ext cx="963360" cy="9633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7440" cy="1027440"/>
          </a:xfrm>
          <a:prstGeom prst="rect">
            <a:avLst/>
          </a:prstGeom>
          <a:ln w="0">
            <a:noFill/>
          </a:ln>
        </p:spPr>
      </p:pic>
      <p:sp>
        <p:nvSpPr>
          <p:cNvPr id="45" name="TextBox 9"/>
          <p:cNvSpPr/>
          <p:nvPr/>
        </p:nvSpPr>
        <p:spPr>
          <a:xfrm>
            <a:off x="185400" y="6362280"/>
            <a:ext cx="4684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240" cy="33775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210560" y="2700000"/>
            <a:ext cx="7488000" cy="83052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ffffff"/>
                </a:solidFill>
                <a:latin typeface="Lato"/>
                <a:ea typeface="DejaVu Sans"/>
              </a:rPr>
              <a:t>Electrical Energy and Current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Box 2"/>
          <p:cNvSpPr/>
          <p:nvPr/>
        </p:nvSpPr>
        <p:spPr>
          <a:xfrm>
            <a:off x="70560" y="316080"/>
            <a:ext cx="10728000" cy="5832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r>
              <a:rPr b="1" lang="en-US" sz="3200" spc="-1" strike="noStrike">
                <a:solidFill>
                  <a:srgbClr val="000000"/>
                </a:solidFill>
                <a:latin typeface="Lato"/>
                <a:ea typeface="DejaVu Sans"/>
              </a:rPr>
              <a:t>Electrical Energy a</a:t>
            </a:r>
            <a:r>
              <a:rPr b="1" lang="en-US" sz="3600" spc="-1" strike="noStrike">
                <a:solidFill>
                  <a:srgbClr val="000000"/>
                </a:solidFill>
                <a:latin typeface="Lato"/>
                <a:ea typeface="DejaVu Sans"/>
              </a:rPr>
              <a:t>nd Current</a:t>
            </a:r>
            <a:endParaRPr b="0" lang="en-PH" sz="3600" spc="-1" strike="noStrike">
              <a:latin typeface="Arial"/>
            </a:endParaRPr>
          </a:p>
        </p:txBody>
      </p:sp>
      <p:sp>
        <p:nvSpPr>
          <p:cNvPr id="165" name=""/>
          <p:cNvSpPr/>
          <p:nvPr/>
        </p:nvSpPr>
        <p:spPr>
          <a:xfrm>
            <a:off x="720000" y="1725120"/>
            <a:ext cx="10799280" cy="2234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Because all electrical equipment contain resistance, some heat always develops when current flows. Unless the equipment is to be used for producing heat, the heat due to the resistance of the equipment represents wasted energy. No electrical equipment or other machine is capable of converting energy received into useful work without some loss. The power that is furnished by a machine is called the machine’s </a:t>
            </a:r>
            <a:r>
              <a:rPr b="1" lang="en-PH" sz="1800" spc="-1" strike="noStrike">
                <a:solidFill>
                  <a:srgbClr val="000000"/>
                </a:solidFill>
                <a:latin typeface="Lato"/>
                <a:ea typeface="DejaVu Sans"/>
              </a:rPr>
              <a:t>input</a:t>
            </a:r>
            <a:r>
              <a:rPr b="0" lang="en-PH" sz="1800" spc="-1" strike="noStrike">
                <a:solidFill>
                  <a:srgbClr val="000000"/>
                </a:solidFill>
                <a:latin typeface="Lato"/>
                <a:ea typeface="DejaVu Sans"/>
              </a:rPr>
              <a:t>, and the power received from the machine is called its </a:t>
            </a:r>
            <a:r>
              <a:rPr b="1" lang="en-PH" sz="1800" spc="-1" strike="noStrike">
                <a:solidFill>
                  <a:srgbClr val="000000"/>
                </a:solidFill>
                <a:latin typeface="Lato"/>
                <a:ea typeface="DejaVu Sans"/>
              </a:rPr>
              <a:t>output</a:t>
            </a:r>
            <a:r>
              <a:rPr b="0" lang="en-PH" sz="1800" spc="-1" strike="noStrike">
                <a:solidFill>
                  <a:srgbClr val="000000"/>
                </a:solidFill>
                <a:latin typeface="Lato"/>
                <a:ea typeface="€®5êþ"/>
              </a:rPr>
              <a:t>. The efficiency of a machine is equal to the machine’s output divided by the machine’s input. That is:</a:t>
            </a:r>
            <a:endParaRPr b="0" lang="en-PH" sz="1800" spc="-1" strike="noStrike">
              <a:latin typeface="Arial"/>
            </a:endParaRPr>
          </a:p>
        </p:txBody>
      </p:sp>
      <p:pic>
        <p:nvPicPr>
          <p:cNvPr id="166" name="" descr=""/>
          <p:cNvPicPr/>
          <p:nvPr/>
        </p:nvPicPr>
        <p:blipFill>
          <a:blip r:embed="rId1"/>
          <a:stretch/>
        </p:blipFill>
        <p:spPr>
          <a:xfrm>
            <a:off x="4680000" y="4320000"/>
            <a:ext cx="2355840" cy="9486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3"/>
          <p:cNvSpPr/>
          <p:nvPr/>
        </p:nvSpPr>
        <p:spPr>
          <a:xfrm>
            <a:off x="70560" y="316080"/>
            <a:ext cx="10728000" cy="5832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r>
              <a:rPr b="1" lang="en-US" sz="3200" spc="-1" strike="noStrike">
                <a:solidFill>
                  <a:srgbClr val="000000"/>
                </a:solidFill>
                <a:latin typeface="Lato"/>
                <a:ea typeface="DejaVu Sans"/>
              </a:rPr>
              <a:t>Electrical Energy a</a:t>
            </a:r>
            <a:r>
              <a:rPr b="1" lang="en-US" sz="3600" spc="-1" strike="noStrike">
                <a:solidFill>
                  <a:srgbClr val="000000"/>
                </a:solidFill>
                <a:latin typeface="Lato"/>
                <a:ea typeface="DejaVu Sans"/>
              </a:rPr>
              <a:t>nd Current</a:t>
            </a:r>
            <a:endParaRPr b="0" lang="en-PH" sz="3600" spc="-1" strike="noStrike">
              <a:latin typeface="Arial"/>
            </a:endParaRPr>
          </a:p>
        </p:txBody>
      </p:sp>
      <p:sp>
        <p:nvSpPr>
          <p:cNvPr id="168" name=""/>
          <p:cNvSpPr/>
          <p:nvPr/>
        </p:nvSpPr>
        <p:spPr>
          <a:xfrm>
            <a:off x="739440" y="1440000"/>
            <a:ext cx="10779840" cy="1943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The following examples will show you how to calculate the missing electrical quantities by using their identified relationship.</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Examples: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The current through the starter motor of a car is 210 A. If the battery maintains 12 V across the motor, how much electric energy is delivered to the starter in 10.0 s?</a:t>
            </a:r>
            <a:endParaRPr b="0" lang="en-PH" sz="1800" spc="-1" strike="noStrike">
              <a:latin typeface="Arial"/>
            </a:endParaRPr>
          </a:p>
        </p:txBody>
      </p:sp>
      <p:sp>
        <p:nvSpPr>
          <p:cNvPr id="169" name=""/>
          <p:cNvSpPr/>
          <p:nvPr/>
        </p:nvSpPr>
        <p:spPr>
          <a:xfrm>
            <a:off x="720000" y="3600000"/>
            <a:ext cx="10979280" cy="2311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Given:</a:t>
            </a:r>
            <a:r>
              <a:rPr b="0" lang="en-PH" sz="1800" spc="-1" strike="noStrike">
                <a:solidFill>
                  <a:srgbClr val="000000"/>
                </a:solidFill>
                <a:latin typeface="Lato"/>
                <a:ea typeface="DejaVu Sans"/>
              </a:rPr>
              <a:t> V </a:t>
            </a:r>
            <a:r>
              <a:rPr b="0" lang="en-PH" sz="1800" spc="-1" strike="noStrike">
                <a:solidFill>
                  <a:srgbClr val="000000"/>
                </a:solidFill>
                <a:latin typeface="Lato"/>
                <a:ea typeface="€®5êþ"/>
              </a:rPr>
              <a:t>= 12 V, I = 210 A, t = 10 s</a:t>
            </a:r>
            <a:endParaRPr b="0" lang="en-PH" sz="1800" spc="-1" strike="noStrike">
              <a:latin typeface="Arial"/>
            </a:endParaRPr>
          </a:p>
          <a:p>
            <a:pPr>
              <a:lnSpc>
                <a:spcPct val="100000"/>
              </a:lnSpc>
              <a:buNone/>
            </a:pPr>
            <a:r>
              <a:rPr b="1" lang="en-PH" sz="1800" spc="-1" strike="noStrike">
                <a:solidFill>
                  <a:srgbClr val="000000"/>
                </a:solidFill>
                <a:latin typeface="Lato"/>
                <a:ea typeface="€®5êþ"/>
              </a:rPr>
              <a:t>Find:</a:t>
            </a:r>
            <a:r>
              <a:rPr b="0" lang="en-PH" sz="1800" spc="-1" strike="noStrike">
                <a:solidFill>
                  <a:srgbClr val="000000"/>
                </a:solidFill>
                <a:latin typeface="Lato"/>
                <a:ea typeface="€®5êþ"/>
              </a:rPr>
              <a:t> E =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5êþ"/>
              </a:rPr>
              <a:t>Solution:</a:t>
            </a:r>
            <a:endParaRPr b="0" lang="en-PH" sz="1800" spc="-1" strike="noStrike">
              <a:latin typeface="Arial"/>
            </a:endParaRPr>
          </a:p>
          <a:p>
            <a:pPr>
              <a:lnSpc>
                <a:spcPct val="100000"/>
              </a:lnSpc>
              <a:buNone/>
            </a:pPr>
            <a:r>
              <a:rPr b="1" lang="en-PH" sz="1800" spc="-1" strike="noStrike">
                <a:solidFill>
                  <a:srgbClr val="000000"/>
                </a:solidFill>
                <a:latin typeface="Lato"/>
                <a:ea typeface="€®5êþ"/>
              </a:rPr>
              <a:t>E</a:t>
            </a:r>
            <a:r>
              <a:rPr b="0" lang="en-PH" sz="1800" spc="-1" strike="noStrike">
                <a:solidFill>
                  <a:srgbClr val="000000"/>
                </a:solidFill>
                <a:latin typeface="Lato"/>
                <a:ea typeface="€®5êþ"/>
              </a:rPr>
              <a:t> = (P) t = (IV) t</a:t>
            </a:r>
            <a:endParaRPr b="0" lang="en-PH" sz="1800" spc="-1" strike="noStrike">
              <a:latin typeface="Arial"/>
            </a:endParaRPr>
          </a:p>
          <a:p>
            <a:pPr>
              <a:lnSpc>
                <a:spcPct val="100000"/>
              </a:lnSpc>
              <a:buNone/>
            </a:pPr>
            <a:r>
              <a:rPr b="1" lang="en-PH" sz="1800" spc="-1" strike="noStrike">
                <a:solidFill>
                  <a:srgbClr val="000000"/>
                </a:solidFill>
                <a:latin typeface="Lato"/>
                <a:ea typeface="€®5êþ"/>
              </a:rPr>
              <a:t>E</a:t>
            </a:r>
            <a:r>
              <a:rPr b="0" lang="en-PH" sz="1800" spc="-1" strike="noStrike">
                <a:solidFill>
                  <a:srgbClr val="000000"/>
                </a:solidFill>
                <a:latin typeface="Lato"/>
                <a:ea typeface="€®5êþ"/>
              </a:rPr>
              <a:t> = (210 A) (12 V) 10 s = </a:t>
            </a:r>
            <a:r>
              <a:rPr b="1" lang="en-PH" sz="1800" spc="-1" strike="noStrike">
                <a:solidFill>
                  <a:srgbClr val="000000"/>
                </a:solidFill>
                <a:latin typeface="Lato"/>
                <a:ea typeface="€®5êþ"/>
              </a:rPr>
              <a:t>2.5 × 104 J</a:t>
            </a:r>
            <a:r>
              <a:rPr b="1" lang="en-PH" sz="1800" spc="-1" strike="noStrike" baseline="33000">
                <a:solidFill>
                  <a:srgbClr val="000000"/>
                </a:solidFill>
                <a:latin typeface="Lato"/>
                <a:ea typeface="€®5êþ"/>
              </a:rPr>
              <a:t>4</a:t>
            </a:r>
            <a:r>
              <a:rPr b="0" lang="en-PH" sz="1800" spc="-1" strike="noStrike">
                <a:solidFill>
                  <a:srgbClr val="000000"/>
                </a:solidFill>
                <a:latin typeface="Lato"/>
                <a:ea typeface="€®5êþ"/>
              </a:rPr>
              <a:t> is the amount of electrical energy delivered to the starter motor of</a:t>
            </a:r>
            <a:endParaRPr b="0" lang="en-PH" sz="1800" spc="-1" strike="noStrike">
              <a:latin typeface="Arial"/>
            </a:endParaRPr>
          </a:p>
          <a:p>
            <a:pPr>
              <a:lnSpc>
                <a:spcPct val="100000"/>
              </a:lnSpc>
              <a:buNone/>
            </a:pPr>
            <a:r>
              <a:rPr b="0" lang="en-PH" sz="1800" spc="-1" strike="noStrike">
                <a:solidFill>
                  <a:srgbClr val="000000"/>
                </a:solidFill>
                <a:latin typeface="Lato"/>
                <a:ea typeface="€®5êþ"/>
              </a:rPr>
              <a:t>                                        </a:t>
            </a:r>
            <a:r>
              <a:rPr b="0" lang="en-PH" sz="1800" spc="-1" strike="noStrike">
                <a:solidFill>
                  <a:srgbClr val="000000"/>
                </a:solidFill>
                <a:latin typeface="Lato"/>
                <a:ea typeface="€®5êþ"/>
              </a:rPr>
              <a:t>the car.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Box 5"/>
          <p:cNvSpPr/>
          <p:nvPr/>
        </p:nvSpPr>
        <p:spPr>
          <a:xfrm>
            <a:off x="70560" y="316080"/>
            <a:ext cx="10728000" cy="5832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r>
              <a:rPr b="1" lang="en-US" sz="3200" spc="-1" strike="noStrike">
                <a:solidFill>
                  <a:srgbClr val="000000"/>
                </a:solidFill>
                <a:latin typeface="Lato"/>
                <a:ea typeface="DejaVu Sans"/>
              </a:rPr>
              <a:t>Electrical Energy a</a:t>
            </a:r>
            <a:r>
              <a:rPr b="1" lang="en-US" sz="3600" spc="-1" strike="noStrike">
                <a:solidFill>
                  <a:srgbClr val="000000"/>
                </a:solidFill>
                <a:latin typeface="Lato"/>
                <a:ea typeface="DejaVu Sans"/>
              </a:rPr>
              <a:t>nd Current</a:t>
            </a:r>
            <a:endParaRPr b="0" lang="en-PH" sz="3600" spc="-1" strike="noStrike">
              <a:latin typeface="Arial"/>
            </a:endParaRPr>
          </a:p>
        </p:txBody>
      </p:sp>
      <p:sp>
        <p:nvSpPr>
          <p:cNvPr id="171" name=""/>
          <p:cNvSpPr/>
          <p:nvPr/>
        </p:nvSpPr>
        <p:spPr>
          <a:xfrm>
            <a:off x="540000" y="1074240"/>
            <a:ext cx="11159280" cy="4824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2</a:t>
            </a:r>
            <a:r>
              <a:rPr b="0" lang="en-PH" sz="1800" spc="-1" strike="noStrike">
                <a:solidFill>
                  <a:srgbClr val="000000"/>
                </a:solidFill>
                <a:latin typeface="Lato"/>
                <a:ea typeface="DejaVu Sans"/>
              </a:rPr>
              <a:t>. A motor delivering 6.50 mechanical horsepower is drawing 26.5 A from a 220-V line. (a) How much electric power is the motor taking from the line? (b) What is the efficiency of the motor? (c) If power costs ₱8.50/kWh, how much does it cost to run the motor for 8 h?</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Given:</a:t>
            </a:r>
            <a:r>
              <a:rPr b="0" lang="en-PH" sz="1800" spc="-1" strike="noStrike">
                <a:solidFill>
                  <a:srgbClr val="000000"/>
                </a:solidFill>
                <a:latin typeface="Lato"/>
                <a:ea typeface="DejaVu Sans"/>
              </a:rPr>
              <a:t> V </a:t>
            </a:r>
            <a:r>
              <a:rPr b="0" lang="en-PH" sz="1800" spc="-1" strike="noStrike">
                <a:solidFill>
                  <a:srgbClr val="000000"/>
                </a:solidFill>
                <a:latin typeface="Lato"/>
                <a:ea typeface="€®5êþ"/>
              </a:rPr>
              <a:t>= 220 V, I = 26.5 A, power rate = ₱8.50/kWh</a:t>
            </a:r>
            <a:endParaRPr b="0" lang="en-PH" sz="1800" spc="-1" strike="noStrike">
              <a:latin typeface="Arial"/>
            </a:endParaRPr>
          </a:p>
          <a:p>
            <a:pPr algn="just">
              <a:lnSpc>
                <a:spcPct val="100000"/>
              </a:lnSpc>
              <a:buNone/>
            </a:pPr>
            <a:r>
              <a:rPr b="1" lang="en-PH" sz="1800" spc="-1" strike="noStrike">
                <a:solidFill>
                  <a:srgbClr val="000000"/>
                </a:solidFill>
                <a:latin typeface="Lato"/>
                <a:ea typeface="€®5êþ"/>
              </a:rPr>
              <a:t>Find</a:t>
            </a:r>
            <a:r>
              <a:rPr b="0" lang="en-PH" sz="1800" spc="-1" strike="noStrike">
                <a:solidFill>
                  <a:srgbClr val="000000"/>
                </a:solidFill>
                <a:latin typeface="Lato"/>
                <a:ea typeface="€®5êþ"/>
              </a:rPr>
              <a:t>: P, efficiency, and cost</a:t>
            </a:r>
            <a:endParaRPr b="0" lang="en-PH" sz="1800" spc="-1" strike="noStrike">
              <a:latin typeface="Arial"/>
            </a:endParaRPr>
          </a:p>
          <a:p>
            <a:pPr algn="just">
              <a:lnSpc>
                <a:spcPct val="100000"/>
              </a:lnSpc>
              <a:buNone/>
            </a:pPr>
            <a:r>
              <a:rPr b="1" lang="en-PH" sz="1800" spc="-1" strike="noStrike">
                <a:solidFill>
                  <a:srgbClr val="000000"/>
                </a:solidFill>
                <a:latin typeface="Lato"/>
                <a:ea typeface="€®5êþ"/>
              </a:rPr>
              <a:t>Solution:</a:t>
            </a:r>
            <a:endParaRPr b="0" lang="en-PH" sz="1800" spc="-1" strike="noStrike">
              <a:latin typeface="Arial"/>
            </a:endParaRPr>
          </a:p>
          <a:p>
            <a:pPr algn="just">
              <a:lnSpc>
                <a:spcPct val="100000"/>
              </a:lnSpc>
              <a:buNone/>
            </a:pPr>
            <a:r>
              <a:rPr b="0" lang="en-PH" sz="1800" spc="-1" strike="noStrike">
                <a:solidFill>
                  <a:srgbClr val="000000"/>
                </a:solidFill>
                <a:latin typeface="Lato"/>
                <a:ea typeface="€®5êþ"/>
              </a:rPr>
              <a:t>                 </a:t>
            </a:r>
            <a:r>
              <a:rPr b="0" lang="en-PH" sz="1800" spc="-1" strike="noStrike">
                <a:solidFill>
                  <a:srgbClr val="000000"/>
                </a:solidFill>
                <a:latin typeface="Lato"/>
                <a:ea typeface="€®5êþ"/>
              </a:rPr>
              <a:t>P = 6.5 hp = 6.5 hp × 746 (W/hp) = 4,850 W = 4.85 kW</a:t>
            </a:r>
            <a:endParaRPr b="0" lang="en-PH" sz="1800" spc="-1" strike="noStrike">
              <a:latin typeface="Arial"/>
            </a:endParaRPr>
          </a:p>
          <a:p>
            <a:pPr algn="just">
              <a:lnSpc>
                <a:spcPct val="100000"/>
              </a:lnSpc>
              <a:buNone/>
            </a:pPr>
            <a:r>
              <a:rPr b="1" lang="en-PH" sz="1800" spc="-1" strike="noStrike">
                <a:solidFill>
                  <a:srgbClr val="000000"/>
                </a:solidFill>
                <a:latin typeface="Lato"/>
                <a:ea typeface="€®5êþ"/>
              </a:rPr>
              <a:t>a</a:t>
            </a:r>
            <a:r>
              <a:rPr b="0" lang="en-PH" sz="1800" spc="-1" strike="noStrike">
                <a:solidFill>
                  <a:srgbClr val="000000"/>
                </a:solidFill>
                <a:latin typeface="Lato"/>
                <a:ea typeface="€®5êþ"/>
              </a:rPr>
              <a:t>. The power taken by the motor is:</a:t>
            </a:r>
            <a:endParaRPr b="0" lang="en-PH" sz="1800" spc="-1" strike="noStrike">
              <a:latin typeface="Arial"/>
            </a:endParaRPr>
          </a:p>
          <a:p>
            <a:pPr algn="just">
              <a:lnSpc>
                <a:spcPct val="100000"/>
              </a:lnSpc>
              <a:buNone/>
            </a:pPr>
            <a:r>
              <a:rPr b="0" lang="en-PH" sz="1800" spc="-1" strike="noStrike">
                <a:solidFill>
                  <a:srgbClr val="000000"/>
                </a:solidFill>
                <a:latin typeface="Lato"/>
                <a:ea typeface="€®5êþ"/>
              </a:rPr>
              <a:t>	</a:t>
            </a:r>
            <a:r>
              <a:rPr b="0" lang="en-PH" sz="1800" spc="-1" strike="noStrike">
                <a:solidFill>
                  <a:srgbClr val="000000"/>
                </a:solidFill>
                <a:latin typeface="Lato"/>
                <a:ea typeface="€®5êþ"/>
              </a:rPr>
              <a:t>	</a:t>
            </a:r>
            <a:r>
              <a:rPr b="0" lang="en-PH" sz="1800" spc="-1" strike="noStrike">
                <a:solidFill>
                  <a:srgbClr val="000000"/>
                </a:solidFill>
                <a:latin typeface="Lato"/>
                <a:ea typeface="€®5êþ"/>
              </a:rPr>
              <a:t>	</a:t>
            </a:r>
            <a:r>
              <a:rPr b="0" lang="en-PH" sz="1800" spc="-1" strike="noStrike">
                <a:solidFill>
                  <a:srgbClr val="000000"/>
                </a:solidFill>
                <a:latin typeface="Lato"/>
                <a:ea typeface="€®5êþ"/>
              </a:rPr>
              <a:t>	</a:t>
            </a:r>
            <a:r>
              <a:rPr b="0" lang="en-PH" sz="1800" spc="-1" strike="noStrike">
                <a:solidFill>
                  <a:srgbClr val="000000"/>
                </a:solidFill>
                <a:latin typeface="Lato"/>
                <a:ea typeface="€®5êþ"/>
              </a:rPr>
              <a:t>	</a:t>
            </a:r>
            <a:r>
              <a:rPr b="1" lang="en-PH" sz="1800" spc="-1" strike="noStrike">
                <a:solidFill>
                  <a:srgbClr val="000000"/>
                </a:solidFill>
                <a:latin typeface="Lato"/>
                <a:ea typeface="€®5êþ"/>
              </a:rPr>
              <a:t>P</a:t>
            </a:r>
            <a:r>
              <a:rPr b="0" lang="en-PH" sz="1800" spc="-1" strike="noStrike">
                <a:solidFill>
                  <a:srgbClr val="000000"/>
                </a:solidFill>
                <a:latin typeface="Lato"/>
                <a:ea typeface="€®5êþ"/>
              </a:rPr>
              <a:t> = VI = 220 × 26.5 = 5,830 W = 5.83 kW</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5êþ"/>
              </a:rPr>
              <a:t>b</a:t>
            </a:r>
            <a:r>
              <a:rPr b="0" lang="en-PH" sz="1800" spc="-1" strike="noStrike">
                <a:solidFill>
                  <a:srgbClr val="000000"/>
                </a:solidFill>
                <a:latin typeface="Lato"/>
                <a:ea typeface="€®5êþ"/>
              </a:rPr>
              <a:t>. Efficiency = </a:t>
            </a:r>
            <a:r>
              <a:rPr b="0" lang="en-PH" sz="1200" spc="-1" strike="noStrike">
                <a:solidFill>
                  <a:srgbClr val="000000"/>
                </a:solidFill>
                <a:latin typeface="€®5êþ"/>
                <a:ea typeface="€®5êþ"/>
              </a:rPr>
              <a:t>                               </a:t>
            </a:r>
            <a:r>
              <a:rPr b="1" lang="en-PH" sz="1200" spc="-1" strike="noStrike">
                <a:solidFill>
                  <a:srgbClr val="000000"/>
                </a:solidFill>
                <a:latin typeface="€®5êþ"/>
                <a:ea typeface="€®5êþ"/>
              </a:rPr>
              <a:t>=</a:t>
            </a:r>
            <a:r>
              <a:rPr b="0" lang="en-PH" sz="1800" spc="-1" strike="noStrike">
                <a:solidFill>
                  <a:srgbClr val="000000"/>
                </a:solidFill>
                <a:latin typeface="€®5êþ"/>
                <a:ea typeface="€®5êþ"/>
              </a:rPr>
              <a:t>0.832 83.2%</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5êþ"/>
              </a:rPr>
              <a:t>c</a:t>
            </a:r>
            <a:r>
              <a:rPr b="0" lang="en-PH" sz="1800" spc="-1" strike="noStrike">
                <a:solidFill>
                  <a:srgbClr val="000000"/>
                </a:solidFill>
                <a:latin typeface="Lato"/>
                <a:ea typeface="€®5êþ"/>
              </a:rPr>
              <a:t>. Because the motor consumes 5.83 kW in 8 h, the total consumption is 5.83 × 8 = 46.6 kWh. At  ₱8.50/kWh, the cost will be 46.6 × ₱8.50 = </a:t>
            </a:r>
            <a:r>
              <a:rPr b="1" lang="en-PH" sz="1800" spc="-1" strike="noStrike">
                <a:solidFill>
                  <a:srgbClr val="000000"/>
                </a:solidFill>
                <a:latin typeface="Lato"/>
                <a:ea typeface="€®5êþ"/>
              </a:rPr>
              <a:t>₱396.60</a:t>
            </a:r>
            <a:r>
              <a:rPr b="0" lang="en-PH" sz="1800" spc="-1" strike="noStrike">
                <a:solidFill>
                  <a:srgbClr val="000000"/>
                </a:solidFill>
                <a:latin typeface="Lato"/>
                <a:ea typeface="€®5êþ"/>
              </a:rPr>
              <a:t>.</a:t>
            </a:r>
            <a:endParaRPr b="0" lang="en-PH" sz="1800" spc="-1" strike="noStrike">
              <a:latin typeface="Arial"/>
            </a:endParaRPr>
          </a:p>
        </p:txBody>
      </p:sp>
      <p:pic>
        <p:nvPicPr>
          <p:cNvPr id="172" name="" descr=""/>
          <p:cNvPicPr/>
          <p:nvPr/>
        </p:nvPicPr>
        <p:blipFill>
          <a:blip r:embed="rId1"/>
          <a:stretch/>
        </p:blipFill>
        <p:spPr>
          <a:xfrm>
            <a:off x="2467080" y="3965400"/>
            <a:ext cx="952560" cy="7142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Box 6"/>
          <p:cNvSpPr/>
          <p:nvPr/>
        </p:nvSpPr>
        <p:spPr>
          <a:xfrm>
            <a:off x="70560" y="316080"/>
            <a:ext cx="10728000" cy="5832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r>
              <a:rPr b="1" lang="en-US" sz="3200" spc="-1" strike="noStrike">
                <a:solidFill>
                  <a:srgbClr val="000000"/>
                </a:solidFill>
                <a:latin typeface="Lato"/>
                <a:ea typeface="DejaVu Sans"/>
              </a:rPr>
              <a:t>Electrical Energy a</a:t>
            </a:r>
            <a:r>
              <a:rPr b="1" lang="en-US" sz="3600" spc="-1" strike="noStrike">
                <a:solidFill>
                  <a:srgbClr val="000000"/>
                </a:solidFill>
                <a:latin typeface="Lato"/>
                <a:ea typeface="DejaVu Sans"/>
              </a:rPr>
              <a:t>nd Current</a:t>
            </a:r>
            <a:endParaRPr b="0" lang="en-PH" sz="3600" spc="-1" strike="noStrike">
              <a:latin typeface="Arial"/>
            </a:endParaRPr>
          </a:p>
        </p:txBody>
      </p:sp>
      <p:sp>
        <p:nvSpPr>
          <p:cNvPr id="174" name=""/>
          <p:cNvSpPr/>
          <p:nvPr/>
        </p:nvSpPr>
        <p:spPr>
          <a:xfrm>
            <a:off x="734400" y="1440000"/>
            <a:ext cx="10979280" cy="1346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Saving electricity is important to help conserve our energy resources. In this activity, list down the appliances in your house that use a great amount of electricity. Calculate the electrical energy (</a:t>
            </a:r>
            <a:r>
              <a:rPr b="1" lang="en-PH" sz="1800" spc="-1" strike="noStrike">
                <a:solidFill>
                  <a:srgbClr val="000000"/>
                </a:solidFill>
                <a:latin typeface="Lato"/>
                <a:ea typeface="DejaVu Sans"/>
              </a:rPr>
              <a:t>in</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kWh</a:t>
            </a:r>
            <a:r>
              <a:rPr b="0" lang="en-PH" sz="1800" spc="-1" strike="noStrike">
                <a:solidFill>
                  <a:srgbClr val="000000"/>
                </a:solidFill>
                <a:latin typeface="Lato"/>
                <a:ea typeface="DejaVu Sans"/>
              </a:rPr>
              <a:t>) consumed by each appliance. Then, provide a brief interpretation of the results that you gathered.</a:t>
            </a:r>
            <a:endParaRPr b="0" lang="en-PH" sz="1800" spc="-1" strike="noStrike">
              <a:latin typeface="Arial"/>
            </a:endParaRPr>
          </a:p>
        </p:txBody>
      </p:sp>
      <p:sp>
        <p:nvSpPr>
          <p:cNvPr id="175" name=""/>
          <p:cNvSpPr/>
          <p:nvPr/>
        </p:nvSpPr>
        <p:spPr>
          <a:xfrm>
            <a:off x="734400" y="1027440"/>
            <a:ext cx="160488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Activity:</a:t>
            </a:r>
            <a:r>
              <a:rPr b="0" lang="en-PH" sz="1800" spc="-1" strike="noStrike">
                <a:solidFill>
                  <a:srgbClr val="000000"/>
                </a:solidFill>
                <a:latin typeface="Lato"/>
                <a:ea typeface="DejaVu Sans"/>
              </a:rPr>
              <a:t> </a:t>
            </a:r>
            <a:endParaRPr b="0" lang="en-PH" sz="1800" spc="-1" strike="noStrike">
              <a:latin typeface="Arial"/>
            </a:endParaRPr>
          </a:p>
        </p:txBody>
      </p:sp>
      <p:graphicFrame>
        <p:nvGraphicFramePr>
          <p:cNvPr id="176" name=""/>
          <p:cNvGraphicFramePr/>
          <p:nvPr/>
        </p:nvGraphicFramePr>
        <p:xfrm>
          <a:off x="776160" y="2904840"/>
          <a:ext cx="10980000" cy="3158640"/>
        </p:xfrm>
        <a:graphic>
          <a:graphicData uri="http://schemas.openxmlformats.org/drawingml/2006/table">
            <a:tbl>
              <a:tblPr/>
              <a:tblGrid>
                <a:gridCol w="2744280"/>
                <a:gridCol w="2744280"/>
                <a:gridCol w="2744280"/>
                <a:gridCol w="2747520"/>
              </a:tblGrid>
              <a:tr h="737640">
                <a:tc>
                  <a:txBody>
                    <a:bodyPr lIns="90000" rIns="90000" anchor="t">
                      <a:noAutofit/>
                    </a:bodyPr>
                    <a:p>
                      <a:pPr>
                        <a:lnSpc>
                          <a:spcPct val="100000"/>
                        </a:lnSpc>
                        <a:buNone/>
                      </a:pPr>
                      <a:r>
                        <a:rPr b="1" lang="en-PH" sz="1800" spc="-1" strike="noStrike">
                          <a:latin typeface="Lato"/>
                        </a:rPr>
                        <a:t>Name of Appliance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1" lang="en-PH" sz="1800" spc="-1" strike="noStrike">
                          <a:latin typeface="Lato"/>
                        </a:rPr>
                        <a:t>Electrical Power</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1" lang="en-PH" sz="1800" spc="-1" strike="noStrike">
                          <a:latin typeface="Lato"/>
                        </a:rPr>
                        <a:t>Number of Hours</a:t>
                      </a:r>
                      <a:endParaRPr b="0" lang="en-PH" sz="1800" spc="-1" strike="noStrike">
                        <a:latin typeface="Arial"/>
                      </a:endParaRPr>
                    </a:p>
                    <a:p>
                      <a:pPr>
                        <a:lnSpc>
                          <a:spcPct val="100000"/>
                        </a:lnSpc>
                        <a:buNone/>
                      </a:pPr>
                      <a:r>
                        <a:rPr b="1" lang="en-PH" sz="1800" spc="-1" strike="noStrike">
                          <a:latin typeface="Lato"/>
                        </a:rPr>
                        <a:t>Used</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1" lang="en-PH" sz="1800" spc="-1" strike="noStrike">
                          <a:latin typeface="Lato"/>
                        </a:rPr>
                        <a:t>Electrical Energy Consumed</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84920">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84920">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84920">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84920">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81680">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Box 12"/>
          <p:cNvSpPr/>
          <p:nvPr/>
        </p:nvSpPr>
        <p:spPr>
          <a:xfrm>
            <a:off x="70560" y="316080"/>
            <a:ext cx="10728000" cy="5832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r>
              <a:rPr b="1" lang="en-US" sz="3200" spc="-1" strike="noStrike">
                <a:solidFill>
                  <a:srgbClr val="000000"/>
                </a:solidFill>
                <a:latin typeface="Lato"/>
                <a:ea typeface="DejaVu Sans"/>
              </a:rPr>
              <a:t>Electrical Energy a</a:t>
            </a:r>
            <a:r>
              <a:rPr b="1" lang="en-US" sz="3600" spc="-1" strike="noStrike">
                <a:solidFill>
                  <a:srgbClr val="000000"/>
                </a:solidFill>
                <a:latin typeface="Lato"/>
                <a:ea typeface="DejaVu Sans"/>
              </a:rPr>
              <a:t>nd Current</a:t>
            </a:r>
            <a:endParaRPr b="0" lang="en-PH" sz="3600" spc="-1" strike="noStrike">
              <a:latin typeface="Arial"/>
            </a:endParaRPr>
          </a:p>
        </p:txBody>
      </p:sp>
      <p:sp>
        <p:nvSpPr>
          <p:cNvPr id="126" name=""/>
          <p:cNvSpPr/>
          <p:nvPr/>
        </p:nvSpPr>
        <p:spPr>
          <a:xfrm>
            <a:off x="720000" y="1170000"/>
            <a:ext cx="5938920" cy="44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Electric Charge and Electric Current</a:t>
            </a:r>
            <a:endParaRPr b="0" lang="en-PH" sz="2000" spc="-1" strike="noStrike">
              <a:latin typeface="Arial"/>
            </a:endParaRPr>
          </a:p>
        </p:txBody>
      </p:sp>
      <p:sp>
        <p:nvSpPr>
          <p:cNvPr id="127" name=""/>
          <p:cNvSpPr/>
          <p:nvPr/>
        </p:nvSpPr>
        <p:spPr>
          <a:xfrm>
            <a:off x="697320" y="1732320"/>
            <a:ext cx="10798920" cy="1023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a:t>
            </a:r>
            <a:r>
              <a:rPr b="1" lang="en-PH" sz="1800" spc="-1" strike="noStrike">
                <a:solidFill>
                  <a:srgbClr val="000000"/>
                </a:solidFill>
                <a:latin typeface="Lato"/>
                <a:ea typeface="DejaVu Sans"/>
              </a:rPr>
              <a:t> electric charge</a:t>
            </a:r>
            <a:r>
              <a:rPr b="0" lang="en-PH" sz="1800" spc="-1" strike="noStrike">
                <a:solidFill>
                  <a:srgbClr val="000000"/>
                </a:solidFill>
                <a:latin typeface="Lato"/>
                <a:ea typeface="DejaVu Sans"/>
              </a:rPr>
              <a:t> (q) </a:t>
            </a:r>
            <a:r>
              <a:rPr b="0" lang="en-PH" sz="1800" spc="-1" strike="noStrike">
                <a:solidFill>
                  <a:srgbClr val="000000"/>
                </a:solidFill>
                <a:latin typeface="Lato"/>
                <a:ea typeface="€&gt;íéþ"/>
              </a:rPr>
              <a:t>exists if there is an excess or deficiency in the number of electrons. Mathematically, the number of electric charge, q, contained in a body is given by this equation:</a:t>
            </a:r>
            <a:endParaRPr b="0" lang="en-PH" sz="1800" spc="-1" strike="noStrike">
              <a:latin typeface="Arial"/>
            </a:endParaRPr>
          </a:p>
        </p:txBody>
      </p:sp>
      <p:sp>
        <p:nvSpPr>
          <p:cNvPr id="128" name=""/>
          <p:cNvSpPr/>
          <p:nvPr/>
        </p:nvSpPr>
        <p:spPr>
          <a:xfrm>
            <a:off x="5040000" y="2520000"/>
            <a:ext cx="1078920" cy="492480"/>
          </a:xfrm>
          <a:prstGeom prst="rect">
            <a:avLst/>
          </a:prstGeom>
          <a:noFill/>
          <a:ln w="19080">
            <a:solidFill>
              <a:srgbClr val="000000"/>
            </a:solidFill>
            <a:round/>
          </a:ln>
        </p:spPr>
        <p:style>
          <a:lnRef idx="0"/>
          <a:fillRef idx="0"/>
          <a:effectRef idx="0"/>
          <a:fontRef idx="minor"/>
        </p:style>
        <p:txBody>
          <a:bodyPr lIns="99360" rIns="99360" tIns="54360" bIns="54360" anchor="t">
            <a:noAutofit/>
          </a:bodyPr>
          <a:p>
            <a:pPr algn="ctr">
              <a:lnSpc>
                <a:spcPct val="100000"/>
              </a:lnSpc>
              <a:buNone/>
            </a:pPr>
            <a:r>
              <a:rPr b="0" lang="en-PH" sz="1800" spc="-1" strike="noStrike">
                <a:solidFill>
                  <a:srgbClr val="000000"/>
                </a:solidFill>
                <a:latin typeface="lato"/>
                <a:ea typeface="€&gt;íéþ"/>
              </a:rPr>
              <a:t>q = ne</a:t>
            </a:r>
            <a:endParaRPr b="0" lang="en-PH" sz="1800" spc="-1" strike="noStrike">
              <a:latin typeface="Arial"/>
            </a:endParaRPr>
          </a:p>
        </p:txBody>
      </p:sp>
      <p:sp>
        <p:nvSpPr>
          <p:cNvPr id="129" name=""/>
          <p:cNvSpPr/>
          <p:nvPr/>
        </p:nvSpPr>
        <p:spPr>
          <a:xfrm>
            <a:off x="720000" y="3061440"/>
            <a:ext cx="1097892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where </a:t>
            </a:r>
            <a:r>
              <a:rPr b="1" lang="en-PH" sz="1800" spc="-1" strike="noStrike">
                <a:solidFill>
                  <a:srgbClr val="000000"/>
                </a:solidFill>
                <a:latin typeface="Lato"/>
                <a:ea typeface="DejaVu Sans"/>
              </a:rPr>
              <a:t>q</a:t>
            </a:r>
            <a:r>
              <a:rPr b="0" lang="en-PH" sz="1800" spc="-1" strike="noStrike">
                <a:solidFill>
                  <a:srgbClr val="000000"/>
                </a:solidFill>
                <a:latin typeface="Lato"/>
                <a:ea typeface="DejaVu Sans"/>
              </a:rPr>
              <a:t> is the amount of charge, n is the number of electrons, and e is the charge of an electron. The unit for electric charge is coulomb (</a:t>
            </a:r>
            <a:r>
              <a:rPr b="1" lang="en-PH" sz="1800" spc="-1" strike="noStrike">
                <a:solidFill>
                  <a:srgbClr val="000000"/>
                </a:solidFill>
                <a:latin typeface="Lato"/>
                <a:ea typeface="DejaVu Sans"/>
              </a:rPr>
              <a:t>C</a:t>
            </a:r>
            <a:r>
              <a:rPr b="0" lang="en-PH" sz="1800" spc="-1" strike="noStrike">
                <a:solidFill>
                  <a:srgbClr val="000000"/>
                </a:solidFill>
                <a:latin typeface="Lato"/>
                <a:ea typeface="DejaVu Sans"/>
              </a:rPr>
              <a:t>).</a:t>
            </a:r>
            <a:endParaRPr b="0" lang="en-PH" sz="1800" spc="-1" strike="noStrike">
              <a:latin typeface="Arial"/>
            </a:endParaRPr>
          </a:p>
        </p:txBody>
      </p:sp>
      <p:sp>
        <p:nvSpPr>
          <p:cNvPr id="130" name=""/>
          <p:cNvSpPr/>
          <p:nvPr/>
        </p:nvSpPr>
        <p:spPr>
          <a:xfrm>
            <a:off x="720000" y="3888720"/>
            <a:ext cx="10798920" cy="1942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On the other hand, the electric current (</a:t>
            </a:r>
            <a:r>
              <a:rPr b="1" lang="en-PH" sz="1800" spc="-1" strike="noStrike">
                <a:solidFill>
                  <a:srgbClr val="000000"/>
                </a:solidFill>
                <a:latin typeface="Lato"/>
                <a:ea typeface="DejaVu Sans"/>
              </a:rPr>
              <a:t>I</a:t>
            </a:r>
            <a:r>
              <a:rPr b="0" lang="en-PH" sz="1800" spc="-1" strike="noStrike">
                <a:solidFill>
                  <a:srgbClr val="000000"/>
                </a:solidFill>
                <a:latin typeface="Lato"/>
                <a:ea typeface="DejaVu Sans"/>
              </a:rPr>
              <a:t>)</a:t>
            </a:r>
            <a:r>
              <a:rPr b="0" lang="en-PH" sz="1800" spc="-1" strike="noStrike">
                <a:solidFill>
                  <a:srgbClr val="000000"/>
                </a:solidFill>
                <a:latin typeface="Lato"/>
                <a:ea typeface="€&gt;íéþ"/>
              </a:rPr>
              <a:t>, or the rate flow of charge, is caused by a stream of electrons moving from the negative voltage terminal toward the positive terminal. In general, it is defined as the number of coulombs of electric charge (Δq) that passes a cross section of a material divided by the time (Δt) required for the charge to pass. Thus: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gt;íéþ"/>
              </a:rPr>
              <a:t>  </a:t>
            </a:r>
            <a:endParaRPr b="0" lang="en-PH" sz="1800" spc="-1" strike="noStrike">
              <a:latin typeface="Arial"/>
            </a:endParaRPr>
          </a:p>
        </p:txBody>
      </p:sp>
      <p:pic>
        <p:nvPicPr>
          <p:cNvPr id="131" name="" descr=""/>
          <p:cNvPicPr/>
          <p:nvPr/>
        </p:nvPicPr>
        <p:blipFill>
          <a:blip r:embed="rId1"/>
          <a:stretch/>
        </p:blipFill>
        <p:spPr>
          <a:xfrm>
            <a:off x="5220000" y="5220000"/>
            <a:ext cx="898920" cy="7488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Box 7"/>
          <p:cNvSpPr/>
          <p:nvPr/>
        </p:nvSpPr>
        <p:spPr>
          <a:xfrm>
            <a:off x="70560" y="316080"/>
            <a:ext cx="10728000" cy="5832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r>
              <a:rPr b="1" lang="en-US" sz="3200" spc="-1" strike="noStrike">
                <a:solidFill>
                  <a:srgbClr val="000000"/>
                </a:solidFill>
                <a:latin typeface="Lato"/>
                <a:ea typeface="DejaVu Sans"/>
              </a:rPr>
              <a:t>Electrical Energy a</a:t>
            </a:r>
            <a:r>
              <a:rPr b="1" lang="en-US" sz="3600" spc="-1" strike="noStrike">
                <a:solidFill>
                  <a:srgbClr val="000000"/>
                </a:solidFill>
                <a:latin typeface="Lato"/>
                <a:ea typeface="DejaVu Sans"/>
              </a:rPr>
              <a:t>nd Current</a:t>
            </a:r>
            <a:endParaRPr b="0" lang="en-PH" sz="3600" spc="-1" strike="noStrike">
              <a:latin typeface="Arial"/>
            </a:endParaRPr>
          </a:p>
        </p:txBody>
      </p:sp>
      <p:sp>
        <p:nvSpPr>
          <p:cNvPr id="133" name=""/>
          <p:cNvSpPr/>
          <p:nvPr/>
        </p:nvSpPr>
        <p:spPr>
          <a:xfrm>
            <a:off x="720000" y="1440000"/>
            <a:ext cx="10798920" cy="717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The unit of measurement for current is the ampere (</a:t>
            </a:r>
            <a:r>
              <a:rPr b="1" lang="en-PH" sz="1800" spc="-1" strike="noStrike">
                <a:solidFill>
                  <a:srgbClr val="000000"/>
                </a:solidFill>
                <a:latin typeface="Lato"/>
                <a:ea typeface="DejaVu Sans"/>
              </a:rPr>
              <a:t>A</a:t>
            </a:r>
            <a:r>
              <a:rPr b="0" lang="en-PH" sz="1800" spc="-1" strike="noStrike">
                <a:solidFill>
                  <a:srgbClr val="000000"/>
                </a:solidFill>
                <a:latin typeface="Lato"/>
                <a:ea typeface="DejaVu Sans"/>
              </a:rPr>
              <a:t>). One </a:t>
            </a:r>
            <a:r>
              <a:rPr b="1" lang="en-PH" sz="1800" spc="-1" strike="noStrike">
                <a:solidFill>
                  <a:srgbClr val="000000"/>
                </a:solidFill>
                <a:latin typeface="Lato"/>
                <a:ea typeface="DejaVu Sans"/>
              </a:rPr>
              <a:t>ampere </a:t>
            </a:r>
            <a:r>
              <a:rPr b="0" lang="en-PH" sz="1800" spc="-1" strike="noStrike">
                <a:solidFill>
                  <a:srgbClr val="000000"/>
                </a:solidFill>
                <a:latin typeface="Lato"/>
                <a:ea typeface="DejaVu Sans"/>
              </a:rPr>
              <a:t>is equal to one coulomb of charge passing a point in a circuit in one second (1 A </a:t>
            </a:r>
            <a:r>
              <a:rPr b="0" lang="en-PH" sz="1800" spc="-1" strike="noStrike">
                <a:solidFill>
                  <a:srgbClr val="000000"/>
                </a:solidFill>
                <a:latin typeface="Lato"/>
                <a:ea typeface="€)íéþ"/>
              </a:rPr>
              <a:t>= 1 C/s.)</a:t>
            </a:r>
            <a:endParaRPr b="0" lang="en-PH" sz="1800" spc="-1" strike="noStrike">
              <a:latin typeface="Arial"/>
            </a:endParaRPr>
          </a:p>
        </p:txBody>
      </p:sp>
      <p:sp>
        <p:nvSpPr>
          <p:cNvPr id="134" name=""/>
          <p:cNvSpPr/>
          <p:nvPr/>
        </p:nvSpPr>
        <p:spPr>
          <a:xfrm>
            <a:off x="727200" y="2520000"/>
            <a:ext cx="10971720" cy="702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Remember that one coulomb is a lot of charge (1°C </a:t>
            </a:r>
            <a:r>
              <a:rPr b="0" lang="en-PH" sz="1800" spc="-1" strike="noStrike">
                <a:solidFill>
                  <a:srgbClr val="000000"/>
                </a:solidFill>
                <a:latin typeface="Lato"/>
                <a:ea typeface="€)íéþ"/>
              </a:rPr>
              <a:t>= 6 × 1018 electrons) and an electron has a charge of 1.6 × 10</a:t>
            </a:r>
            <a:r>
              <a:rPr b="0" lang="en-PH" sz="1800" spc="-1" strike="noStrike" baseline="33000">
                <a:solidFill>
                  <a:srgbClr val="000000"/>
                </a:solidFill>
                <a:latin typeface="Lato"/>
                <a:ea typeface="€)íéþ"/>
              </a:rPr>
              <a:t>−19</a:t>
            </a:r>
            <a:r>
              <a:rPr b="0" lang="en-PH" sz="1800" spc="-1" strike="noStrike">
                <a:solidFill>
                  <a:srgbClr val="000000"/>
                </a:solidFill>
                <a:latin typeface="Lato"/>
                <a:ea typeface="€)íéþ"/>
              </a:rPr>
              <a:t> C.</a:t>
            </a:r>
            <a:endParaRPr b="0" lang="en-PH" sz="1800" spc="-1" strike="noStrike">
              <a:latin typeface="Arial"/>
            </a:endParaRPr>
          </a:p>
        </p:txBody>
      </p:sp>
      <p:sp>
        <p:nvSpPr>
          <p:cNvPr id="135" name=""/>
          <p:cNvSpPr/>
          <p:nvPr/>
        </p:nvSpPr>
        <p:spPr>
          <a:xfrm>
            <a:off x="775080" y="3769560"/>
            <a:ext cx="10743840" cy="229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 long wire is connected to the terminals of a battery. In 8 seconds, 9.6 </a:t>
            </a:r>
            <a:r>
              <a:rPr b="0" lang="en-PH" sz="1800" spc="-1" strike="noStrike">
                <a:solidFill>
                  <a:srgbClr val="000000"/>
                </a:solidFill>
                <a:latin typeface="Lato"/>
                <a:ea typeface="€)íéþ"/>
              </a:rPr>
              <a:t>× 1020 electrons pass across a section along the wire. Calculate the current in the wire.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íéþ"/>
              </a:rPr>
              <a:t>Given</a:t>
            </a:r>
            <a:r>
              <a:rPr b="0" lang="en-PH" sz="1800" spc="-1" strike="noStrike">
                <a:solidFill>
                  <a:srgbClr val="000000"/>
                </a:solidFill>
                <a:latin typeface="Lato"/>
                <a:ea typeface="€)íéþ"/>
              </a:rPr>
              <a:t>: t = 8 seconds, n = 9.6 × 1020 electrons</a:t>
            </a:r>
            <a:endParaRPr b="0" lang="en-PH" sz="1800" spc="-1" strike="noStrike">
              <a:latin typeface="Arial"/>
            </a:endParaRPr>
          </a:p>
          <a:p>
            <a:pPr>
              <a:lnSpc>
                <a:spcPct val="100000"/>
              </a:lnSpc>
              <a:buNone/>
            </a:pPr>
            <a:r>
              <a:rPr b="1" lang="en-PH" sz="1800" spc="-1" strike="noStrike">
                <a:solidFill>
                  <a:srgbClr val="000000"/>
                </a:solidFill>
                <a:latin typeface="Lato"/>
                <a:ea typeface="€)íéþ"/>
              </a:rPr>
              <a:t>Find</a:t>
            </a:r>
            <a:r>
              <a:rPr b="0" lang="en-PH" sz="1800" spc="-1" strike="noStrike">
                <a:solidFill>
                  <a:srgbClr val="000000"/>
                </a:solidFill>
                <a:latin typeface="Lato"/>
                <a:ea typeface="€)íéþ"/>
              </a:rPr>
              <a:t>: I = ?</a:t>
            </a: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Box 16"/>
          <p:cNvSpPr/>
          <p:nvPr/>
        </p:nvSpPr>
        <p:spPr>
          <a:xfrm>
            <a:off x="70560" y="316080"/>
            <a:ext cx="10728000" cy="5832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r>
              <a:rPr b="1" lang="en-US" sz="3200" spc="-1" strike="noStrike">
                <a:solidFill>
                  <a:srgbClr val="000000"/>
                </a:solidFill>
                <a:latin typeface="Lato"/>
                <a:ea typeface="DejaVu Sans"/>
              </a:rPr>
              <a:t>Electrical Energy a</a:t>
            </a:r>
            <a:r>
              <a:rPr b="1" lang="en-US" sz="3600" spc="-1" strike="noStrike">
                <a:solidFill>
                  <a:srgbClr val="000000"/>
                </a:solidFill>
                <a:latin typeface="Lato"/>
                <a:ea typeface="DejaVu Sans"/>
              </a:rPr>
              <a:t>nd Current</a:t>
            </a:r>
            <a:endParaRPr b="0" lang="en-PH" sz="3600" spc="-1" strike="noStrike">
              <a:latin typeface="Arial"/>
            </a:endParaRPr>
          </a:p>
        </p:txBody>
      </p:sp>
      <p:sp>
        <p:nvSpPr>
          <p:cNvPr id="137" name=""/>
          <p:cNvSpPr/>
          <p:nvPr/>
        </p:nvSpPr>
        <p:spPr>
          <a:xfrm>
            <a:off x="720000" y="1440000"/>
            <a:ext cx="11158920" cy="1330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Solution:</a:t>
            </a:r>
            <a:endParaRPr b="0" lang="en-PH" sz="1800" spc="-1" strike="noStrike">
              <a:latin typeface="Arial"/>
            </a:endParaRPr>
          </a:p>
          <a:p>
            <a:pPr>
              <a:lnSpc>
                <a:spcPct val="100000"/>
              </a:lnSpc>
              <a:buNone/>
            </a:pPr>
            <a:r>
              <a:rPr b="0" lang="en-PH" sz="1800" spc="-1" strike="noStrike">
                <a:solidFill>
                  <a:srgbClr val="000000"/>
                </a:solidFill>
                <a:latin typeface="Lato"/>
                <a:ea typeface="€)íéþ"/>
              </a:rPr>
              <a:t>	</a:t>
            </a:r>
            <a:r>
              <a:rPr b="0" lang="en-PH" sz="1800" spc="-1" strike="noStrike">
                <a:solidFill>
                  <a:srgbClr val="000000"/>
                </a:solidFill>
                <a:latin typeface="Lato"/>
                <a:ea typeface="€)íéþ"/>
              </a:rPr>
              <a:t>Since the given value is the number of electrons, calculate first the electric charge. Use the calculated value of the electric charge to determine the electric current in the wire.</a:t>
            </a:r>
            <a:endParaRPr b="0" lang="en-PH" sz="1800" spc="-1" strike="noStrike">
              <a:latin typeface="Arial"/>
            </a:endParaRPr>
          </a:p>
          <a:p>
            <a:pPr>
              <a:lnSpc>
                <a:spcPct val="100000"/>
              </a:lnSpc>
              <a:buNone/>
            </a:pPr>
            <a:endParaRPr b="0" lang="en-PH" sz="1800" spc="-1" strike="noStrike">
              <a:latin typeface="Arial"/>
            </a:endParaRPr>
          </a:p>
        </p:txBody>
      </p:sp>
      <p:pic>
        <p:nvPicPr>
          <p:cNvPr id="138" name="" descr=""/>
          <p:cNvPicPr/>
          <p:nvPr/>
        </p:nvPicPr>
        <p:blipFill>
          <a:blip r:embed="rId1"/>
          <a:stretch/>
        </p:blipFill>
        <p:spPr>
          <a:xfrm>
            <a:off x="4320000" y="3060000"/>
            <a:ext cx="3399480" cy="19792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Box 13"/>
          <p:cNvSpPr/>
          <p:nvPr/>
        </p:nvSpPr>
        <p:spPr>
          <a:xfrm>
            <a:off x="70560" y="316080"/>
            <a:ext cx="10728000" cy="5832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r>
              <a:rPr b="1" lang="en-US" sz="3200" spc="-1" strike="noStrike">
                <a:solidFill>
                  <a:srgbClr val="000000"/>
                </a:solidFill>
                <a:latin typeface="Lato"/>
                <a:ea typeface="DejaVu Sans"/>
              </a:rPr>
              <a:t>Electrical Energy a</a:t>
            </a:r>
            <a:r>
              <a:rPr b="1" lang="en-US" sz="3600" spc="-1" strike="noStrike">
                <a:solidFill>
                  <a:srgbClr val="000000"/>
                </a:solidFill>
                <a:latin typeface="Lato"/>
                <a:ea typeface="DejaVu Sans"/>
              </a:rPr>
              <a:t>nd Current</a:t>
            </a:r>
            <a:endParaRPr b="0" lang="en-PH" sz="3600" spc="-1" strike="noStrike">
              <a:latin typeface="Arial"/>
            </a:endParaRPr>
          </a:p>
        </p:txBody>
      </p:sp>
      <p:sp>
        <p:nvSpPr>
          <p:cNvPr id="140" name=""/>
          <p:cNvSpPr/>
          <p:nvPr/>
        </p:nvSpPr>
        <p:spPr>
          <a:xfrm>
            <a:off x="720360" y="1136880"/>
            <a:ext cx="1618920" cy="482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Ohm’s Law</a:t>
            </a:r>
            <a:endParaRPr b="0" lang="en-PH" sz="1800" spc="-1" strike="noStrike">
              <a:latin typeface="Arial"/>
            </a:endParaRPr>
          </a:p>
        </p:txBody>
      </p:sp>
      <p:sp>
        <p:nvSpPr>
          <p:cNvPr id="141" name=""/>
          <p:cNvSpPr/>
          <p:nvPr/>
        </p:nvSpPr>
        <p:spPr>
          <a:xfrm>
            <a:off x="1335960" y="1980000"/>
            <a:ext cx="10079280" cy="1621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Wingdings" charset="2"/>
              <a:buChar char=""/>
            </a:pPr>
            <a:r>
              <a:rPr b="0" lang="en-PH" sz="1800" spc="-1" strike="noStrike">
                <a:solidFill>
                  <a:srgbClr val="000000"/>
                </a:solidFill>
                <a:latin typeface="Lato"/>
                <a:ea typeface="DejaVu Sans"/>
              </a:rPr>
              <a:t>experimented many substances to study electrical resistance. </a:t>
            </a:r>
            <a:endParaRPr b="0" lang="en-PH" sz="1800" spc="-1" strike="noStrike">
              <a:latin typeface="Arial"/>
            </a:endParaRPr>
          </a:p>
          <a:p>
            <a:pPr marL="216000" indent="-216000" algn="just">
              <a:lnSpc>
                <a:spcPct val="100000"/>
              </a:lnSpc>
              <a:buClr>
                <a:srgbClr val="000000"/>
              </a:buClr>
              <a:buFont typeface="Wingdings" charset="2"/>
              <a:buChar char=""/>
            </a:pPr>
            <a:r>
              <a:rPr b="0" lang="en-PH" sz="1800" spc="-1" strike="noStrike">
                <a:solidFill>
                  <a:srgbClr val="000000"/>
                </a:solidFill>
                <a:latin typeface="Lato"/>
                <a:ea typeface="DejaVu Sans"/>
              </a:rPr>
              <a:t>He analyzed the various types of wires in order to determine the characteristics that affect the wire’s resistance.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p:txBody>
      </p:sp>
      <p:sp>
        <p:nvSpPr>
          <p:cNvPr id="142" name=""/>
          <p:cNvSpPr/>
          <p:nvPr/>
        </p:nvSpPr>
        <p:spPr>
          <a:xfrm>
            <a:off x="1335960" y="1582920"/>
            <a:ext cx="2983320" cy="57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Georg Simon Ohm</a:t>
            </a:r>
            <a:endParaRPr b="0" lang="en-PH" sz="2000" spc="-1" strike="noStrike">
              <a:latin typeface="Arial"/>
            </a:endParaRPr>
          </a:p>
        </p:txBody>
      </p:sp>
      <p:graphicFrame>
        <p:nvGraphicFramePr>
          <p:cNvPr id="143" name=""/>
          <p:cNvGraphicFramePr/>
          <p:nvPr/>
        </p:nvGraphicFramePr>
        <p:xfrm>
          <a:off x="787320" y="3122640"/>
          <a:ext cx="10799280" cy="1944720"/>
        </p:xfrm>
        <a:graphic>
          <a:graphicData uri="http://schemas.openxmlformats.org/drawingml/2006/table">
            <a:tbl>
              <a:tblPr/>
              <a:tblGrid>
                <a:gridCol w="3599640"/>
                <a:gridCol w="3599640"/>
                <a:gridCol w="3600360"/>
              </a:tblGrid>
              <a:tr h="410760">
                <a:tc>
                  <a:txBody>
                    <a:bodyPr lIns="90000" rIns="90000" anchor="t">
                      <a:noAutofit/>
                    </a:bodyPr>
                    <a:p>
                      <a:pPr algn="ctr">
                        <a:lnSpc>
                          <a:spcPct val="100000"/>
                        </a:lnSpc>
                        <a:buNone/>
                      </a:pPr>
                      <a:r>
                        <a:rPr b="1" lang="en-PH" sz="1800" spc="-1" strike="noStrike">
                          <a:latin typeface="Lato"/>
                        </a:rPr>
                        <a:t>Quantities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Units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Descriptions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11200">
                <a:tc>
                  <a:txBody>
                    <a:bodyPr lIns="90000" rIns="90000" anchor="t">
                      <a:noAutofit/>
                    </a:bodyPr>
                    <a:p>
                      <a:pPr>
                        <a:lnSpc>
                          <a:spcPct val="100000"/>
                        </a:lnSpc>
                        <a:buNone/>
                      </a:pPr>
                      <a:r>
                        <a:rPr b="1" lang="en-PH" sz="1800" spc="-1" strike="noStrike">
                          <a:latin typeface="Lato"/>
                        </a:rPr>
                        <a:t>Current (I)</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ampere (A)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ea typeface="€®5êþ"/>
                        </a:rPr>
                        <a:t>rate flow of charge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11200">
                <a:tc>
                  <a:txBody>
                    <a:bodyPr lIns="90000" rIns="90000" anchor="t">
                      <a:noAutofit/>
                    </a:bodyPr>
                    <a:p>
                      <a:pPr>
                        <a:lnSpc>
                          <a:spcPct val="100000"/>
                        </a:lnSpc>
                        <a:buNone/>
                      </a:pPr>
                      <a:r>
                        <a:rPr b="1" lang="en-PH" sz="1800" spc="-1" strike="noStrike">
                          <a:latin typeface="Lato"/>
                        </a:rPr>
                        <a:t>Voltage (V)</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volt (V)</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measure of energy available to produce a flow of charges through a</a:t>
                      </a:r>
                      <a:endParaRPr b="0" lang="en-PH" sz="1800" spc="-1" strike="noStrike">
                        <a:latin typeface="Arial"/>
                      </a:endParaRPr>
                    </a:p>
                    <a:p>
                      <a:pPr>
                        <a:lnSpc>
                          <a:spcPct val="100000"/>
                        </a:lnSpc>
                        <a:buNone/>
                      </a:pPr>
                      <a:r>
                        <a:rPr b="0" lang="en-PH" sz="1800" spc="-1" strike="noStrike">
                          <a:latin typeface="Lato"/>
                        </a:rPr>
                        <a:t>circuit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11920">
                <a:tc>
                  <a:txBody>
                    <a:bodyPr lIns="90000" rIns="90000" anchor="t">
                      <a:noAutofit/>
                    </a:bodyPr>
                    <a:p>
                      <a:pPr>
                        <a:lnSpc>
                          <a:spcPct val="100000"/>
                        </a:lnSpc>
                        <a:buNone/>
                      </a:pPr>
                      <a:r>
                        <a:rPr b="1" lang="en-PH" sz="1800" spc="-1" strike="noStrike">
                          <a:latin typeface="Lato"/>
                        </a:rPr>
                        <a:t>Resistance (R)</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ea typeface="€®5êþ"/>
                        </a:rPr>
                        <a:t>ohm (Ω)</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ea typeface="€®5êþ"/>
                        </a:rPr>
                        <a:t>amount of opposition to current flow within the material</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Box 14"/>
          <p:cNvSpPr/>
          <p:nvPr/>
        </p:nvSpPr>
        <p:spPr>
          <a:xfrm>
            <a:off x="70560" y="316080"/>
            <a:ext cx="10728000" cy="5832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r>
              <a:rPr b="1" lang="en-US" sz="3200" spc="-1" strike="noStrike">
                <a:solidFill>
                  <a:srgbClr val="000000"/>
                </a:solidFill>
                <a:latin typeface="Lato"/>
                <a:ea typeface="DejaVu Sans"/>
              </a:rPr>
              <a:t>Electrical Energy a</a:t>
            </a:r>
            <a:r>
              <a:rPr b="1" lang="en-US" sz="3600" spc="-1" strike="noStrike">
                <a:solidFill>
                  <a:srgbClr val="000000"/>
                </a:solidFill>
                <a:latin typeface="Lato"/>
                <a:ea typeface="DejaVu Sans"/>
              </a:rPr>
              <a:t>nd Current</a:t>
            </a:r>
            <a:endParaRPr b="0" lang="en-PH" sz="3600" spc="-1" strike="noStrike">
              <a:latin typeface="Arial"/>
            </a:endParaRPr>
          </a:p>
        </p:txBody>
      </p:sp>
      <p:sp>
        <p:nvSpPr>
          <p:cNvPr id="145" name=""/>
          <p:cNvSpPr/>
          <p:nvPr/>
        </p:nvSpPr>
        <p:spPr>
          <a:xfrm>
            <a:off x="720000" y="1080000"/>
            <a:ext cx="10799280" cy="1330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One way of stating this relation is as follows: the voltage across any part of a circuit is proportional to the product of the current through that part of the circuit and the resistance of that part of the circuit. Stated as formula, the foregoing relationship is expressed as: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V </a:t>
            </a:r>
            <a:r>
              <a:rPr b="1" lang="en-PH" sz="1800" spc="-1" strike="noStrike">
                <a:solidFill>
                  <a:srgbClr val="000000"/>
                </a:solidFill>
                <a:latin typeface="Lato"/>
                <a:ea typeface="€®5êþ"/>
              </a:rPr>
              <a:t>= IR</a:t>
            </a:r>
            <a:endParaRPr b="0" lang="en-PH" sz="1800" spc="-1" strike="noStrike">
              <a:latin typeface="Arial"/>
            </a:endParaRPr>
          </a:p>
        </p:txBody>
      </p:sp>
      <p:sp>
        <p:nvSpPr>
          <p:cNvPr id="146" name=""/>
          <p:cNvSpPr/>
          <p:nvPr/>
        </p:nvSpPr>
        <p:spPr>
          <a:xfrm>
            <a:off x="621000" y="2433240"/>
            <a:ext cx="11078280" cy="3506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5êþ"/>
              </a:rPr>
              <a:t>Ohm’s law can also be used to find the value of the current </a:t>
            </a:r>
            <a:r>
              <a:rPr b="0" lang="en-PH" sz="1800" spc="-1" strike="noStrike">
                <a:solidFill>
                  <a:srgbClr val="000000"/>
                </a:solidFill>
                <a:latin typeface="Lato"/>
                <a:ea typeface="€™5êþ"/>
              </a:rPr>
              <a:t>	</a:t>
            </a:r>
            <a:r>
              <a:rPr b="0" lang="en-PH" sz="1800" spc="-1" strike="noStrike">
                <a:solidFill>
                  <a:srgbClr val="000000"/>
                </a:solidFill>
                <a:latin typeface="Lato"/>
                <a:ea typeface="€™5êþ"/>
              </a:rPr>
              <a:t>	</a:t>
            </a:r>
            <a:r>
              <a:rPr b="0" lang="en-PH" sz="1800" spc="-1" strike="noStrike">
                <a:solidFill>
                  <a:srgbClr val="000000"/>
                </a:solidFill>
                <a:latin typeface="Lato"/>
                <a:ea typeface="€™5êþ"/>
              </a:rPr>
              <a:t>, the value of the resistance  </a:t>
            </a:r>
            <a:r>
              <a:rPr b="0" lang="en-PH" sz="1800" spc="-1" strike="noStrike">
                <a:solidFill>
                  <a:srgbClr val="000000"/>
                </a:solidFill>
                <a:latin typeface="Lato"/>
                <a:ea typeface="€™5êþ"/>
              </a:rPr>
              <a:t>	</a:t>
            </a:r>
            <a:r>
              <a:rPr b="0" lang="en-PH" sz="1800" spc="-1" strike="noStrike">
                <a:solidFill>
                  <a:srgbClr val="000000"/>
                </a:solidFill>
                <a:latin typeface="Lato"/>
                <a:ea typeface="€™5êþ"/>
              </a:rPr>
              <a:t>	</a:t>
            </a:r>
            <a:r>
              <a:rPr b="0" lang="en-PH" sz="1800" spc="-1" strike="noStrike">
                <a:solidFill>
                  <a:srgbClr val="000000"/>
                </a:solidFill>
                <a:latin typeface="Lato"/>
                <a:ea typeface="€™5êþ"/>
              </a:rPr>
              <a:t>,and, as you will see after these examples, the power in the circuit.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5êþ"/>
              </a:rPr>
              <a:t>Example:</a:t>
            </a:r>
            <a:endParaRPr b="0" lang="en-PH" sz="1800" spc="-1" strike="noStrike">
              <a:latin typeface="Arial"/>
            </a:endParaRPr>
          </a:p>
          <a:p>
            <a:pPr>
              <a:lnSpc>
                <a:spcPct val="100000"/>
              </a:lnSpc>
              <a:buNone/>
            </a:pPr>
            <a:r>
              <a:rPr b="0" lang="en-PH" sz="1800" spc="-1" strike="noStrike">
                <a:solidFill>
                  <a:srgbClr val="000000"/>
                </a:solidFill>
                <a:latin typeface="Lato"/>
                <a:ea typeface="€™5êþ"/>
              </a:rPr>
              <a:t>What will be the current through a resistance of 150-Ω if the applied voltage across the</a:t>
            </a:r>
            <a:endParaRPr b="0" lang="en-PH" sz="1800" spc="-1" strike="noStrike">
              <a:latin typeface="Arial"/>
            </a:endParaRPr>
          </a:p>
          <a:p>
            <a:pPr>
              <a:lnSpc>
                <a:spcPct val="100000"/>
              </a:lnSpc>
              <a:buNone/>
            </a:pPr>
            <a:r>
              <a:rPr b="0" lang="en-PH" sz="1800" spc="-1" strike="noStrike">
                <a:solidFill>
                  <a:srgbClr val="000000"/>
                </a:solidFill>
                <a:latin typeface="Lato"/>
                <a:ea typeface="€™5êþ"/>
              </a:rPr>
              <a:t>resistance is 117-V?</a:t>
            </a:r>
            <a:endParaRPr b="0" lang="en-PH" sz="1800" spc="-1" strike="noStrike">
              <a:latin typeface="Arial"/>
            </a:endParaRPr>
          </a:p>
          <a:p>
            <a:pPr>
              <a:lnSpc>
                <a:spcPct val="100000"/>
              </a:lnSpc>
              <a:buNone/>
            </a:pPr>
            <a:r>
              <a:rPr b="1" lang="en-PH" sz="1800" spc="-1" strike="noStrike">
                <a:solidFill>
                  <a:srgbClr val="000000"/>
                </a:solidFill>
                <a:latin typeface="Lato"/>
                <a:ea typeface="€™5êþ"/>
              </a:rPr>
              <a:t>Given</a:t>
            </a:r>
            <a:r>
              <a:rPr b="0" lang="en-PH" sz="1800" spc="-1" strike="noStrike">
                <a:solidFill>
                  <a:srgbClr val="000000"/>
                </a:solidFill>
                <a:latin typeface="Lato"/>
                <a:ea typeface="€™5êþ"/>
              </a:rPr>
              <a:t>: V = 117 V, R = 150 Ω</a:t>
            </a:r>
            <a:endParaRPr b="0" lang="en-PH" sz="1800" spc="-1" strike="noStrike">
              <a:latin typeface="Arial"/>
            </a:endParaRPr>
          </a:p>
          <a:p>
            <a:pPr>
              <a:lnSpc>
                <a:spcPct val="100000"/>
              </a:lnSpc>
              <a:buNone/>
            </a:pPr>
            <a:r>
              <a:rPr b="1" lang="en-PH" sz="1800" spc="-1" strike="noStrike">
                <a:solidFill>
                  <a:srgbClr val="000000"/>
                </a:solidFill>
                <a:latin typeface="Lato"/>
                <a:ea typeface="€™5êþ"/>
              </a:rPr>
              <a:t>Find</a:t>
            </a:r>
            <a:r>
              <a:rPr b="0" lang="en-PH" sz="1800" spc="-1" strike="noStrike">
                <a:solidFill>
                  <a:srgbClr val="000000"/>
                </a:solidFill>
                <a:latin typeface="Lato"/>
                <a:ea typeface="€™5êþ"/>
              </a:rPr>
              <a:t>: I = ?</a:t>
            </a:r>
            <a:endParaRPr b="0" lang="en-PH" sz="1800" spc="-1" strike="noStrike">
              <a:latin typeface="Arial"/>
            </a:endParaRPr>
          </a:p>
          <a:p>
            <a:pPr>
              <a:lnSpc>
                <a:spcPct val="100000"/>
              </a:lnSpc>
              <a:buNone/>
            </a:pPr>
            <a:r>
              <a:rPr b="0" lang="en-PH" sz="1800" spc="-1" strike="noStrike">
                <a:solidFill>
                  <a:srgbClr val="000000"/>
                </a:solidFill>
                <a:latin typeface="Lato"/>
                <a:ea typeface="€™5êþ"/>
              </a:rPr>
              <a:t>Solution: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5êþ"/>
              </a:rPr>
              <a:t>   </a:t>
            </a:r>
            <a:endParaRPr b="0" lang="en-PH" sz="1800" spc="-1" strike="noStrike">
              <a:latin typeface="Arial"/>
            </a:endParaRPr>
          </a:p>
        </p:txBody>
      </p:sp>
      <p:pic>
        <p:nvPicPr>
          <p:cNvPr id="147" name="" descr=""/>
          <p:cNvPicPr/>
          <p:nvPr/>
        </p:nvPicPr>
        <p:blipFill>
          <a:blip r:embed="rId1"/>
          <a:stretch/>
        </p:blipFill>
        <p:spPr>
          <a:xfrm>
            <a:off x="6660000" y="2627280"/>
            <a:ext cx="753120" cy="468000"/>
          </a:xfrm>
          <a:prstGeom prst="rect">
            <a:avLst/>
          </a:prstGeom>
          <a:ln w="0">
            <a:noFill/>
          </a:ln>
        </p:spPr>
      </p:pic>
      <p:pic>
        <p:nvPicPr>
          <p:cNvPr id="148" name="" descr=""/>
          <p:cNvPicPr/>
          <p:nvPr/>
        </p:nvPicPr>
        <p:blipFill>
          <a:blip r:embed="rId2"/>
          <a:stretch/>
        </p:blipFill>
        <p:spPr>
          <a:xfrm>
            <a:off x="10296000" y="2692080"/>
            <a:ext cx="703080" cy="403200"/>
          </a:xfrm>
          <a:prstGeom prst="rect">
            <a:avLst/>
          </a:prstGeom>
          <a:ln w="0">
            <a:noFill/>
          </a:ln>
        </p:spPr>
      </p:pic>
      <p:pic>
        <p:nvPicPr>
          <p:cNvPr id="149" name="" descr=""/>
          <p:cNvPicPr/>
          <p:nvPr/>
        </p:nvPicPr>
        <p:blipFill>
          <a:blip r:embed="rId3"/>
          <a:stretch/>
        </p:blipFill>
        <p:spPr>
          <a:xfrm>
            <a:off x="2340000" y="4966920"/>
            <a:ext cx="1979280" cy="684000"/>
          </a:xfrm>
          <a:prstGeom prst="rect">
            <a:avLst/>
          </a:prstGeom>
          <a:ln w="0">
            <a:noFill/>
          </a:ln>
        </p:spPr>
      </p:pic>
      <p:sp>
        <p:nvSpPr>
          <p:cNvPr id="150" name=""/>
          <p:cNvSpPr/>
          <p:nvPr/>
        </p:nvSpPr>
        <p:spPr>
          <a:xfrm>
            <a:off x="720000" y="5760000"/>
            <a:ext cx="863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The current passing through a 150-</a:t>
            </a:r>
            <a:r>
              <a:rPr b="0" lang="en-PH" sz="1800" spc="-1" strike="noStrike">
                <a:solidFill>
                  <a:srgbClr val="000000"/>
                </a:solidFill>
                <a:latin typeface="Lato"/>
                <a:ea typeface="€®5êþ"/>
              </a:rPr>
              <a:t>Ω resistance with a voltage of 117 V is </a:t>
            </a:r>
            <a:r>
              <a:rPr b="1" lang="en-PH" sz="1800" spc="-1" strike="noStrike">
                <a:solidFill>
                  <a:srgbClr val="000000"/>
                </a:solidFill>
                <a:latin typeface="Lato"/>
                <a:ea typeface="€®5êþ"/>
              </a:rPr>
              <a:t>0.78 A</a:t>
            </a:r>
            <a:r>
              <a:rPr b="0" lang="en-PH" sz="1800" spc="-1" strike="noStrike">
                <a:solidFill>
                  <a:srgbClr val="000000"/>
                </a:solidFill>
                <a:latin typeface="Lato"/>
                <a:ea typeface="€®5êþ"/>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Box 4"/>
          <p:cNvSpPr/>
          <p:nvPr/>
        </p:nvSpPr>
        <p:spPr>
          <a:xfrm>
            <a:off x="70560" y="316080"/>
            <a:ext cx="10728000" cy="5832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r>
              <a:rPr b="1" lang="en-US" sz="3200" spc="-1" strike="noStrike">
                <a:solidFill>
                  <a:srgbClr val="000000"/>
                </a:solidFill>
                <a:latin typeface="Lato"/>
                <a:ea typeface="DejaVu Sans"/>
              </a:rPr>
              <a:t>Electrical Energy a</a:t>
            </a:r>
            <a:r>
              <a:rPr b="1" lang="en-US" sz="3600" spc="-1" strike="noStrike">
                <a:solidFill>
                  <a:srgbClr val="000000"/>
                </a:solidFill>
                <a:latin typeface="Lato"/>
                <a:ea typeface="DejaVu Sans"/>
              </a:rPr>
              <a:t>nd Current</a:t>
            </a:r>
            <a:endParaRPr b="0" lang="en-PH" sz="3600" spc="-1" strike="noStrike">
              <a:latin typeface="Arial"/>
            </a:endParaRPr>
          </a:p>
        </p:txBody>
      </p:sp>
      <p:sp>
        <p:nvSpPr>
          <p:cNvPr id="152" name=""/>
          <p:cNvSpPr/>
          <p:nvPr/>
        </p:nvSpPr>
        <p:spPr>
          <a:xfrm>
            <a:off x="853200" y="1461960"/>
            <a:ext cx="10846080" cy="1636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Electrical Power and Electrical Energy</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relationship stated by Ohm’s law can be used to calculate the electrical energy and electrical power. Electrical energy is expended at a rate of 1 W/s (or Joule, J). For every watt </a:t>
            </a:r>
            <a:r>
              <a:rPr b="0" lang="en-PH" sz="1800" spc="-1" strike="noStrike">
                <a:solidFill>
                  <a:srgbClr val="000000"/>
                </a:solidFill>
                <a:latin typeface="Lato"/>
                <a:ea typeface="€®5êþ"/>
              </a:rPr>
              <a:t>per second, 1 V causes a current of 1 A to flow. In this case, we say that the electrical power represented when 1 V causes 1 A to flow is 1 W. The relation is expressed as: </a:t>
            </a:r>
            <a:endParaRPr b="0" lang="en-PH" sz="1800" spc="-1" strike="noStrike">
              <a:latin typeface="Arial"/>
            </a:endParaRPr>
          </a:p>
        </p:txBody>
      </p:sp>
      <p:sp>
        <p:nvSpPr>
          <p:cNvPr id="153" name=""/>
          <p:cNvSpPr/>
          <p:nvPr/>
        </p:nvSpPr>
        <p:spPr>
          <a:xfrm>
            <a:off x="5668200" y="3240000"/>
            <a:ext cx="991080" cy="430200"/>
          </a:xfrm>
          <a:prstGeom prst="rect">
            <a:avLst/>
          </a:prstGeom>
          <a:noFill/>
          <a:ln w="19080">
            <a:solidFill>
              <a:srgbClr val="000000"/>
            </a:solidFill>
            <a:round/>
          </a:ln>
        </p:spPr>
        <p:style>
          <a:lnRef idx="0"/>
          <a:fillRef idx="0"/>
          <a:effectRef idx="0"/>
          <a:fontRef idx="minor"/>
        </p:style>
        <p:txBody>
          <a:bodyPr lIns="99360" rIns="99360" tIns="54360" bIns="54360" anchor="t">
            <a:noAutofit/>
          </a:bodyPr>
          <a:p>
            <a:pPr algn="just">
              <a:lnSpc>
                <a:spcPct val="100000"/>
              </a:lnSpc>
              <a:buNone/>
            </a:pPr>
            <a:r>
              <a:rPr b="1" lang="en-PH" sz="1800" spc="-1" strike="noStrike">
                <a:solidFill>
                  <a:srgbClr val="000000"/>
                </a:solidFill>
                <a:latin typeface="Lato"/>
                <a:ea typeface="DejaVu Sans"/>
              </a:rPr>
              <a:t>P = VI</a:t>
            </a:r>
            <a:endParaRPr b="0" lang="en-PH" sz="1800" spc="-1" strike="noStrike">
              <a:latin typeface="Arial"/>
            </a:endParaRPr>
          </a:p>
        </p:txBody>
      </p:sp>
      <p:sp>
        <p:nvSpPr>
          <p:cNvPr id="154" name=""/>
          <p:cNvSpPr/>
          <p:nvPr/>
        </p:nvSpPr>
        <p:spPr>
          <a:xfrm>
            <a:off x="720000" y="4140000"/>
            <a:ext cx="10799280" cy="702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where P is the electrical power, V is the voltage, and I is the electric current. Using Ohm’s law, we can substitute V </a:t>
            </a:r>
            <a:r>
              <a:rPr b="0" lang="en-PH" sz="1800" spc="-1" strike="noStrike">
                <a:solidFill>
                  <a:srgbClr val="000000"/>
                </a:solidFill>
                <a:latin typeface="Lato"/>
                <a:ea typeface="€®5êþ"/>
              </a:rPr>
              <a:t>= IR in the equation. Thus, it follows:</a:t>
            </a:r>
            <a:endParaRPr b="0" lang="en-PH" sz="1800" spc="-1" strike="noStrike">
              <a:latin typeface="Arial"/>
            </a:endParaRPr>
          </a:p>
        </p:txBody>
      </p:sp>
      <p:sp>
        <p:nvSpPr>
          <p:cNvPr id="155" name=""/>
          <p:cNvSpPr/>
          <p:nvPr/>
        </p:nvSpPr>
        <p:spPr>
          <a:xfrm>
            <a:off x="5142240" y="5040000"/>
            <a:ext cx="2057040" cy="539280"/>
          </a:xfrm>
          <a:prstGeom prst="rect">
            <a:avLst/>
          </a:prstGeom>
          <a:noFill/>
          <a:ln w="12600">
            <a:solidFill>
              <a:srgbClr val="000000"/>
            </a:solidFill>
            <a:round/>
          </a:ln>
        </p:spPr>
        <p:style>
          <a:lnRef idx="0"/>
          <a:fillRef idx="0"/>
          <a:effectRef idx="0"/>
          <a:fontRef idx="minor"/>
        </p:style>
        <p:txBody>
          <a:bodyPr lIns="96120" rIns="96120" tIns="51120" bIns="51120" anchor="t">
            <a:noAutofit/>
          </a:bodyPr>
          <a:p>
            <a:pPr>
              <a:lnSpc>
                <a:spcPct val="100000"/>
              </a:lnSpc>
              <a:buNone/>
            </a:pPr>
            <a:r>
              <a:rPr b="1" lang="en-PH" sz="1800" spc="-1" strike="noStrike">
                <a:solidFill>
                  <a:srgbClr val="000000"/>
                </a:solidFill>
                <a:latin typeface="Lato"/>
                <a:ea typeface="€®5êþ"/>
              </a:rPr>
              <a:t>P = (IR) I = I</a:t>
            </a:r>
            <a:r>
              <a:rPr b="1" lang="en-PH" sz="1800" spc="-1" strike="noStrike" baseline="33000">
                <a:solidFill>
                  <a:srgbClr val="000000"/>
                </a:solidFill>
                <a:latin typeface="Lato"/>
                <a:ea typeface="€®5êþ"/>
              </a:rPr>
              <a:t>2</a:t>
            </a:r>
            <a:r>
              <a:rPr b="1" lang="en-PH" sz="1800" spc="-1" strike="noStrike">
                <a:solidFill>
                  <a:srgbClr val="000000"/>
                </a:solidFill>
                <a:latin typeface="Lato"/>
                <a:ea typeface="€®5êþ"/>
              </a:rPr>
              <a:t>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Box 15"/>
          <p:cNvSpPr/>
          <p:nvPr/>
        </p:nvSpPr>
        <p:spPr>
          <a:xfrm>
            <a:off x="70560" y="316080"/>
            <a:ext cx="10728000" cy="5832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r>
              <a:rPr b="1" lang="en-US" sz="3200" spc="-1" strike="noStrike">
                <a:solidFill>
                  <a:srgbClr val="000000"/>
                </a:solidFill>
                <a:latin typeface="Lato"/>
                <a:ea typeface="DejaVu Sans"/>
              </a:rPr>
              <a:t>Electrical Energy a</a:t>
            </a:r>
            <a:r>
              <a:rPr b="1" lang="en-US" sz="3600" spc="-1" strike="noStrike">
                <a:solidFill>
                  <a:srgbClr val="000000"/>
                </a:solidFill>
                <a:latin typeface="Lato"/>
                <a:ea typeface="DejaVu Sans"/>
              </a:rPr>
              <a:t>nd Current</a:t>
            </a:r>
            <a:endParaRPr b="0" lang="en-PH" sz="3600" spc="-1" strike="noStrike">
              <a:latin typeface="Arial"/>
            </a:endParaRPr>
          </a:p>
        </p:txBody>
      </p:sp>
      <p:sp>
        <p:nvSpPr>
          <p:cNvPr id="157" name=""/>
          <p:cNvSpPr/>
          <p:nvPr/>
        </p:nvSpPr>
        <p:spPr>
          <a:xfrm>
            <a:off x="720000" y="1335960"/>
            <a:ext cx="10799280" cy="649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This equation is useful when the current and resistance are known. Similarly, by substituting the value </a:t>
            </a:r>
            <a:r>
              <a:rPr b="1" lang="en-PH" sz="1800" spc="-1" strike="noStrike">
                <a:solidFill>
                  <a:srgbClr val="000000"/>
                </a:solidFill>
                <a:latin typeface="Lato"/>
                <a:ea typeface="DejaVu Sans"/>
              </a:rPr>
              <a:t>V/R</a:t>
            </a:r>
            <a:r>
              <a:rPr b="0" lang="en-PH" sz="1800" spc="-1" strike="noStrike">
                <a:solidFill>
                  <a:srgbClr val="000000"/>
                </a:solidFill>
                <a:latin typeface="Lato"/>
                <a:ea typeface="DejaVu Sans"/>
              </a:rPr>
              <a:t> for </a:t>
            </a:r>
            <a:r>
              <a:rPr b="1" lang="en-PH" sz="1800" spc="-1" strike="noStrike">
                <a:solidFill>
                  <a:srgbClr val="000000"/>
                </a:solidFill>
                <a:latin typeface="Lato"/>
                <a:ea typeface="DejaVu Sans"/>
              </a:rPr>
              <a:t>I</a:t>
            </a:r>
            <a:r>
              <a:rPr b="0" lang="en-PH" sz="1800" spc="-1" strike="noStrike">
                <a:solidFill>
                  <a:srgbClr val="000000"/>
                </a:solidFill>
                <a:latin typeface="Lato"/>
                <a:ea typeface="DejaVu Sans"/>
              </a:rPr>
              <a:t> in the equation, we  find that:</a:t>
            </a:r>
            <a:endParaRPr b="0" lang="en-PH" sz="1800" spc="-1" strike="noStrike">
              <a:latin typeface="Arial"/>
            </a:endParaRPr>
          </a:p>
        </p:txBody>
      </p:sp>
      <p:sp>
        <p:nvSpPr>
          <p:cNvPr id="158" name=""/>
          <p:cNvSpPr/>
          <p:nvPr/>
        </p:nvSpPr>
        <p:spPr>
          <a:xfrm>
            <a:off x="4371480" y="2160000"/>
            <a:ext cx="102780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 I</a:t>
            </a:r>
            <a:r>
              <a:rPr b="1" lang="en-PH" sz="1800" spc="-1" strike="noStrike" baseline="33000">
                <a:solidFill>
                  <a:srgbClr val="000000"/>
                </a:solidFill>
                <a:latin typeface="Lato"/>
                <a:ea typeface="DejaVu Sans"/>
              </a:rPr>
              <a:t>2</a:t>
            </a:r>
            <a:r>
              <a:rPr b="1" lang="en-PH" sz="1800" spc="-1" strike="noStrike">
                <a:solidFill>
                  <a:srgbClr val="000000"/>
                </a:solidFill>
                <a:latin typeface="Lato"/>
                <a:ea typeface="DejaVu Sans"/>
              </a:rPr>
              <a:t> R</a:t>
            </a:r>
            <a:endParaRPr b="0" lang="en-PH" sz="1800" spc="-1" strike="noStrike">
              <a:latin typeface="Arial"/>
            </a:endParaRPr>
          </a:p>
        </p:txBody>
      </p:sp>
      <p:pic>
        <p:nvPicPr>
          <p:cNvPr id="159" name="" descr=""/>
          <p:cNvPicPr/>
          <p:nvPr/>
        </p:nvPicPr>
        <p:blipFill>
          <a:blip r:embed="rId1"/>
          <a:stretch/>
        </p:blipFill>
        <p:spPr>
          <a:xfrm>
            <a:off x="4320000" y="2863080"/>
            <a:ext cx="1079280" cy="1803960"/>
          </a:xfrm>
          <a:prstGeom prst="rect">
            <a:avLst/>
          </a:prstGeom>
          <a:ln w="0">
            <a:noFill/>
          </a:ln>
        </p:spPr>
      </p:pic>
      <p:sp>
        <p:nvSpPr>
          <p:cNvPr id="160" name=""/>
          <p:cNvSpPr/>
          <p:nvPr/>
        </p:nvSpPr>
        <p:spPr>
          <a:xfrm>
            <a:off x="720000" y="4745160"/>
            <a:ext cx="845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Also, when V/R is substituted to I in P </a:t>
            </a:r>
            <a:r>
              <a:rPr b="0" lang="en-PH" sz="1800" spc="-1" strike="noStrike">
                <a:solidFill>
                  <a:srgbClr val="000000"/>
                </a:solidFill>
                <a:latin typeface="Lato"/>
                <a:ea typeface="€®5êþ"/>
              </a:rPr>
              <a:t>= VI, it follows:</a:t>
            </a:r>
            <a:endParaRPr b="0" lang="en-PH" sz="1800" spc="-1" strike="noStrike">
              <a:latin typeface="Arial"/>
            </a:endParaRPr>
          </a:p>
        </p:txBody>
      </p:sp>
      <p:pic>
        <p:nvPicPr>
          <p:cNvPr id="161" name="" descr=""/>
          <p:cNvPicPr/>
          <p:nvPr/>
        </p:nvPicPr>
        <p:blipFill>
          <a:blip r:embed="rId2"/>
          <a:stretch/>
        </p:blipFill>
        <p:spPr>
          <a:xfrm>
            <a:off x="3805200" y="5310720"/>
            <a:ext cx="2314080" cy="8085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Box 1"/>
          <p:cNvSpPr/>
          <p:nvPr/>
        </p:nvSpPr>
        <p:spPr>
          <a:xfrm>
            <a:off x="70560" y="316080"/>
            <a:ext cx="10728000" cy="5832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r>
              <a:rPr b="1" lang="en-US" sz="3200" spc="-1" strike="noStrike">
                <a:solidFill>
                  <a:srgbClr val="000000"/>
                </a:solidFill>
                <a:latin typeface="Lato"/>
                <a:ea typeface="DejaVu Sans"/>
              </a:rPr>
              <a:t>Electrical Energy a</a:t>
            </a:r>
            <a:r>
              <a:rPr b="1" lang="en-US" sz="3600" spc="-1" strike="noStrike">
                <a:solidFill>
                  <a:srgbClr val="000000"/>
                </a:solidFill>
                <a:latin typeface="Lato"/>
                <a:ea typeface="DejaVu Sans"/>
              </a:rPr>
              <a:t>nd Current</a:t>
            </a:r>
            <a:endParaRPr b="0" lang="en-PH" sz="3600" spc="-1" strike="noStrike">
              <a:latin typeface="Arial"/>
            </a:endParaRPr>
          </a:p>
        </p:txBody>
      </p:sp>
      <p:sp>
        <p:nvSpPr>
          <p:cNvPr id="163" name=""/>
          <p:cNvSpPr/>
          <p:nvPr/>
        </p:nvSpPr>
        <p:spPr>
          <a:xfrm>
            <a:off x="720000" y="1409040"/>
            <a:ext cx="10799280" cy="41187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The amount of electrical power can also determine the amount of electrical energy consumed in a given time interval. The consumer of electrical energy pays for the amount of energy used by one’s electrical equipment. This is measured by an instrument known as </a:t>
            </a:r>
            <a:r>
              <a:rPr b="1" lang="en-PH" sz="1800" spc="-1" strike="noStrike">
                <a:solidFill>
                  <a:srgbClr val="000000"/>
                </a:solidFill>
                <a:latin typeface="Lato"/>
                <a:ea typeface="DejaVu Sans"/>
              </a:rPr>
              <a:t>watt- hour or </a:t>
            </a:r>
            <a:r>
              <a:rPr b="1" lang="en-PH" sz="1800" spc="-1" strike="noStrike">
                <a:solidFill>
                  <a:srgbClr val="000000"/>
                </a:solidFill>
                <a:latin typeface="Lato"/>
                <a:ea typeface="€®5êþ"/>
              </a:rPr>
              <a:t>kilowatt-hour meter</a:t>
            </a:r>
            <a:r>
              <a:rPr b="0" lang="en-PH" sz="1800" spc="-1" strike="noStrike">
                <a:solidFill>
                  <a:srgbClr val="000000"/>
                </a:solidFill>
                <a:latin typeface="Lato"/>
                <a:ea typeface="€®5êþ"/>
              </a:rPr>
              <a:t>.</a:t>
            </a:r>
            <a:endParaRPr b="0" lang="en-PH" sz="1800" spc="-1" strike="noStrike">
              <a:latin typeface="Arial"/>
            </a:endParaRPr>
          </a:p>
          <a:p>
            <a:pPr algn="just">
              <a:lnSpc>
                <a:spcPct val="100000"/>
              </a:lnSpc>
              <a:buNone/>
            </a:pPr>
            <a:br/>
            <a:r>
              <a:rPr b="0" lang="en-PH" sz="1800" spc="-1" strike="noStrike">
                <a:solidFill>
                  <a:srgbClr val="000000"/>
                </a:solidFill>
                <a:latin typeface="Lato"/>
                <a:ea typeface="€®5êþ"/>
              </a:rPr>
              <a:t>	</a:t>
            </a:r>
            <a:r>
              <a:rPr b="0" lang="en-PH" sz="1800" spc="-1" strike="noStrike">
                <a:solidFill>
                  <a:srgbClr val="000000"/>
                </a:solidFill>
                <a:latin typeface="Lato"/>
                <a:ea typeface="€®5êþ"/>
              </a:rPr>
              <a:t>Electrical energy is sold per kilowatt-hour (kWh). One watt-hour of energy is consumed when 1 watt of power continues in action for 1 hour. Similarly, 1 kWh is consumed when the power is 1,000 W and the action of energy continues for 1 h or when a 100-W rate persists for 10 h. Thus, the amount of energy consumed is the product of the power and the time:</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5êþ"/>
              </a:rPr>
              <a:t>	</a:t>
            </a:r>
            <a:r>
              <a:rPr b="0" lang="en-PH" sz="1800" spc="-1" strike="noStrike">
                <a:solidFill>
                  <a:srgbClr val="000000"/>
                </a:solidFill>
                <a:latin typeface="Lato"/>
                <a:ea typeface="€®5êþ"/>
              </a:rPr>
              <a:t>	</a:t>
            </a:r>
            <a:r>
              <a:rPr b="0" lang="en-PH" sz="1800" spc="-1" strike="noStrike">
                <a:solidFill>
                  <a:srgbClr val="000000"/>
                </a:solidFill>
                <a:latin typeface="Lato"/>
                <a:ea typeface="€®5êþ"/>
              </a:rPr>
              <a:t>	</a:t>
            </a:r>
            <a:r>
              <a:rPr b="0" lang="en-PH" sz="1800" spc="-1" strike="noStrike">
                <a:solidFill>
                  <a:srgbClr val="000000"/>
                </a:solidFill>
                <a:latin typeface="Lato"/>
                <a:ea typeface="€®5êþ"/>
              </a:rPr>
              <a:t>	</a:t>
            </a:r>
            <a:r>
              <a:rPr b="0" lang="en-PH" sz="1800" spc="-1" strike="noStrike">
                <a:solidFill>
                  <a:srgbClr val="000000"/>
                </a:solidFill>
                <a:latin typeface="Lato"/>
                <a:ea typeface="€®5êþ"/>
              </a:rPr>
              <a:t>	</a:t>
            </a:r>
            <a:r>
              <a:rPr b="0" lang="en-PH" sz="1800" spc="-1" strike="noStrike">
                <a:solidFill>
                  <a:srgbClr val="000000"/>
                </a:solidFill>
                <a:latin typeface="Lato"/>
                <a:ea typeface="€®5êþ"/>
              </a:rPr>
              <a:t>	</a:t>
            </a:r>
            <a:r>
              <a:rPr b="0" lang="en-PH" sz="1800" spc="-1" strike="noStrike">
                <a:solidFill>
                  <a:srgbClr val="000000"/>
                </a:solidFill>
                <a:latin typeface="Lato"/>
                <a:ea typeface="€®5êþ"/>
              </a:rPr>
              <a:t>	</a:t>
            </a:r>
            <a:r>
              <a:rPr b="0" lang="en-PH" sz="1800" spc="-1" strike="noStrike">
                <a:solidFill>
                  <a:srgbClr val="000000"/>
                </a:solidFill>
                <a:latin typeface="Lato"/>
                <a:ea typeface="€®5êþ"/>
              </a:rPr>
              <a:t>	</a:t>
            </a:r>
            <a:r>
              <a:rPr b="0" lang="en-PH" sz="1800" spc="-1" strike="noStrike">
                <a:solidFill>
                  <a:srgbClr val="000000"/>
                </a:solidFill>
                <a:latin typeface="Lato"/>
                <a:ea typeface="€®5êþ"/>
              </a:rPr>
              <a:t>	</a:t>
            </a:r>
            <a:r>
              <a:rPr b="1" lang="en-PH" sz="1800" spc="-1" strike="noStrike">
                <a:solidFill>
                  <a:srgbClr val="000000"/>
                </a:solidFill>
                <a:latin typeface="Lato"/>
                <a:ea typeface="€®5êþ"/>
              </a:rPr>
              <a:t>E = P × t = (IV) 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5êþ"/>
              </a:rPr>
              <a:t>where </a:t>
            </a:r>
            <a:r>
              <a:rPr b="1" lang="en-PH" sz="1800" spc="-1" strike="noStrike">
                <a:solidFill>
                  <a:srgbClr val="000000"/>
                </a:solidFill>
                <a:latin typeface="Lato"/>
                <a:ea typeface="€®5êþ"/>
              </a:rPr>
              <a:t>E</a:t>
            </a:r>
            <a:r>
              <a:rPr b="0" lang="en-PH" sz="1800" spc="-1" strike="noStrike">
                <a:solidFill>
                  <a:srgbClr val="000000"/>
                </a:solidFill>
                <a:latin typeface="Lato"/>
                <a:ea typeface="€®5êþ"/>
              </a:rPr>
              <a:t> is the electrical energy, P is the electrical power, t is time, </a:t>
            </a:r>
            <a:r>
              <a:rPr b="1" lang="en-PH" sz="1800" spc="-1" strike="noStrike">
                <a:solidFill>
                  <a:srgbClr val="000000"/>
                </a:solidFill>
                <a:latin typeface="Lato"/>
                <a:ea typeface="€®5êþ"/>
              </a:rPr>
              <a:t>I</a:t>
            </a:r>
            <a:r>
              <a:rPr b="0" lang="en-PH" sz="1800" spc="-1" strike="noStrike">
                <a:solidFill>
                  <a:srgbClr val="000000"/>
                </a:solidFill>
                <a:latin typeface="Lato"/>
                <a:ea typeface="€®5êþ"/>
              </a:rPr>
              <a:t> is the electric current, and </a:t>
            </a:r>
            <a:r>
              <a:rPr b="1" lang="en-PH" sz="1800" spc="-1" strike="noStrike">
                <a:solidFill>
                  <a:srgbClr val="000000"/>
                </a:solidFill>
                <a:latin typeface="Lato"/>
                <a:ea typeface="€®5êþ"/>
              </a:rPr>
              <a:t>V</a:t>
            </a:r>
            <a:r>
              <a:rPr b="0" lang="en-PH" sz="1800" spc="-1" strike="noStrike">
                <a:solidFill>
                  <a:srgbClr val="000000"/>
                </a:solidFill>
                <a:latin typeface="Lato"/>
                <a:ea typeface="€®5êþ"/>
              </a:rPr>
              <a:t> is voltage.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668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2023-07-10T16:19:26Z</dcterms:modified>
  <cp:revision>114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