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600" cy="68374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8480" cy="2778480"/>
          </a:xfrm>
          <a:prstGeom prst="rect">
            <a:avLst/>
          </a:prstGeom>
          <a:ln w="0">
            <a:noFill/>
          </a:ln>
        </p:spPr>
      </p:pic>
      <p:sp>
        <p:nvSpPr>
          <p:cNvPr id="2" name="Rectangle 5"/>
          <p:cNvSpPr/>
          <p:nvPr/>
        </p:nvSpPr>
        <p:spPr>
          <a:xfrm>
            <a:off x="3487320" y="1475280"/>
            <a:ext cx="8683920" cy="38419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3920" cy="3636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600" cy="614520"/>
          </a:xfrm>
          <a:prstGeom prst="rect">
            <a:avLst/>
          </a:prstGeom>
          <a:ln w="0">
            <a:noFill/>
          </a:ln>
        </p:spPr>
      </p:pic>
      <p:sp>
        <p:nvSpPr>
          <p:cNvPr id="43" name="Rectangle 7"/>
          <p:cNvSpPr/>
          <p:nvPr/>
        </p:nvSpPr>
        <p:spPr>
          <a:xfrm>
            <a:off x="10868760" y="0"/>
            <a:ext cx="950040" cy="9500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4120" cy="1014120"/>
          </a:xfrm>
          <a:prstGeom prst="rect">
            <a:avLst/>
          </a:prstGeom>
          <a:ln w="0">
            <a:noFill/>
          </a:ln>
        </p:spPr>
      </p:pic>
      <p:sp>
        <p:nvSpPr>
          <p:cNvPr id="45" name="TextBox 9"/>
          <p:cNvSpPr/>
          <p:nvPr/>
        </p:nvSpPr>
        <p:spPr>
          <a:xfrm>
            <a:off x="185400" y="6362280"/>
            <a:ext cx="4671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8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920" cy="33642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00000" y="3001320"/>
            <a:ext cx="8632080" cy="257148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53520" cy="19281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9680" cy="395460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176000" y="2952720"/>
            <a:ext cx="7379280" cy="86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DejaVu Sans"/>
              </a:rPr>
              <a:t>Tracing Our Ancestral Origin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
          <p:cNvSpPr/>
          <p:nvPr/>
        </p:nvSpPr>
        <p:spPr>
          <a:xfrm>
            <a:off x="2448000" y="540000"/>
            <a:ext cx="7379280" cy="86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DejaVu Sans"/>
              </a:rPr>
              <a:t>Tracing Our Ancestral Origin</a:t>
            </a:r>
            <a:endParaRPr b="0" lang="en-PH" sz="3200" spc="-1" strike="noStrike">
              <a:latin typeface="Arial"/>
            </a:endParaRPr>
          </a:p>
        </p:txBody>
      </p:sp>
      <p:sp>
        <p:nvSpPr>
          <p:cNvPr id="177" name=""/>
          <p:cNvSpPr/>
          <p:nvPr/>
        </p:nvSpPr>
        <p:spPr>
          <a:xfrm>
            <a:off x="1020960" y="1570680"/>
            <a:ext cx="912312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Identify what is being described in each sentence.</a:t>
            </a:r>
            <a:endParaRPr b="0" lang="en-PH" sz="2000" spc="-1" strike="noStrike">
              <a:latin typeface="Arial"/>
            </a:endParaRPr>
          </a:p>
        </p:txBody>
      </p:sp>
      <p:sp>
        <p:nvSpPr>
          <p:cNvPr id="178" name=""/>
          <p:cNvSpPr/>
          <p:nvPr/>
        </p:nvSpPr>
        <p:spPr>
          <a:xfrm>
            <a:off x="1436760" y="2319120"/>
            <a:ext cx="106117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These are stories in the oral tradition, or tales that people tell each other out loud.</a:t>
            </a:r>
            <a:endParaRPr b="0" lang="en-PH" sz="1800" spc="-1" strike="noStrike">
              <a:latin typeface="Arial"/>
            </a:endParaRPr>
          </a:p>
        </p:txBody>
      </p:sp>
      <p:sp>
        <p:nvSpPr>
          <p:cNvPr id="179" name=""/>
          <p:cNvSpPr/>
          <p:nvPr/>
        </p:nvSpPr>
        <p:spPr>
          <a:xfrm>
            <a:off x="1430280" y="2839680"/>
            <a:ext cx="98053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The type of reading used  when a  person wants to know the contents of the book that he           intends to buy.</a:t>
            </a:r>
            <a:endParaRPr b="0" lang="en-PH" sz="1800" spc="-1" strike="noStrike">
              <a:latin typeface="Arial"/>
            </a:endParaRPr>
          </a:p>
        </p:txBody>
      </p:sp>
      <p:sp>
        <p:nvSpPr>
          <p:cNvPr id="180" name=""/>
          <p:cNvSpPr/>
          <p:nvPr/>
        </p:nvSpPr>
        <p:spPr>
          <a:xfrm>
            <a:off x="1429560" y="3634200"/>
            <a:ext cx="554184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This refers to the time or location of the story.</a:t>
            </a:r>
            <a:endParaRPr b="0" lang="en-PH" sz="1800" spc="-1" strike="noStrike">
              <a:latin typeface="Arial"/>
            </a:endParaRPr>
          </a:p>
        </p:txBody>
      </p:sp>
      <p:sp>
        <p:nvSpPr>
          <p:cNvPr id="181" name=""/>
          <p:cNvSpPr/>
          <p:nvPr/>
        </p:nvSpPr>
        <p:spPr>
          <a:xfrm>
            <a:off x="1416240" y="4119840"/>
            <a:ext cx="1673316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It appeals to the five senses: sight, sound, touch, smell, and taste.</a:t>
            </a:r>
            <a:endParaRPr b="0" lang="en-PH" sz="1800" spc="-1" strike="noStrike">
              <a:latin typeface="Arial"/>
            </a:endParaRPr>
          </a:p>
        </p:txBody>
      </p:sp>
      <p:sp>
        <p:nvSpPr>
          <p:cNvPr id="182" name=""/>
          <p:cNvSpPr/>
          <p:nvPr/>
        </p:nvSpPr>
        <p:spPr>
          <a:xfrm>
            <a:off x="1423800" y="4613760"/>
            <a:ext cx="96912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5. It refers to the underlying insight and is often thought of as the “message” of the story.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
          <p:cNvSpPr/>
          <p:nvPr/>
        </p:nvSpPr>
        <p:spPr>
          <a:xfrm>
            <a:off x="2546280" y="336600"/>
            <a:ext cx="7379280" cy="86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DejaVu Sans"/>
              </a:rPr>
              <a:t>Tracing Our Ancestral Origin</a:t>
            </a:r>
            <a:endParaRPr b="0" lang="en-PH" sz="3200" spc="-1" strike="noStrike">
              <a:latin typeface="Arial"/>
            </a:endParaRPr>
          </a:p>
        </p:txBody>
      </p:sp>
      <p:sp>
        <p:nvSpPr>
          <p:cNvPr id="184" name=""/>
          <p:cNvSpPr/>
          <p:nvPr/>
        </p:nvSpPr>
        <p:spPr>
          <a:xfrm>
            <a:off x="1545480" y="921960"/>
            <a:ext cx="9123120" cy="73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
        <p:nvSpPr>
          <p:cNvPr id="185" name=""/>
          <p:cNvSpPr/>
          <p:nvPr/>
        </p:nvSpPr>
        <p:spPr>
          <a:xfrm>
            <a:off x="1348200" y="1536840"/>
            <a:ext cx="106117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These are stories in the oral tradition, or tales that people tell each other out loud.</a:t>
            </a:r>
            <a:endParaRPr b="0" lang="en-PH" sz="1800" spc="-1" strike="noStrike">
              <a:latin typeface="Arial"/>
            </a:endParaRPr>
          </a:p>
        </p:txBody>
      </p:sp>
      <p:sp>
        <p:nvSpPr>
          <p:cNvPr id="186" name=""/>
          <p:cNvSpPr/>
          <p:nvPr/>
        </p:nvSpPr>
        <p:spPr>
          <a:xfrm>
            <a:off x="1358280" y="2325240"/>
            <a:ext cx="98053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2. The type of reading used  when a  person wants to know the contents of the book that he           intends to buy.</a:t>
            </a:r>
            <a:endParaRPr b="0" lang="en-PH" sz="1800" spc="-1" strike="noStrike">
              <a:latin typeface="Arial"/>
            </a:endParaRPr>
          </a:p>
        </p:txBody>
      </p:sp>
      <p:sp>
        <p:nvSpPr>
          <p:cNvPr id="187" name=""/>
          <p:cNvSpPr/>
          <p:nvPr/>
        </p:nvSpPr>
        <p:spPr>
          <a:xfrm>
            <a:off x="1389960" y="3398400"/>
            <a:ext cx="554184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This refers to the time or location of the story.</a:t>
            </a:r>
            <a:endParaRPr b="0" lang="en-PH" sz="1800" spc="-1" strike="noStrike">
              <a:latin typeface="Arial"/>
            </a:endParaRPr>
          </a:p>
        </p:txBody>
      </p:sp>
      <p:sp>
        <p:nvSpPr>
          <p:cNvPr id="188" name=""/>
          <p:cNvSpPr/>
          <p:nvPr/>
        </p:nvSpPr>
        <p:spPr>
          <a:xfrm>
            <a:off x="1416240" y="4170240"/>
            <a:ext cx="16733160" cy="545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4. It appeals to the five senses: sight, sound, touch, smell, and taste.</a:t>
            </a:r>
            <a:endParaRPr b="0" lang="en-PH" sz="1800" spc="-1" strike="noStrike">
              <a:latin typeface="Arial"/>
            </a:endParaRPr>
          </a:p>
        </p:txBody>
      </p:sp>
      <p:sp>
        <p:nvSpPr>
          <p:cNvPr id="189" name=""/>
          <p:cNvSpPr/>
          <p:nvPr/>
        </p:nvSpPr>
        <p:spPr>
          <a:xfrm>
            <a:off x="1423440" y="4961520"/>
            <a:ext cx="96912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5. It refers to the underlying insight and is often thought of as the “message” of the story.</a:t>
            </a:r>
            <a:endParaRPr b="0" lang="en-PH" sz="1800" spc="-1" strike="noStrike">
              <a:latin typeface="Arial"/>
            </a:endParaRPr>
          </a:p>
        </p:txBody>
      </p:sp>
      <p:sp>
        <p:nvSpPr>
          <p:cNvPr id="190" name=""/>
          <p:cNvSpPr/>
          <p:nvPr/>
        </p:nvSpPr>
        <p:spPr>
          <a:xfrm>
            <a:off x="1658520" y="1884240"/>
            <a:ext cx="29455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-Folk tales</a:t>
            </a:r>
            <a:endParaRPr b="0" lang="en-PH" sz="1800" spc="-1" strike="noStrike">
              <a:latin typeface="Arial"/>
            </a:endParaRPr>
          </a:p>
        </p:txBody>
      </p:sp>
      <p:sp>
        <p:nvSpPr>
          <p:cNvPr id="191" name=""/>
          <p:cNvSpPr/>
          <p:nvPr/>
        </p:nvSpPr>
        <p:spPr>
          <a:xfrm>
            <a:off x="1616760" y="2984760"/>
            <a:ext cx="35582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-Skimming</a:t>
            </a:r>
            <a:endParaRPr b="0" lang="en-PH" sz="1800" spc="-1" strike="noStrike">
              <a:latin typeface="Arial"/>
            </a:endParaRPr>
          </a:p>
        </p:txBody>
      </p:sp>
      <p:sp>
        <p:nvSpPr>
          <p:cNvPr id="192" name=""/>
          <p:cNvSpPr/>
          <p:nvPr/>
        </p:nvSpPr>
        <p:spPr>
          <a:xfrm>
            <a:off x="1640160" y="3765600"/>
            <a:ext cx="20656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-Setting</a:t>
            </a:r>
            <a:endParaRPr b="0" lang="en-PH" sz="1800" spc="-1" strike="noStrike">
              <a:latin typeface="Arial"/>
            </a:endParaRPr>
          </a:p>
        </p:txBody>
      </p:sp>
      <p:sp>
        <p:nvSpPr>
          <p:cNvPr id="193" name=""/>
          <p:cNvSpPr/>
          <p:nvPr/>
        </p:nvSpPr>
        <p:spPr>
          <a:xfrm>
            <a:off x="1647000" y="4552560"/>
            <a:ext cx="2508120" cy="675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Gáþ"/>
              </a:rPr>
              <a:t>-Sensory details</a:t>
            </a:r>
            <a:endParaRPr b="0" lang="en-PH" sz="1800" spc="-1" strike="noStrike">
              <a:latin typeface="Arial"/>
            </a:endParaRPr>
          </a:p>
        </p:txBody>
      </p:sp>
      <p:sp>
        <p:nvSpPr>
          <p:cNvPr id="194" name=""/>
          <p:cNvSpPr/>
          <p:nvPr/>
        </p:nvSpPr>
        <p:spPr>
          <a:xfrm>
            <a:off x="1689120" y="5343480"/>
            <a:ext cx="362340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-Theme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4104000" y="2784600"/>
            <a:ext cx="7734240" cy="2573640"/>
          </a:xfrm>
          <a:prstGeom prst="rect">
            <a:avLst/>
          </a:prstGeom>
          <a:noFill/>
          <a:ln w="0">
            <a:noFill/>
          </a:ln>
        </p:spPr>
        <p:style>
          <a:lnRef idx="0"/>
          <a:fillRef idx="0"/>
          <a:effectRef idx="0"/>
          <a:fontRef idx="minor"/>
        </p:style>
      </p:sp>
      <p:sp>
        <p:nvSpPr>
          <p:cNvPr id="129" name=""/>
          <p:cNvSpPr/>
          <p:nvPr/>
        </p:nvSpPr>
        <p:spPr>
          <a:xfrm>
            <a:off x="3960000" y="2784600"/>
            <a:ext cx="7734240" cy="2573640"/>
          </a:xfrm>
          <a:prstGeom prst="rect">
            <a:avLst/>
          </a:prstGeom>
          <a:noFill/>
          <a:ln w="0">
            <a:noFill/>
          </a:ln>
        </p:spPr>
        <p:style>
          <a:lnRef idx="0"/>
          <a:fillRef idx="0"/>
          <a:effectRef idx="0"/>
          <a:fontRef idx="minor"/>
        </p:style>
      </p:sp>
      <p:sp>
        <p:nvSpPr>
          <p:cNvPr id="130" name=""/>
          <p:cNvSpPr/>
          <p:nvPr/>
        </p:nvSpPr>
        <p:spPr>
          <a:xfrm>
            <a:off x="1656000" y="396000"/>
            <a:ext cx="8590320" cy="861840"/>
          </a:xfrm>
          <a:prstGeom prst="rect">
            <a:avLst/>
          </a:prstGeom>
          <a:noFill/>
          <a:ln w="0">
            <a:noFill/>
          </a:ln>
        </p:spPr>
        <p:style>
          <a:lnRef idx="0"/>
          <a:fillRef idx="0"/>
          <a:effectRef idx="0"/>
          <a:fontRef idx="minor"/>
        </p:style>
      </p:sp>
      <p:sp>
        <p:nvSpPr>
          <p:cNvPr id="131" name=""/>
          <p:cNvSpPr/>
          <p:nvPr/>
        </p:nvSpPr>
        <p:spPr>
          <a:xfrm>
            <a:off x="3528000" y="2842920"/>
            <a:ext cx="8590320" cy="86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DejaVu Sans"/>
              </a:rPr>
              <a:t>Comparison-and-Contrast in Paragraphs and Writing One</a:t>
            </a:r>
            <a:endParaRPr b="0" lang="en-PH" sz="3600" spc="-1" strike="noStrike">
              <a:latin typeface="Arial"/>
            </a:endParaRPr>
          </a:p>
        </p:txBody>
      </p:sp>
      <p:sp>
        <p:nvSpPr>
          <p:cNvPr id="132" name=""/>
          <p:cNvSpPr/>
          <p:nvPr/>
        </p:nvSpPr>
        <p:spPr>
          <a:xfrm>
            <a:off x="2628000" y="468000"/>
            <a:ext cx="7379280" cy="86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DejaVu Sans"/>
              </a:rPr>
              <a:t>Tracing Our Ancestral Origin</a:t>
            </a:r>
            <a:endParaRPr b="0" lang="en-PH" sz="3200" spc="-1" strike="noStrike">
              <a:latin typeface="Arial"/>
            </a:endParaRPr>
          </a:p>
        </p:txBody>
      </p:sp>
      <p:sp>
        <p:nvSpPr>
          <p:cNvPr id="133" name=""/>
          <p:cNvSpPr/>
          <p:nvPr/>
        </p:nvSpPr>
        <p:spPr>
          <a:xfrm>
            <a:off x="926640" y="1330560"/>
            <a:ext cx="1041264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Our ancestors shaped the culture with their literary intelligence. Their songs, their legends, myth stories, and their spoken poetry represent the body of work that made up the beginnings of our literary heritage as people.</a:t>
            </a:r>
            <a:endParaRPr b="0" lang="en-PH" sz="1800" spc="-1" strike="noStrike">
              <a:latin typeface="Arial"/>
            </a:endParaRPr>
          </a:p>
        </p:txBody>
      </p:sp>
      <p:sp>
        <p:nvSpPr>
          <p:cNvPr id="134" name=""/>
          <p:cNvSpPr/>
          <p:nvPr/>
        </p:nvSpPr>
        <p:spPr>
          <a:xfrm>
            <a:off x="936720" y="2613960"/>
            <a:ext cx="370656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Literary Forms</a:t>
            </a:r>
            <a:endParaRPr b="0" lang="en-PH" sz="1800" spc="-1" strike="noStrike">
              <a:latin typeface="Arial"/>
            </a:endParaRPr>
          </a:p>
        </p:txBody>
      </p:sp>
      <p:sp>
        <p:nvSpPr>
          <p:cNvPr id="135" name=""/>
          <p:cNvSpPr/>
          <p:nvPr/>
        </p:nvSpPr>
        <p:spPr>
          <a:xfrm>
            <a:off x="936720" y="3132000"/>
            <a:ext cx="10619280" cy="755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1. Oral Literature – It refers to spoken literature which is transmitted orally or delivered by word of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mouth.</a:t>
            </a:r>
            <a:endParaRPr b="0" lang="en-PH" sz="1800" spc="-1" strike="noStrike">
              <a:latin typeface="Arial"/>
            </a:endParaRPr>
          </a:p>
        </p:txBody>
      </p:sp>
      <p:sp>
        <p:nvSpPr>
          <p:cNvPr id="136" name=""/>
          <p:cNvSpPr/>
          <p:nvPr/>
        </p:nvSpPr>
        <p:spPr>
          <a:xfrm>
            <a:off x="936000" y="3888720"/>
            <a:ext cx="1040328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2. Folk Song – It is a form of fold lyric which expresses the people’s hopes, aspirations, and lifestyles.                         These are often repetitive and sonorous, didactic, and simple.</a:t>
            </a:r>
            <a:endParaRPr b="0" lang="en-PH" sz="1800" spc="-1" strike="noStrike">
              <a:latin typeface="Arial"/>
            </a:endParaRPr>
          </a:p>
        </p:txBody>
      </p:sp>
      <p:sp>
        <p:nvSpPr>
          <p:cNvPr id="137" name=""/>
          <p:cNvSpPr/>
          <p:nvPr/>
        </p:nvSpPr>
        <p:spPr>
          <a:xfrm>
            <a:off x="936000" y="4716000"/>
            <a:ext cx="10403280" cy="162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Folktales – These are stories in the oral tradition or tales that people tell each other out loud. They                         are closely related to many storytelling traditions, including fables, myths, and fairy                              tales.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2304000" y="252000"/>
            <a:ext cx="7379280" cy="86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DejaVu Sans"/>
              </a:rPr>
              <a:t>Tracing Our Ancestral Origin</a:t>
            </a:r>
            <a:endParaRPr b="0" lang="en-PH" sz="3200" spc="-1" strike="noStrike">
              <a:latin typeface="Arial"/>
            </a:endParaRPr>
          </a:p>
        </p:txBody>
      </p:sp>
      <p:sp>
        <p:nvSpPr>
          <p:cNvPr id="139" name=""/>
          <p:cNvSpPr/>
          <p:nvPr/>
        </p:nvSpPr>
        <p:spPr>
          <a:xfrm>
            <a:off x="828000" y="934560"/>
            <a:ext cx="290664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Folktales</a:t>
            </a:r>
            <a:endParaRPr b="0" lang="en-PH" sz="1800" spc="-1" strike="noStrike">
              <a:latin typeface="Arial"/>
            </a:endParaRPr>
          </a:p>
        </p:txBody>
      </p:sp>
      <p:sp>
        <p:nvSpPr>
          <p:cNvPr id="140" name=""/>
          <p:cNvSpPr/>
          <p:nvPr/>
        </p:nvSpPr>
        <p:spPr>
          <a:xfrm>
            <a:off x="1512000" y="1368000"/>
            <a:ext cx="9827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a. Myth – It explains how the world was created , how certain animals possess certain                                characteristics, or why some places have waterfalls, volcanoes, mountains, flora, or                    fauna.</a:t>
            </a:r>
            <a:endParaRPr b="0" lang="en-PH" sz="1800" spc="-1" strike="noStrike">
              <a:latin typeface="Arial"/>
            </a:endParaRPr>
          </a:p>
        </p:txBody>
      </p:sp>
      <p:sp>
        <p:nvSpPr>
          <p:cNvPr id="141" name=""/>
          <p:cNvSpPr/>
          <p:nvPr/>
        </p:nvSpPr>
        <p:spPr>
          <a:xfrm>
            <a:off x="1512000" y="2412000"/>
            <a:ext cx="5867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 Legend – It explains the origin of things.</a:t>
            </a:r>
            <a:endParaRPr b="0" lang="en-PH" sz="1800" spc="-1" strike="noStrike">
              <a:latin typeface="Arial"/>
            </a:endParaRPr>
          </a:p>
        </p:txBody>
      </p:sp>
      <p:sp>
        <p:nvSpPr>
          <p:cNvPr id="142" name=""/>
          <p:cNvSpPr/>
          <p:nvPr/>
        </p:nvSpPr>
        <p:spPr>
          <a:xfrm>
            <a:off x="1512000" y="2880000"/>
            <a:ext cx="9647280" cy="40723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c. Proverbs – Filipino proverbs or Philippine proverbs are traditional sayings or maxims used                         by Filipinos based on local culture, wisdom, and philosophies. The word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proverb corresponds to the Tagalog words salawikain, kasabihan (saying), and                        sawikain. Philippine proverbs are further illustrated to be ornaments to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language, words of ancestors handed down from one generation to another,                             and as wisdom gained from experience, which can be quoted to express a                               sentiment, a statement, or an opinion.</a:t>
            </a:r>
            <a:endParaRPr b="0" lang="en-PH" sz="1800" spc="-1" strike="noStrike">
              <a:latin typeface="Arial"/>
            </a:endParaRPr>
          </a:p>
        </p:txBody>
      </p:sp>
      <p:sp>
        <p:nvSpPr>
          <p:cNvPr id="143" name=""/>
          <p:cNvSpPr/>
          <p:nvPr/>
        </p:nvSpPr>
        <p:spPr>
          <a:xfrm>
            <a:off x="828000" y="5184000"/>
            <a:ext cx="10331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4. Epics – These are narratives of sustained length based on oral tradition revolving around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supernatural events or heroic deeds.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2268000" y="468000"/>
            <a:ext cx="7379280" cy="86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DejaVu Sans"/>
              </a:rPr>
              <a:t>Tracing Our Ancestral Origin</a:t>
            </a:r>
            <a:endParaRPr b="0" lang="en-PH" sz="3200" spc="-1" strike="noStrike">
              <a:latin typeface="Arial"/>
            </a:endParaRPr>
          </a:p>
        </p:txBody>
      </p:sp>
      <p:sp>
        <p:nvSpPr>
          <p:cNvPr id="145" name=""/>
          <p:cNvSpPr/>
          <p:nvPr/>
        </p:nvSpPr>
        <p:spPr>
          <a:xfrm>
            <a:off x="750960" y="1260000"/>
            <a:ext cx="101923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To understand and analyze these literary forms, let us now discuss the elements of a story.</a:t>
            </a:r>
            <a:endParaRPr b="0" lang="en-PH" sz="1800" spc="-1" strike="noStrike">
              <a:latin typeface="Arial"/>
            </a:endParaRPr>
          </a:p>
        </p:txBody>
      </p:sp>
      <p:sp>
        <p:nvSpPr>
          <p:cNvPr id="146" name=""/>
          <p:cNvSpPr/>
          <p:nvPr/>
        </p:nvSpPr>
        <p:spPr>
          <a:xfrm>
            <a:off x="4068000" y="1749960"/>
            <a:ext cx="3778560" cy="733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Key Elements of a Story</a:t>
            </a:r>
            <a:endParaRPr b="0" lang="en-PH" sz="2000" spc="-1" strike="noStrike">
              <a:latin typeface="Arial"/>
            </a:endParaRPr>
          </a:p>
        </p:txBody>
      </p:sp>
      <p:sp>
        <p:nvSpPr>
          <p:cNvPr id="147" name=""/>
          <p:cNvSpPr/>
          <p:nvPr/>
        </p:nvSpPr>
        <p:spPr>
          <a:xfrm>
            <a:off x="1224000" y="2268000"/>
            <a:ext cx="1007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 Setting – A story’s setting refers not only to the physical location but also to the time the action                     takes place. It is the where and the when of a story.</a:t>
            </a:r>
            <a:endParaRPr b="0" lang="en-PH" sz="1800" spc="-1" strike="noStrike">
              <a:latin typeface="Arial"/>
            </a:endParaRPr>
          </a:p>
        </p:txBody>
      </p:sp>
      <p:sp>
        <p:nvSpPr>
          <p:cNvPr id="148" name=""/>
          <p:cNvSpPr/>
          <p:nvPr/>
        </p:nvSpPr>
        <p:spPr>
          <a:xfrm>
            <a:off x="1224000" y="3024000"/>
            <a:ext cx="989928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 Characters – Writers use characters to perform the actions and speak the dialogue of a story.</a:t>
            </a:r>
            <a:endParaRPr b="0" lang="en-PH" sz="1800" spc="-1" strike="noStrike">
              <a:latin typeface="Arial"/>
            </a:endParaRPr>
          </a:p>
        </p:txBody>
      </p:sp>
      <p:sp>
        <p:nvSpPr>
          <p:cNvPr id="149" name=""/>
          <p:cNvSpPr/>
          <p:nvPr/>
        </p:nvSpPr>
        <p:spPr>
          <a:xfrm>
            <a:off x="1188000" y="3456000"/>
            <a:ext cx="9899280" cy="100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C. Plot – The plot relates to the events that happen in a story. It usually begins with a problem                    and ends with the story’s resolution.</a:t>
            </a:r>
            <a:endParaRPr b="0" lang="en-PH" sz="1800" spc="-1" strike="noStrike">
              <a:latin typeface="Arial"/>
            </a:endParaRPr>
          </a:p>
        </p:txBody>
      </p:sp>
      <p:sp>
        <p:nvSpPr>
          <p:cNvPr id="150" name=""/>
          <p:cNvSpPr/>
          <p:nvPr/>
        </p:nvSpPr>
        <p:spPr>
          <a:xfrm>
            <a:off x="1188000" y="4231800"/>
            <a:ext cx="989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D. Conflict – Conflict can be thought of as a challenge or problem that drives the action of the                           story.</a:t>
            </a:r>
            <a:endParaRPr b="0" lang="en-PH" sz="1800" spc="-1" strike="noStrike">
              <a:latin typeface="Arial"/>
            </a:endParaRPr>
          </a:p>
        </p:txBody>
      </p:sp>
      <p:sp>
        <p:nvSpPr>
          <p:cNvPr id="151" name=""/>
          <p:cNvSpPr/>
          <p:nvPr/>
        </p:nvSpPr>
        <p:spPr>
          <a:xfrm>
            <a:off x="1201680" y="4986000"/>
            <a:ext cx="1006560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E. Theme – It refers to the underlying insight, the moral, or idea that the writer is expressing                              through the story. It is often thought of as the “message” of the story.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2340000" y="720000"/>
            <a:ext cx="7379280" cy="86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DejaVu Sans"/>
              </a:rPr>
              <a:t>Tracing Our Ancestral Origin</a:t>
            </a:r>
            <a:endParaRPr b="0" lang="en-PH" sz="3200" spc="-1" strike="noStrike">
              <a:latin typeface="Arial"/>
            </a:endParaRPr>
          </a:p>
        </p:txBody>
      </p:sp>
      <p:sp>
        <p:nvSpPr>
          <p:cNvPr id="153" name=""/>
          <p:cNvSpPr/>
          <p:nvPr/>
        </p:nvSpPr>
        <p:spPr>
          <a:xfrm>
            <a:off x="1044000" y="1691280"/>
            <a:ext cx="10295280" cy="8938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When reading a story, we focus on its details and there we are able to imagine the events. These details are known as </a:t>
            </a:r>
            <a:r>
              <a:rPr b="1" lang="en-PH" sz="2000" spc="-1" strike="noStrike">
                <a:solidFill>
                  <a:srgbClr val="000000"/>
                </a:solidFill>
                <a:latin typeface="Lato"/>
                <a:ea typeface="DejaVu Sans"/>
              </a:rPr>
              <a:t>sensory details.</a:t>
            </a:r>
            <a:endParaRPr b="0" lang="en-PH" sz="2000" spc="-1" strike="noStrike">
              <a:latin typeface="Arial"/>
            </a:endParaRPr>
          </a:p>
        </p:txBody>
      </p:sp>
      <p:sp>
        <p:nvSpPr>
          <p:cNvPr id="154" name=""/>
          <p:cNvSpPr/>
          <p:nvPr/>
        </p:nvSpPr>
        <p:spPr>
          <a:xfrm>
            <a:off x="1656000" y="2880000"/>
            <a:ext cx="8963280" cy="770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It engages the reader’s interest in the story.</a:t>
            </a:r>
            <a:endParaRPr b="0" lang="en-PH" sz="2000" spc="-1" strike="noStrike">
              <a:latin typeface="Arial"/>
            </a:endParaRPr>
          </a:p>
        </p:txBody>
      </p:sp>
      <p:sp>
        <p:nvSpPr>
          <p:cNvPr id="155" name=""/>
          <p:cNvSpPr/>
          <p:nvPr/>
        </p:nvSpPr>
        <p:spPr>
          <a:xfrm>
            <a:off x="1656000" y="3456000"/>
            <a:ext cx="9359280" cy="702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Gáþ"/>
              </a:rPr>
              <a:t>It appeals to the five senses: sight, sound, touch, smell, and taste.</a:t>
            </a:r>
            <a:endParaRPr b="0" lang="en-PH" sz="2000" spc="-1" strike="noStrike">
              <a:latin typeface="Arial"/>
            </a:endParaRPr>
          </a:p>
        </p:txBody>
      </p:sp>
      <p:sp>
        <p:nvSpPr>
          <p:cNvPr id="156" name=""/>
          <p:cNvSpPr/>
          <p:nvPr/>
        </p:nvSpPr>
        <p:spPr>
          <a:xfrm>
            <a:off x="1656000" y="4048920"/>
            <a:ext cx="8819280" cy="702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2000" spc="-1" strike="noStrike">
                <a:solidFill>
                  <a:srgbClr val="000000"/>
                </a:solidFill>
                <a:latin typeface="Lato"/>
                <a:ea typeface="DejaVu Sans"/>
              </a:rPr>
              <a:t>It gives a clearer connection between the stories.</a:t>
            </a:r>
            <a:endParaRPr b="0" lang="en-PH" sz="2000" spc="-1" strike="noStrike">
              <a:latin typeface="Arial"/>
            </a:endParaRPr>
          </a:p>
        </p:txBody>
      </p:sp>
      <p:sp>
        <p:nvSpPr>
          <p:cNvPr id="157" name=""/>
          <p:cNvSpPr/>
          <p:nvPr/>
        </p:nvSpPr>
        <p:spPr>
          <a:xfrm>
            <a:off x="1044000" y="4807800"/>
            <a:ext cx="989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Gáþ"/>
              </a:rPr>
              <a:t>On the next slide are the different kinds of sensory details and their examples.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404000" y="1260000"/>
            <a:ext cx="10430640" cy="13150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1. Sight or appealing to the sense of seeing</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The streets glistened like shiny ornaments after the rain.</a:t>
            </a:r>
            <a:endParaRPr b="0" lang="en-PH" sz="1800" spc="-1" strike="noStrike">
              <a:latin typeface="Arial"/>
            </a:endParaRPr>
          </a:p>
        </p:txBody>
      </p:sp>
      <p:sp>
        <p:nvSpPr>
          <p:cNvPr id="159" name=""/>
          <p:cNvSpPr/>
          <p:nvPr/>
        </p:nvSpPr>
        <p:spPr>
          <a:xfrm>
            <a:off x="2340000" y="432000"/>
            <a:ext cx="7379280" cy="86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DejaVu Sans"/>
              </a:rPr>
              <a:t>Tracing Our Ancestral Origin</a:t>
            </a:r>
            <a:endParaRPr b="0" lang="en-PH" sz="3200" spc="-1" strike="noStrike">
              <a:latin typeface="Arial"/>
            </a:endParaRPr>
          </a:p>
        </p:txBody>
      </p:sp>
      <p:sp>
        <p:nvSpPr>
          <p:cNvPr id="160" name=""/>
          <p:cNvSpPr/>
          <p:nvPr/>
        </p:nvSpPr>
        <p:spPr>
          <a:xfrm>
            <a:off x="1368000" y="2250360"/>
            <a:ext cx="9143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2. Sound or appealing to the sense of hearing</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Whistling loudly to a terrible tune, the wind swirled around our beach house.</a:t>
            </a:r>
            <a:endParaRPr b="0" lang="en-PH" sz="1800" spc="-1" strike="noStrike">
              <a:latin typeface="Arial"/>
            </a:endParaRPr>
          </a:p>
        </p:txBody>
      </p:sp>
      <p:sp>
        <p:nvSpPr>
          <p:cNvPr id="161" name=""/>
          <p:cNvSpPr/>
          <p:nvPr/>
        </p:nvSpPr>
        <p:spPr>
          <a:xfrm>
            <a:off x="1404000" y="3256200"/>
            <a:ext cx="953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3. Touch or appealing to the sense of feelings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The puppy’s nose was dry like sandpaper.</a:t>
            </a:r>
            <a:endParaRPr b="0" lang="en-PH" sz="1800" spc="-1" strike="noStrike">
              <a:latin typeface="Arial"/>
            </a:endParaRPr>
          </a:p>
        </p:txBody>
      </p:sp>
      <p:sp>
        <p:nvSpPr>
          <p:cNvPr id="162" name=""/>
          <p:cNvSpPr/>
          <p:nvPr/>
        </p:nvSpPr>
        <p:spPr>
          <a:xfrm>
            <a:off x="1404000" y="4084200"/>
            <a:ext cx="8383680" cy="13150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1" lang="en-PH" sz="1800" spc="-1" strike="noStrike">
                <a:solidFill>
                  <a:srgbClr val="000000"/>
                </a:solidFill>
                <a:latin typeface="Lato"/>
                <a:ea typeface="DejaVu Sans"/>
              </a:rPr>
              <a:t>4. Smell or appealing to the sense of olfactory</a:t>
            </a:r>
            <a:endParaRPr b="0" lang="en-PH" sz="1800" spc="-1" strike="noStrike">
              <a:latin typeface="Arial"/>
            </a:endParaRPr>
          </a:p>
          <a:p>
            <a:pPr>
              <a:lnSpc>
                <a:spcPct val="115000"/>
              </a:lnSpc>
              <a:buNone/>
            </a:pP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The cake being baked filled the kitchen with the aroma of vanilla.</a:t>
            </a:r>
            <a:endParaRPr b="0" lang="en-PH" sz="1800" spc="-1" strike="noStrike">
              <a:latin typeface="Arial"/>
            </a:endParaRPr>
          </a:p>
        </p:txBody>
      </p:sp>
      <p:sp>
        <p:nvSpPr>
          <p:cNvPr id="163" name=""/>
          <p:cNvSpPr/>
          <p:nvPr/>
        </p:nvSpPr>
        <p:spPr>
          <a:xfrm>
            <a:off x="1404000" y="4984200"/>
            <a:ext cx="1169928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5. Taste or appealing to the sense of gestation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  </a:t>
            </a:r>
            <a:r>
              <a:rPr b="0" i="1" lang="en-PH" sz="1800" spc="-1" strike="noStrike">
                <a:solidFill>
                  <a:srgbClr val="000000"/>
                </a:solidFill>
                <a:latin typeface="Lato"/>
                <a:ea typeface="DejaVu Sans"/>
              </a:rPr>
              <a:t>Sweet juicy strawberries were eaten</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1049760" y="1296000"/>
            <a:ext cx="71935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Several types of reading that one can use based on purpose:</a:t>
            </a:r>
            <a:endParaRPr b="0" lang="en-PH" sz="2000" spc="-1" strike="noStrike">
              <a:latin typeface="Arial"/>
            </a:endParaRPr>
          </a:p>
        </p:txBody>
      </p:sp>
      <p:sp>
        <p:nvSpPr>
          <p:cNvPr id="165" name=""/>
          <p:cNvSpPr/>
          <p:nvPr/>
        </p:nvSpPr>
        <p:spPr>
          <a:xfrm>
            <a:off x="2340000" y="432000"/>
            <a:ext cx="7379280" cy="86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DejaVu Sans"/>
              </a:rPr>
              <a:t>Tracing Our Ancestral Origin</a:t>
            </a:r>
            <a:endParaRPr b="0" lang="en-PH" sz="3200" spc="-1" strike="noStrike">
              <a:latin typeface="Arial"/>
            </a:endParaRPr>
          </a:p>
        </p:txBody>
      </p:sp>
      <p:sp>
        <p:nvSpPr>
          <p:cNvPr id="166" name=""/>
          <p:cNvSpPr/>
          <p:nvPr/>
        </p:nvSpPr>
        <p:spPr>
          <a:xfrm>
            <a:off x="1656000" y="1872000"/>
            <a:ext cx="932328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Skimming</a:t>
            </a:r>
            <a:r>
              <a:rPr b="0" lang="en-PH" sz="1800" spc="-1" strike="noStrike">
                <a:solidFill>
                  <a:srgbClr val="000000"/>
                </a:solidFill>
                <a:latin typeface="Lato"/>
                <a:ea typeface="DejaVu Sans"/>
              </a:rPr>
              <a:t> – When you are quickly looking for the </a:t>
            </a:r>
            <a:r>
              <a:rPr b="0" i="1" lang="en-PH" sz="1800" spc="-1" strike="noStrike">
                <a:solidFill>
                  <a:srgbClr val="000000"/>
                </a:solidFill>
                <a:latin typeface="Lato"/>
                <a:ea typeface="DejaVu Sans"/>
              </a:rPr>
              <a:t>general idea</a:t>
            </a:r>
            <a:r>
              <a:rPr b="0" lang="en-PH" sz="1800" spc="-1" strike="noStrike">
                <a:solidFill>
                  <a:srgbClr val="000000"/>
                </a:solidFill>
                <a:latin typeface="Lato"/>
                <a:ea typeface="DejaVu Sans"/>
              </a:rPr>
              <a:t> of the subject matter, you are skimming. It is the fastest type of reading based on purpose. If you encounter longer texts, you may check the opening and closing paragraphs as well as the introductions and summaries.</a:t>
            </a:r>
            <a:endParaRPr b="0" lang="en-PH" sz="1800" spc="-1" strike="noStrike">
              <a:latin typeface="Arial"/>
            </a:endParaRPr>
          </a:p>
        </p:txBody>
      </p:sp>
      <p:sp>
        <p:nvSpPr>
          <p:cNvPr id="167" name=""/>
          <p:cNvSpPr/>
          <p:nvPr/>
        </p:nvSpPr>
        <p:spPr>
          <a:xfrm>
            <a:off x="1656000" y="3254760"/>
            <a:ext cx="9323280" cy="2540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Scanning</a:t>
            </a:r>
            <a:r>
              <a:rPr b="0" lang="en-PH" sz="1800" spc="-1" strike="noStrike">
                <a:solidFill>
                  <a:srgbClr val="000000"/>
                </a:solidFill>
                <a:latin typeface="Lato"/>
                <a:ea typeface="DejaVu Sans"/>
              </a:rPr>
              <a:t> </a:t>
            </a:r>
            <a:r>
              <a:rPr b="0" lang="en-PH" sz="1800" spc="-1" strike="noStrike">
                <a:solidFill>
                  <a:srgbClr val="000000"/>
                </a:solidFill>
                <a:latin typeface="Lato"/>
                <a:ea typeface="~Gáþ"/>
              </a:rPr>
              <a:t>– When you are running your eye over the text while looking out for specific keywords relevant to what you are looking for, you are scanning. Scanning is looking for </a:t>
            </a:r>
            <a:r>
              <a:rPr b="0" i="1" lang="en-PH" sz="1800" spc="-1" strike="noStrike">
                <a:solidFill>
                  <a:srgbClr val="000000"/>
                </a:solidFill>
                <a:latin typeface="Lato"/>
                <a:ea typeface="~Gáþ"/>
              </a:rPr>
              <a:t>specific information</a:t>
            </a:r>
            <a:r>
              <a:rPr b="0" lang="en-PH" sz="1800" spc="-1" strike="noStrike">
                <a:solidFill>
                  <a:srgbClr val="000000"/>
                </a:solidFill>
                <a:latin typeface="Lato"/>
                <a:ea typeface="~Gáþ"/>
              </a:rPr>
              <a:t> in the text. For example, you want to find out how to cook a specific recipe, you can go to the table of contents and look for the page number of that recipe.</a:t>
            </a:r>
            <a:endParaRPr b="0" lang="en-PH" sz="1800" spc="-1" strike="noStrike">
              <a:latin typeface="Arial"/>
            </a:endParaRPr>
          </a:p>
        </p:txBody>
      </p:sp>
      <p:sp>
        <p:nvSpPr>
          <p:cNvPr id="168" name=""/>
          <p:cNvSpPr/>
          <p:nvPr/>
        </p:nvSpPr>
        <p:spPr>
          <a:xfrm>
            <a:off x="1656000" y="4729680"/>
            <a:ext cx="9323280" cy="1927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Intensive or Functional Reading</a:t>
            </a:r>
            <a:r>
              <a:rPr b="0" lang="en-PH" sz="1800" spc="-1" strike="noStrike">
                <a:solidFill>
                  <a:srgbClr val="000000"/>
                </a:solidFill>
                <a:latin typeface="Lato"/>
                <a:ea typeface="DejaVu Sans"/>
              </a:rPr>
              <a:t> – When you are </a:t>
            </a:r>
            <a:r>
              <a:rPr b="0" i="1" lang="en-PH" sz="1800" spc="-1" strike="noStrike">
                <a:solidFill>
                  <a:srgbClr val="000000"/>
                </a:solidFill>
                <a:latin typeface="Lato"/>
                <a:ea typeface="DejaVu Sans"/>
              </a:rPr>
              <a:t>reading through every word of a text</a:t>
            </a:r>
            <a:r>
              <a:rPr b="0" lang="en-PH" sz="1800" spc="-1" strike="noStrike">
                <a:solidFill>
                  <a:srgbClr val="000000"/>
                </a:solidFill>
                <a:latin typeface="Lato"/>
                <a:ea typeface="DejaVu Sans"/>
              </a:rPr>
              <a:t> from beginning to end, you are doing an intensive reading. Reading a text thoroughly helps you understand and remember what you have read.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2376000" y="360000"/>
            <a:ext cx="7379280" cy="86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DejaVu Sans"/>
              </a:rPr>
              <a:t>Tracing Our Ancestral Origin</a:t>
            </a:r>
            <a:endParaRPr b="0" lang="en-PH" sz="3200" spc="-1" strike="noStrike">
              <a:latin typeface="Arial"/>
            </a:endParaRPr>
          </a:p>
        </p:txBody>
      </p:sp>
      <p:sp>
        <p:nvSpPr>
          <p:cNvPr id="170" name=""/>
          <p:cNvSpPr/>
          <p:nvPr/>
        </p:nvSpPr>
        <p:spPr>
          <a:xfrm>
            <a:off x="1584000" y="1150560"/>
            <a:ext cx="9431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Extensive or Recreational Reading</a:t>
            </a:r>
            <a:r>
              <a:rPr b="0" lang="en-PH" sz="1800" spc="-1" strike="noStrike">
                <a:solidFill>
                  <a:srgbClr val="000000"/>
                </a:solidFill>
                <a:latin typeface="Lato"/>
                <a:ea typeface="DejaVu Sans"/>
              </a:rPr>
              <a:t> – When you are reading magazines, novels, and fiction stories, you are doing recreational reading because you take pleasure in reading the materials.</a:t>
            </a:r>
            <a:endParaRPr b="0" lang="en-PH" sz="1800" spc="-1" strike="noStrike">
              <a:latin typeface="Arial"/>
            </a:endParaRPr>
          </a:p>
        </p:txBody>
      </p:sp>
      <p:sp>
        <p:nvSpPr>
          <p:cNvPr id="171" name=""/>
          <p:cNvSpPr/>
          <p:nvPr/>
        </p:nvSpPr>
        <p:spPr>
          <a:xfrm>
            <a:off x="1620000" y="2229840"/>
            <a:ext cx="935928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Literature Reading</a:t>
            </a:r>
            <a:r>
              <a:rPr b="0" lang="en-PH" sz="1800" spc="-1" strike="noStrike">
                <a:solidFill>
                  <a:srgbClr val="000000"/>
                </a:solidFill>
                <a:latin typeface="Lato"/>
                <a:ea typeface="DejaVu Sans"/>
              </a:rPr>
              <a:t> </a:t>
            </a:r>
            <a:r>
              <a:rPr b="0" lang="en-PH" sz="1800" spc="-1" strike="noStrike">
                <a:solidFill>
                  <a:srgbClr val="000000"/>
                </a:solidFill>
                <a:latin typeface="Lato"/>
                <a:ea typeface="~Gáþ"/>
              </a:rPr>
              <a:t>– When you intend to familiarize different genres of literature such as novels, short stories, epics, legends, myths, biographies, dramas, etc., you are doing literature reading.</a:t>
            </a:r>
            <a:endParaRPr b="0" lang="en-PH" sz="1800" spc="-1" strike="noStrike">
              <a:latin typeface="Arial"/>
            </a:endParaRPr>
          </a:p>
        </p:txBody>
      </p:sp>
      <p:sp>
        <p:nvSpPr>
          <p:cNvPr id="172" name=""/>
          <p:cNvSpPr/>
          <p:nvPr/>
        </p:nvSpPr>
        <p:spPr>
          <a:xfrm>
            <a:off x="1056960" y="3405240"/>
            <a:ext cx="1012608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Slang</a:t>
            </a:r>
            <a:r>
              <a:rPr b="0" lang="en-PH" sz="1800" spc="-1" strike="noStrike">
                <a:solidFill>
                  <a:srgbClr val="000000"/>
                </a:solidFill>
                <a:latin typeface="Lato"/>
                <a:ea typeface="DejaVu Sans"/>
              </a:rPr>
              <a:t> is language (words, phrases, and usages) of an informal register. It also sometimes refers to the language generally exclusive to the members of particular in-groups who prefer over the common vocabulary of a standard language to establish group identity, exclude outsiders, or both. For example:</a:t>
            </a:r>
            <a:endParaRPr b="0" lang="en-PH" sz="1800" spc="-1" strike="noStrike">
              <a:latin typeface="Arial"/>
            </a:endParaRPr>
          </a:p>
        </p:txBody>
      </p:sp>
      <p:sp>
        <p:nvSpPr>
          <p:cNvPr id="173" name=""/>
          <p:cNvSpPr/>
          <p:nvPr/>
        </p:nvSpPr>
        <p:spPr>
          <a:xfrm>
            <a:off x="1658160" y="4817880"/>
            <a:ext cx="9786600" cy="1718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700" spc="-1" strike="noStrike">
                <a:solidFill>
                  <a:srgbClr val="000000"/>
                </a:solidFill>
                <a:latin typeface="Lato"/>
                <a:ea typeface="DejaVu Sans"/>
              </a:rPr>
              <a:t>• </a:t>
            </a:r>
            <a:r>
              <a:rPr b="1" lang="en-PH" sz="1700" spc="-1" strike="noStrike">
                <a:solidFill>
                  <a:srgbClr val="000000"/>
                </a:solidFill>
                <a:latin typeface="Lato"/>
                <a:ea typeface="DejaVu Sans"/>
              </a:rPr>
              <a:t>Ghosted:</a:t>
            </a:r>
            <a:r>
              <a:rPr b="0" lang="en-PH" sz="1700" spc="-1" strike="noStrike">
                <a:solidFill>
                  <a:srgbClr val="000000"/>
                </a:solidFill>
                <a:latin typeface="Lato"/>
                <a:ea typeface="DejaVu Sans"/>
              </a:rPr>
              <a:t> This happens when you stop communicating with someone you used to talk to.</a:t>
            </a:r>
            <a:endParaRPr b="0" lang="en-PH" sz="1700" spc="-1" strike="noStrike">
              <a:latin typeface="Arial"/>
            </a:endParaRPr>
          </a:p>
          <a:p>
            <a:pPr>
              <a:lnSpc>
                <a:spcPct val="100000"/>
              </a:lnSpc>
              <a:buNone/>
            </a:pPr>
            <a:r>
              <a:rPr b="1" lang="en-PH" sz="1700" spc="-1" strike="noStrike">
                <a:solidFill>
                  <a:srgbClr val="000000"/>
                </a:solidFill>
                <a:latin typeface="Lato"/>
                <a:ea typeface="DejaVu Sans"/>
              </a:rPr>
              <a:t>• </a:t>
            </a:r>
            <a:r>
              <a:rPr b="1" lang="en-PH" sz="1700" spc="-1" strike="noStrike">
                <a:solidFill>
                  <a:srgbClr val="000000"/>
                </a:solidFill>
                <a:latin typeface="Lato"/>
                <a:ea typeface="DejaVu Sans"/>
              </a:rPr>
              <a:t>Shookt: </a:t>
            </a:r>
            <a:r>
              <a:rPr b="0" lang="en-PH" sz="1700" spc="-1" strike="noStrike">
                <a:solidFill>
                  <a:srgbClr val="000000"/>
                </a:solidFill>
                <a:latin typeface="Lato"/>
                <a:ea typeface="DejaVu Sans"/>
              </a:rPr>
              <a:t>It means that someone is shocked or incredibly surprised.</a:t>
            </a:r>
            <a:endParaRPr b="0" lang="en-PH" sz="1700" spc="-1" strike="noStrike">
              <a:latin typeface="Arial"/>
            </a:endParaRPr>
          </a:p>
          <a:p>
            <a:pPr>
              <a:lnSpc>
                <a:spcPct val="100000"/>
              </a:lnSpc>
              <a:buNone/>
            </a:pPr>
            <a:r>
              <a:rPr b="1" lang="en-PH" sz="1700" spc="-1" strike="noStrike">
                <a:solidFill>
                  <a:srgbClr val="000000"/>
                </a:solidFill>
                <a:latin typeface="Lato"/>
                <a:ea typeface="DejaVu Sans"/>
              </a:rPr>
              <a:t>• </a:t>
            </a:r>
            <a:r>
              <a:rPr b="1" lang="en-PH" sz="1700" spc="-1" strike="noStrike">
                <a:solidFill>
                  <a:srgbClr val="000000"/>
                </a:solidFill>
                <a:latin typeface="Lato"/>
                <a:ea typeface="DejaVu Sans"/>
              </a:rPr>
              <a:t>Tea:</a:t>
            </a:r>
            <a:r>
              <a:rPr b="0" lang="en-PH" sz="1700" spc="-1" strike="noStrike">
                <a:solidFill>
                  <a:srgbClr val="000000"/>
                </a:solidFill>
                <a:latin typeface="Lato"/>
                <a:ea typeface="DejaVu Sans"/>
              </a:rPr>
              <a:t> When someone is “spilling the tea,” it means they are gossiping.</a:t>
            </a:r>
            <a:endParaRPr b="0" lang="en-PH" sz="17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2700000" y="576000"/>
            <a:ext cx="7379280" cy="86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200" spc="-1" strike="noStrike">
                <a:solidFill>
                  <a:srgbClr val="000000"/>
                </a:solidFill>
                <a:latin typeface="Lato"/>
                <a:ea typeface="DejaVu Sans"/>
              </a:rPr>
              <a:t>Tracing Our Ancestral Origin</a:t>
            </a:r>
            <a:endParaRPr b="0" lang="en-PH" sz="3200" spc="-1" strike="noStrike">
              <a:latin typeface="Arial"/>
            </a:endParaRPr>
          </a:p>
        </p:txBody>
      </p:sp>
      <p:sp>
        <p:nvSpPr>
          <p:cNvPr id="175" name=""/>
          <p:cNvSpPr/>
          <p:nvPr/>
        </p:nvSpPr>
        <p:spPr>
          <a:xfrm>
            <a:off x="1423800" y="1624680"/>
            <a:ext cx="9365760" cy="4249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Colloquial language</a:t>
            </a:r>
            <a:r>
              <a:rPr b="0" lang="en-PH" sz="2000" spc="-1" strike="noStrike">
                <a:solidFill>
                  <a:srgbClr val="000000"/>
                </a:solidFill>
                <a:latin typeface="Lato"/>
                <a:ea typeface="DejaVu Sans"/>
              </a:rPr>
              <a:t> is a language that is informal and conversational. A colloquialism is a word or expression that is commonplace within a specific language, geographic region, or historical era. </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For example:</a:t>
            </a:r>
            <a:r>
              <a:rPr b="0" lang="en-PH" sz="2000" spc="-1" strike="noStrike">
                <a:solidFill>
                  <a:srgbClr val="000000"/>
                </a:solidFill>
                <a:latin typeface="Lato"/>
                <a:ea typeface="DejaVu Sans"/>
              </a:rPr>
              <a:t>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t>
            </a:r>
            <a:r>
              <a:rPr b="0" lang="en-PH" sz="2000" spc="-1" strike="noStrike">
                <a:solidFill>
                  <a:srgbClr val="000000"/>
                </a:solidFill>
                <a:latin typeface="Lato"/>
                <a:ea typeface="DejaVu Sans"/>
              </a:rPr>
              <a:t>I’m gonna grab a soda.”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It is colloquialism because of the contraction “gonna” and the usage of the word “soda,” as well the nonliteral usage of “grab.” </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solidFill>
                  <a:srgbClr val="000000"/>
                </a:solidFill>
                <a:latin typeface="Lato"/>
                <a:ea typeface="DejaVu Sans"/>
              </a:rPr>
              <a:t>	</a:t>
            </a:r>
            <a:r>
              <a:rPr b="1" lang="en-PH" sz="2000" spc="-1" strike="noStrike">
                <a:solidFill>
                  <a:srgbClr val="000000"/>
                </a:solidFill>
                <a:latin typeface="Lato"/>
                <a:ea typeface="DejaVu Sans"/>
              </a:rPr>
              <a:t>Another example:</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t>
            </a:r>
            <a:r>
              <a:rPr b="0" lang="en-PH" sz="2000" spc="-1" strike="noStrike">
                <a:solidFill>
                  <a:srgbClr val="000000"/>
                </a:solidFill>
                <a:latin typeface="Lato"/>
                <a:ea typeface="DejaVu Sans"/>
              </a:rPr>
              <a:t>What’s the buzz?” </a:t>
            </a:r>
            <a:endParaRPr b="0" lang="en-PH" sz="2000" spc="-1" strike="noStrike">
              <a:latin typeface="Arial"/>
            </a:endParaRPr>
          </a:p>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It is a colloquial way of asking if there is any news to report.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2402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2023-05-11T09:23:02Z</dcterms:modified>
  <cp:revision>127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