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C71E6EEB-5C19-421C-8ACC-0E66A6CF1430}"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2508C3C-E118-4009-9AFF-11732028A1AB}"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C7A71D45-ACEA-4651-996B-45CD411294FB}"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23BF35DA-33FA-45E2-BCB8-B9CFFC2D0248}"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8A2FA99-CF4C-498D-8F2F-D46B07464863}"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D6A20C80-52A5-4F85-A6C7-A003A139DEC5}"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741B7EFB-E077-486B-9602-39F0E821E69A}"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7F6529E9-F8DD-44A4-8465-60AD35B7BA28}"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9D117252-809C-4C06-BE7A-7094A546703C}"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D3566C1-3413-4C98-BEA9-4AFA1748AD7A}"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167028B-3CF2-4734-843E-B7720FD7E60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A870A45-4E81-414B-8245-9A394237B722}"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56B4781-34C2-4941-AE8E-E8186D23E59C}"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85152EA-1337-4CCA-9C6C-98C5EF043F1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284B042-668D-439B-936A-CC64399F862A}"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1A64FB47-7A44-403F-A4EE-845E95633277}"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A75D7609-150D-4014-8C4A-D48E7A94103C}"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3EB5C089-082D-46FE-83FE-EE46C14B366F}"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974402F0-C9FC-4D43-ACFD-70C1AFDC1B10}"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1C975BE-638F-429D-B928-2E470B08BDC6}"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A29C003D-9199-4384-A06A-C3EAC66942DF}"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24E512E-4D74-487C-A0D7-0060A435DDC2}"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62C1D83-AD40-44C4-BD0F-92B1DA98F210}"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E25997F-570A-4165-86B5-3BF5A03940F5}"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3B797A3-8A47-4B71-A237-143F5789236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6A70BAA-ADB2-4340-B64A-6A91ED8972B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1526563-40A2-427D-B172-81BBAB531901}"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6CCFBCA-6C13-4A3D-AFB4-1F330D6073FA}"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4248EDBF-5424-4A58-AB8E-1C542820155C}"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E93D7803-2B23-4A41-94DB-1F12F902C2CE}"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071F653-2632-479A-B6BC-3C7CF945A931}"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471794F7-DC34-451B-9ECA-D90DC6C10DE7}"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FB8EB36-B73D-48E9-8BA9-DEF21C6867FD}"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840F189-E524-45E3-BE42-96F801B6AC60}"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B7D3CD3-1B1F-46F8-9FA3-159DA0AE95A9}"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67CBBE7-890C-4F2F-9506-9EC3FD10A12C}"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FC51B2F4-D865-44E1-86A9-26B14EA2DFCA}"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48EC860D-61A6-449E-A536-BE4F0BC7757E}"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03EF3920-4CD9-4ACF-BB21-4AF005C999A7}"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4160" cy="2122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Patakarang Ipinatupad ng mga Amerikano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Rectangle 24"/>
          <p:cNvSpPr/>
          <p:nvPr/>
        </p:nvSpPr>
        <p:spPr>
          <a:xfrm>
            <a:off x="-113040" y="532080"/>
            <a:ext cx="8176320" cy="7596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0" name="Rectangle 25"/>
          <p:cNvSpPr/>
          <p:nvPr/>
        </p:nvSpPr>
        <p:spPr>
          <a:xfrm>
            <a:off x="426960" y="532080"/>
            <a:ext cx="1033524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Patakarang Pangkultura</a:t>
            </a:r>
            <a:endParaRPr b="0" lang="en-PH" sz="3600" spc="-1" strike="noStrike">
              <a:solidFill>
                <a:srgbClr val="000000"/>
              </a:solidFill>
              <a:latin typeface="Arial"/>
            </a:endParaRPr>
          </a:p>
          <a:p>
            <a:pPr>
              <a:lnSpc>
                <a:spcPct val="100000"/>
              </a:lnSpc>
            </a:pPr>
            <a:endParaRPr b="0" lang="en-PH" sz="2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1" name=""/>
          <p:cNvGraphicFramePr/>
          <p:nvPr/>
        </p:nvGraphicFramePr>
        <p:xfrm>
          <a:off x="711000" y="1470600"/>
          <a:ext cx="10601280" cy="2278800"/>
        </p:xfrm>
        <a:graphic>
          <a:graphicData uri="http://schemas.openxmlformats.org/drawingml/2006/table">
            <a:tbl>
              <a:tblPr/>
              <a:tblGrid>
                <a:gridCol w="2246400"/>
                <a:gridCol w="8355240"/>
              </a:tblGrid>
              <a:tr h="570600">
                <a:tc>
                  <a:txBody>
                    <a:bodyPr lIns="90000" rIns="90000" anchor="ctr">
                      <a:noAutofit/>
                    </a:bodyPr>
                    <a:p>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Mga Pagbabagong Gawain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708200">
                <a:tc>
                  <a:txBody>
                    <a:bodyPr lIns="90000" rIns="90000" anchor="ctr">
                      <a:noAutofit/>
                    </a:bodyPr>
                    <a:p>
                      <a:pPr algn="ctr">
                        <a:lnSpc>
                          <a:spcPct val="100000"/>
                        </a:lnSpc>
                      </a:pPr>
                      <a:r>
                        <a:rPr b="1" i="1" lang="en-PH" sz="1800" spc="-1" strike="noStrike">
                          <a:solidFill>
                            <a:srgbClr val="000000"/>
                          </a:solidFill>
                          <a:latin typeface="Lato"/>
                        </a:rPr>
                        <a:t>Edukasyon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marL="216000" indent="-216000" algn="just">
                        <a:lnSpc>
                          <a:spcPct val="100000"/>
                        </a:lnSpc>
                        <a:buClr>
                          <a:srgbClr val="000000"/>
                        </a:buClr>
                        <a:buSzPct val="45000"/>
                        <a:buFont typeface="Symbol"/>
                        <a:buChar char=""/>
                      </a:pPr>
                      <a:r>
                        <a:rPr b="0" lang="en-PH" sz="1800" spc="-1" strike="noStrike">
                          <a:solidFill>
                            <a:srgbClr val="000000"/>
                          </a:solidFill>
                          <a:latin typeface="Lato"/>
                        </a:rPr>
                        <a:t>Itinatag ang mga kolehiyo at pamantasan kung kaya’t nabigyan ng pagkakataong makapag-aral ang mga Pilipino ng medisina, abogasya, inhenyeriya, agrikultura, at komersiyo.Nagpadala ng mga pensiyonado o iskolar upang mag-aral nang libre sa Estados Unidos at karamihan sa mga ito ay naging pinuno ng iba’t ibang sangay sa pamahalaan.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Rectangle 34"/>
          <p:cNvSpPr/>
          <p:nvPr/>
        </p:nvSpPr>
        <p:spPr>
          <a:xfrm>
            <a:off x="-113040" y="532080"/>
            <a:ext cx="8176320" cy="7596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3" name="Rectangle 35"/>
          <p:cNvSpPr/>
          <p:nvPr/>
        </p:nvSpPr>
        <p:spPr>
          <a:xfrm>
            <a:off x="426960" y="532080"/>
            <a:ext cx="1033524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Patakarang Pangkultura</a:t>
            </a:r>
            <a:endParaRPr b="0" lang="en-PH" sz="3600" spc="-1" strike="noStrike">
              <a:solidFill>
                <a:srgbClr val="000000"/>
              </a:solidFill>
              <a:latin typeface="Arial"/>
            </a:endParaRPr>
          </a:p>
          <a:p>
            <a:pPr>
              <a:lnSpc>
                <a:spcPct val="100000"/>
              </a:lnSpc>
            </a:pPr>
            <a:endParaRPr b="0" lang="en-PH" sz="2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4" name=""/>
          <p:cNvGraphicFramePr/>
          <p:nvPr/>
        </p:nvGraphicFramePr>
        <p:xfrm>
          <a:off x="711000" y="1470600"/>
          <a:ext cx="10601280" cy="3313440"/>
        </p:xfrm>
        <a:graphic>
          <a:graphicData uri="http://schemas.openxmlformats.org/drawingml/2006/table">
            <a:tbl>
              <a:tblPr/>
              <a:tblGrid>
                <a:gridCol w="2246400"/>
                <a:gridCol w="8355240"/>
              </a:tblGrid>
              <a:tr h="672840">
                <a:tc>
                  <a:txBody>
                    <a:bodyPr lIns="90000" rIns="90000" anchor="ctr">
                      <a:noAutofit/>
                    </a:bodyPr>
                    <a:p>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Mga Pagbabagong Gawain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640600">
                <a:tc>
                  <a:txBody>
                    <a:bodyPr lIns="90000" rIns="90000" anchor="ctr">
                      <a:noAutofit/>
                    </a:bodyPr>
                    <a:p>
                      <a:pPr algn="ctr">
                        <a:lnSpc>
                          <a:spcPct val="100000"/>
                        </a:lnSpc>
                      </a:pPr>
                      <a:r>
                        <a:rPr b="1" i="1" lang="en-PH" sz="1800" spc="-1" strike="noStrike">
                          <a:solidFill>
                            <a:srgbClr val="000000"/>
                          </a:solidFill>
                          <a:latin typeface="Lato"/>
                        </a:rPr>
                        <a:t>Kalinisan at Kalusugan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Itinatag ng mga Amerikano ang </a:t>
                      </a:r>
                      <a:r>
                        <a:rPr b="1" lang="en-PH" sz="1800" spc="-1" strike="noStrike">
                          <a:solidFill>
                            <a:srgbClr val="000000"/>
                          </a:solidFill>
                          <a:latin typeface="Lato"/>
                        </a:rPr>
                        <a:t>Lupon ng Kalusugan ng Bayan</a:t>
                      </a:r>
                      <a:r>
                        <a:rPr b="0" lang="en-PH" sz="1800" spc="-1" strike="noStrike">
                          <a:solidFill>
                            <a:srgbClr val="000000"/>
                          </a:solidFill>
                          <a:latin typeface="Lato"/>
                        </a:rPr>
                        <a:t> </a:t>
                      </a:r>
                      <a:r>
                        <a:rPr b="1" i="1" lang="en-PH" sz="1800" spc="-1" strike="noStrike">
                          <a:solidFill>
                            <a:srgbClr val="000000"/>
                          </a:solidFill>
                          <a:latin typeface="Lato"/>
                        </a:rPr>
                        <a:t>(Board of Public Health) </a:t>
                      </a:r>
                      <a:r>
                        <a:rPr b="0" lang="en-PH" sz="1800" spc="-1" strike="noStrike">
                          <a:solidFill>
                            <a:srgbClr val="000000"/>
                          </a:solidFill>
                          <a:latin typeface="Lato"/>
                        </a:rPr>
                        <a:t>na siyang nagtayo ng mga pagamutan at klinikang pampubliko. Isa na rito ang </a:t>
                      </a:r>
                      <a:r>
                        <a:rPr b="1" i="1" lang="en-PH" sz="1800" spc="-1" strike="noStrike">
                          <a:solidFill>
                            <a:srgbClr val="000000"/>
                          </a:solidFill>
                          <a:latin typeface="Lato"/>
                        </a:rPr>
                        <a:t>Philippine General Hospital</a:t>
                      </a:r>
                      <a:r>
                        <a:rPr b="0" lang="en-PH" sz="1800" spc="-1" strike="noStrike">
                          <a:solidFill>
                            <a:srgbClr val="000000"/>
                          </a:solidFill>
                          <a:latin typeface="Lato"/>
                        </a:rPr>
                        <a:t>.</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Kabahagi rin nito ang makabagong kagamitan at mga gamot na siyang sumugpo sa pagkalat ng mga nakahahawang sakit.</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Natuto ang mga Pilipino sa wastong pag-uugali sa kalinisan sa sarili at sa pagkain.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Rectangle 26"/>
          <p:cNvSpPr/>
          <p:nvPr/>
        </p:nvSpPr>
        <p:spPr>
          <a:xfrm>
            <a:off x="-113040" y="532080"/>
            <a:ext cx="8176320" cy="7596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6" name="Rectangle 27"/>
          <p:cNvSpPr/>
          <p:nvPr/>
        </p:nvSpPr>
        <p:spPr>
          <a:xfrm>
            <a:off x="426960" y="532080"/>
            <a:ext cx="1033524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Patakarang Pangkultura</a:t>
            </a:r>
            <a:endParaRPr b="0" lang="en-PH" sz="3600" spc="-1" strike="noStrike">
              <a:solidFill>
                <a:srgbClr val="000000"/>
              </a:solidFill>
              <a:latin typeface="Arial"/>
            </a:endParaRPr>
          </a:p>
          <a:p>
            <a:pPr>
              <a:lnSpc>
                <a:spcPct val="100000"/>
              </a:lnSpc>
            </a:pPr>
            <a:endParaRPr b="0" lang="en-PH" sz="2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7" name=""/>
          <p:cNvGraphicFramePr/>
          <p:nvPr/>
        </p:nvGraphicFramePr>
        <p:xfrm>
          <a:off x="711000" y="1470600"/>
          <a:ext cx="10601280" cy="4446000"/>
        </p:xfrm>
        <a:graphic>
          <a:graphicData uri="http://schemas.openxmlformats.org/drawingml/2006/table">
            <a:tbl>
              <a:tblPr/>
              <a:tblGrid>
                <a:gridCol w="2246400"/>
                <a:gridCol w="8355240"/>
              </a:tblGrid>
              <a:tr h="570600">
                <a:tc>
                  <a:txBody>
                    <a:bodyPr lIns="90000" rIns="90000" anchor="ctr">
                      <a:noAutofit/>
                    </a:bodyPr>
                    <a:p>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Mga Pagbabagong Gawain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708200">
                <a:tc>
                  <a:txBody>
                    <a:bodyPr lIns="90000" rIns="90000" anchor="ctr">
                      <a:noAutofit/>
                    </a:bodyPr>
                    <a:p>
                      <a:pPr algn="ctr">
                        <a:lnSpc>
                          <a:spcPct val="100000"/>
                        </a:lnSpc>
                      </a:pPr>
                      <a:r>
                        <a:rPr b="1" i="1" lang="en-PH" sz="1800" spc="-1" strike="noStrike">
                          <a:solidFill>
                            <a:srgbClr val="000000"/>
                          </a:solidFill>
                          <a:latin typeface="Lato"/>
                        </a:rPr>
                        <a:t>Kaunlaran ng Trasportasyon at Komunikasyon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Maraming ipinagawang mga tulay at daan para sa pagpapabuti ng transportasyon at komunikasyon tungo sa pag-unlad ng bansa.</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Dumami ang mga kotse, trak, bus, tren, at eroplano.</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Nagsimula ang pangkomersiyong paglalakbay sa himpapawid noong 1930.</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Nagkaroon ang bansa ng mga makabagong kasangkapan sa komunikasyon tulad ng telepono, radyo, </a:t>
                      </a:r>
                      <a:r>
                        <a:rPr b="0" i="1" lang="en-PH" sz="1800" spc="-1" strike="noStrike">
                          <a:solidFill>
                            <a:srgbClr val="000000"/>
                          </a:solidFill>
                          <a:latin typeface="Lato"/>
                        </a:rPr>
                        <a:t>radiotelephone</a:t>
                      </a:r>
                      <a:r>
                        <a:rPr b="0" lang="en-PH" sz="1800" spc="-1" strike="noStrike">
                          <a:solidFill>
                            <a:srgbClr val="000000"/>
                          </a:solidFill>
                          <a:latin typeface="Lato"/>
                        </a:rPr>
                        <a:t>, at </a:t>
                      </a:r>
                      <a:r>
                        <a:rPr b="0" i="1" lang="en-PH" sz="1800" spc="-1" strike="noStrike">
                          <a:solidFill>
                            <a:srgbClr val="000000"/>
                          </a:solidFill>
                          <a:latin typeface="Lato"/>
                        </a:rPr>
                        <a:t>telegraph</a:t>
                      </a:r>
                      <a:r>
                        <a:rPr b="0" lang="en-PH" sz="1800" spc="-1" strike="noStrike">
                          <a:solidFill>
                            <a:srgbClr val="000000"/>
                          </a:solidFill>
                          <a:latin typeface="Lato"/>
                        </a:rPr>
                        <a:t>.</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Umunlad ang serbisyong koreo ng Pilipinas sa pagtatatag ng tanggapang pangkoreo sa bawat munisipalidad.</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Naging mabilis at maunlad ang pakikipag-ugnayan sa iba’t ibang lugar sa bansa.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Rectangle 28"/>
          <p:cNvSpPr/>
          <p:nvPr/>
        </p:nvSpPr>
        <p:spPr>
          <a:xfrm>
            <a:off x="-113040" y="532080"/>
            <a:ext cx="8176320" cy="7596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9" name="Rectangle 29"/>
          <p:cNvSpPr/>
          <p:nvPr/>
        </p:nvSpPr>
        <p:spPr>
          <a:xfrm>
            <a:off x="426960" y="532080"/>
            <a:ext cx="1033524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Patakarang Pangkultura</a:t>
            </a:r>
            <a:endParaRPr b="0" lang="en-PH" sz="3600" spc="-1" strike="noStrike">
              <a:solidFill>
                <a:srgbClr val="000000"/>
              </a:solidFill>
              <a:latin typeface="Arial"/>
            </a:endParaRPr>
          </a:p>
          <a:p>
            <a:pPr>
              <a:lnSpc>
                <a:spcPct val="100000"/>
              </a:lnSpc>
            </a:pPr>
            <a:endParaRPr b="0" lang="en-PH" sz="2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70" name=""/>
          <p:cNvGraphicFramePr/>
          <p:nvPr/>
        </p:nvGraphicFramePr>
        <p:xfrm>
          <a:off x="711000" y="1470600"/>
          <a:ext cx="10601280" cy="3851640"/>
        </p:xfrm>
        <a:graphic>
          <a:graphicData uri="http://schemas.openxmlformats.org/drawingml/2006/table">
            <a:tbl>
              <a:tblPr/>
              <a:tblGrid>
                <a:gridCol w="2246400"/>
                <a:gridCol w="8355240"/>
              </a:tblGrid>
              <a:tr h="570600">
                <a:tc>
                  <a:txBody>
                    <a:bodyPr lIns="90000" rIns="90000" anchor="ctr">
                      <a:noAutofit/>
                    </a:bodyPr>
                    <a:p>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Mga Pagbabagong Gawain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708200">
                <a:tc>
                  <a:txBody>
                    <a:bodyPr lIns="90000" rIns="90000" anchor="ctr">
                      <a:noAutofit/>
                    </a:bodyPr>
                    <a:p>
                      <a:pPr algn="ctr">
                        <a:lnSpc>
                          <a:spcPct val="100000"/>
                        </a:lnSpc>
                      </a:pPr>
                      <a:r>
                        <a:rPr b="1" i="1" lang="en-PH" sz="1800" spc="-1" strike="noStrike">
                          <a:solidFill>
                            <a:srgbClr val="000000"/>
                          </a:solidFill>
                          <a:latin typeface="Lato"/>
                        </a:rPr>
                        <a:t>Kaunlaran sa Ekonomiya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rPr>
                        <a:t>Nilikha ng </a:t>
                      </a:r>
                      <a:r>
                        <a:rPr b="1" lang="en-PH" sz="1800" spc="-1" strike="noStrike">
                          <a:solidFill>
                            <a:srgbClr val="000000"/>
                          </a:solidFill>
                          <a:latin typeface="Lato"/>
                        </a:rPr>
                        <a:t>Asamblea ang Pambansang Sanggunian sa Kabuhayan</a:t>
                      </a:r>
                      <a:r>
                        <a:rPr b="0" lang="en-PH" sz="1800" spc="-1" strike="noStrike">
                          <a:solidFill>
                            <a:srgbClr val="000000"/>
                          </a:solidFill>
                          <a:latin typeface="Lato"/>
                        </a:rPr>
                        <a:t> o </a:t>
                      </a:r>
                      <a:r>
                        <a:rPr b="1" i="1" lang="en-PH" sz="1800" spc="-1" strike="noStrike">
                          <a:solidFill>
                            <a:srgbClr val="000000"/>
                          </a:solidFill>
                          <a:latin typeface="Lato"/>
                        </a:rPr>
                        <a:t>National Economic Council </a:t>
                      </a:r>
                      <a:r>
                        <a:rPr b="0" lang="en-PH" sz="1800" spc="-1" strike="noStrike">
                          <a:solidFill>
                            <a:srgbClr val="000000"/>
                          </a:solidFill>
                          <a:latin typeface="Lato"/>
                        </a:rPr>
                        <a:t>upang pag-aralan ang kalagayan ng kabuhayan sa bansa. Nilikha ito upang magsaliksik at magbigay ng payo tungkol sa mga kaalaman sa kabuhayan at pananalapi, pagpapahusay at pagpapaunlad ng mga industriya, at pagpaparami at pag-iiba-iba ng mga pananim at ani.</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rPr>
                        <a:t>Lumikha ang pamahalaan ng mga korporasyon. Napaunlad nito ang pagmimina ng ginto at iba pang metal na ipinagbibili ng Pilipinas.</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rPr>
                        <a:t>Maraming naipatayong mga pabrika na gumamit ng mga makabagong makinarya.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Rectangle 30"/>
          <p:cNvSpPr/>
          <p:nvPr/>
        </p:nvSpPr>
        <p:spPr>
          <a:xfrm>
            <a:off x="-113040" y="532080"/>
            <a:ext cx="8176320" cy="7596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2" name="Rectangle 31"/>
          <p:cNvSpPr/>
          <p:nvPr/>
        </p:nvSpPr>
        <p:spPr>
          <a:xfrm>
            <a:off x="426960" y="532080"/>
            <a:ext cx="1033524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Patakarang Pangkultura</a:t>
            </a:r>
            <a:endParaRPr b="0" lang="en-PH" sz="3600" spc="-1" strike="noStrike">
              <a:solidFill>
                <a:srgbClr val="000000"/>
              </a:solidFill>
              <a:latin typeface="Arial"/>
            </a:endParaRPr>
          </a:p>
          <a:p>
            <a:pPr>
              <a:lnSpc>
                <a:spcPct val="100000"/>
              </a:lnSpc>
            </a:pPr>
            <a:endParaRPr b="0" lang="en-PH" sz="2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73" name=""/>
          <p:cNvGraphicFramePr/>
          <p:nvPr/>
        </p:nvGraphicFramePr>
        <p:xfrm>
          <a:off x="711000" y="1470600"/>
          <a:ext cx="10601280" cy="4158000"/>
        </p:xfrm>
        <a:graphic>
          <a:graphicData uri="http://schemas.openxmlformats.org/drawingml/2006/table">
            <a:tbl>
              <a:tblPr/>
              <a:tblGrid>
                <a:gridCol w="2246400"/>
                <a:gridCol w="8355240"/>
              </a:tblGrid>
              <a:tr h="570600">
                <a:tc>
                  <a:txBody>
                    <a:bodyPr lIns="90000" rIns="90000" anchor="ctr">
                      <a:noAutofit/>
                    </a:bodyPr>
                    <a:p>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Mga Pagbabagong Gawain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708200">
                <a:tc>
                  <a:txBody>
                    <a:bodyPr lIns="90000" rIns="90000" anchor="ctr">
                      <a:noAutofit/>
                    </a:bodyPr>
                    <a:p>
                      <a:pPr algn="ctr">
                        <a:lnSpc>
                          <a:spcPct val="100000"/>
                        </a:lnSpc>
                      </a:pPr>
                      <a:r>
                        <a:rPr b="1" i="1" lang="en-PH" sz="1800" spc="-1" strike="noStrike">
                          <a:solidFill>
                            <a:srgbClr val="000000"/>
                          </a:solidFill>
                          <a:latin typeface="Lato"/>
                        </a:rPr>
                        <a:t>Agrikultura o Pagsasaka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rPr>
                        <a:t>Naitatag ang </a:t>
                      </a:r>
                      <a:r>
                        <a:rPr b="1" lang="en-PH" sz="1800" spc="-1" strike="noStrike">
                          <a:solidFill>
                            <a:srgbClr val="000000"/>
                          </a:solidFill>
                          <a:latin typeface="Lato"/>
                        </a:rPr>
                        <a:t>Kagawaran ng Agrikultura </a:t>
                      </a:r>
                      <a:r>
                        <a:rPr b="1" i="1" lang="en-PH" sz="1800" spc="-1" strike="noStrike">
                          <a:solidFill>
                            <a:srgbClr val="000000"/>
                          </a:solidFill>
                          <a:latin typeface="Lato"/>
                        </a:rPr>
                        <a:t>(Department of Agriculture)</a:t>
                      </a:r>
                      <a:r>
                        <a:rPr b="0" lang="en-PH" sz="1800" spc="-1" strike="noStrike">
                          <a:solidFill>
                            <a:srgbClr val="000000"/>
                          </a:solidFill>
                          <a:latin typeface="Lato"/>
                        </a:rPr>
                        <a:t> upang matulungan ang mga magsasaka na maitaguyod ang kanilang pananim at sakahan ng bansa. Gumawa sila ng mga eksperimento at modelong bukirin dito.</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rPr>
                        <a:t>Malaking tulong ang maunlad na agrikultura sa malayang kalakalan sa bansa at Estados Unidos. Nakatulong din ito sa pagtatatag ng samahang pang-agrikultura na nagpapautang ng salapi bilang puhunan ng mga magsasaka.</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0" lang="en-PH" sz="1800" spc="-1" strike="noStrike">
                          <a:solidFill>
                            <a:srgbClr val="000000"/>
                          </a:solidFill>
                          <a:latin typeface="Lato"/>
                        </a:rPr>
                        <a:t>Natutuhan din ng mga Pilipino ang makabagong paraan ng pagsasaka at patubig, tamang paraan ng pagsugpo ng mga peste sa pananim, at paggamit ng makabagong traktora at iba pang kagamitan.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Rectangle 32"/>
          <p:cNvSpPr/>
          <p:nvPr/>
        </p:nvSpPr>
        <p:spPr>
          <a:xfrm>
            <a:off x="-113040" y="532080"/>
            <a:ext cx="8176320" cy="7596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5" name="Rectangle 33"/>
          <p:cNvSpPr/>
          <p:nvPr/>
        </p:nvSpPr>
        <p:spPr>
          <a:xfrm>
            <a:off x="426960" y="532080"/>
            <a:ext cx="1033524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Patakarang Pangkultura</a:t>
            </a:r>
            <a:endParaRPr b="0" lang="en-PH" sz="3600" spc="-1" strike="noStrike">
              <a:solidFill>
                <a:srgbClr val="000000"/>
              </a:solidFill>
              <a:latin typeface="Arial"/>
            </a:endParaRPr>
          </a:p>
          <a:p>
            <a:pPr>
              <a:lnSpc>
                <a:spcPct val="100000"/>
              </a:lnSpc>
            </a:pPr>
            <a:endParaRPr b="0" lang="en-PH" sz="2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76" name=""/>
          <p:cNvGraphicFramePr/>
          <p:nvPr/>
        </p:nvGraphicFramePr>
        <p:xfrm>
          <a:off x="711000" y="1470600"/>
          <a:ext cx="10601280" cy="3166920"/>
        </p:xfrm>
        <a:graphic>
          <a:graphicData uri="http://schemas.openxmlformats.org/drawingml/2006/table">
            <a:tbl>
              <a:tblPr/>
              <a:tblGrid>
                <a:gridCol w="2246400"/>
                <a:gridCol w="8355240"/>
              </a:tblGrid>
              <a:tr h="570600">
                <a:tc>
                  <a:txBody>
                    <a:bodyPr lIns="90000" rIns="90000" anchor="ctr">
                      <a:noAutofit/>
                    </a:bodyPr>
                    <a:p>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Mga Pagbabagong Gawain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708200">
                <a:tc>
                  <a:txBody>
                    <a:bodyPr lIns="90000" rIns="90000" anchor="ctr">
                      <a:noAutofit/>
                    </a:bodyPr>
                    <a:p>
                      <a:pPr algn="ctr">
                        <a:lnSpc>
                          <a:spcPct val="100000"/>
                        </a:lnSpc>
                      </a:pPr>
                      <a:r>
                        <a:rPr b="1" i="1" lang="en-PH" sz="1800" spc="-1" strike="noStrike">
                          <a:solidFill>
                            <a:srgbClr val="000000"/>
                          </a:solidFill>
                          <a:latin typeface="Lato"/>
                        </a:rPr>
                        <a:t>Arkitektura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marL="216000" indent="-216000" algn="just">
                        <a:lnSpc>
                          <a:spcPct val="100000"/>
                        </a:lnSpc>
                        <a:spcBef>
                          <a:spcPts val="1417"/>
                        </a:spcBef>
                        <a:spcAft>
                          <a:spcPts val="1417"/>
                        </a:spcAft>
                        <a:buClr>
                          <a:srgbClr val="000000"/>
                        </a:buClr>
                        <a:buSzPct val="45000"/>
                        <a:buFont typeface="Symbol"/>
                        <a:buChar char=""/>
                      </a:pPr>
                      <a:r>
                        <a:rPr b="0" lang="en-PH" sz="1800" spc="-1" strike="noStrike">
                          <a:solidFill>
                            <a:srgbClr val="000000"/>
                          </a:solidFill>
                          <a:latin typeface="Lato"/>
                          <a:ea typeface="PingFang SC"/>
                        </a:rPr>
                        <a:t>Nagplano at nagpatayo ang isang arkitektong Amerikano ng ilang gusali sa lungsod gaya ng sa lungsod ng Baguio. May ilang lugar na naging lungsod o sentrong pampamahalaan, pangkalakalan, pang-industriya, at residensiyal.</a:t>
                      </a:r>
                      <a:endParaRPr b="0" lang="en-PH" sz="1800" spc="-1" strike="noStrike">
                        <a:solidFill>
                          <a:srgbClr val="000000"/>
                        </a:solidFill>
                        <a:latin typeface="Arial"/>
                      </a:endParaRPr>
                    </a:p>
                    <a:p>
                      <a:pPr marL="216000" indent="-216000" algn="just">
                        <a:lnSpc>
                          <a:spcPct val="100000"/>
                        </a:lnSpc>
                        <a:spcBef>
                          <a:spcPts val="1417"/>
                        </a:spcBef>
                        <a:spcAft>
                          <a:spcPts val="1417"/>
                        </a:spcAft>
                        <a:buClr>
                          <a:srgbClr val="000000"/>
                        </a:buClr>
                        <a:buSzPct val="45000"/>
                        <a:buFont typeface="Symbol"/>
                        <a:buChar char=""/>
                      </a:pPr>
                      <a:r>
                        <a:rPr b="0" lang="en-PH" sz="1800" spc="-1" strike="noStrike">
                          <a:solidFill>
                            <a:srgbClr val="000000"/>
                          </a:solidFill>
                          <a:latin typeface="Lato"/>
                          <a:ea typeface="PingFang SC"/>
                        </a:rPr>
                        <a:t>Naiba ang disenyo ng mga gusaling ipinatayo gaya ng </a:t>
                      </a:r>
                      <a:r>
                        <a:rPr b="1" i="1" lang="en-PH" sz="1800" spc="-1" strike="noStrike">
                          <a:solidFill>
                            <a:srgbClr val="000000"/>
                          </a:solidFill>
                          <a:latin typeface="Lato"/>
                          <a:ea typeface="PingFang SC"/>
                        </a:rPr>
                        <a:t>Manila Central Post Office, Philippine General Hospital,</a:t>
                      </a:r>
                      <a:r>
                        <a:rPr b="0" lang="en-PH" sz="1800" spc="-1" strike="noStrike">
                          <a:solidFill>
                            <a:srgbClr val="000000"/>
                          </a:solidFill>
                          <a:latin typeface="Lato"/>
                          <a:ea typeface="PingFang SC"/>
                        </a:rPr>
                        <a:t> at </a:t>
                      </a:r>
                      <a:r>
                        <a:rPr b="1" i="1" lang="en-PH" sz="1800" spc="-1" strike="noStrike">
                          <a:solidFill>
                            <a:srgbClr val="000000"/>
                          </a:solidFill>
                          <a:latin typeface="Lato"/>
                          <a:ea typeface="PingFang SC"/>
                        </a:rPr>
                        <a:t>National Museum</a:t>
                      </a:r>
                      <a:r>
                        <a:rPr b="0" lang="en-PH" sz="1800" spc="-1" strike="noStrike">
                          <a:solidFill>
                            <a:srgbClr val="000000"/>
                          </a:solidFill>
                          <a:latin typeface="Lato"/>
                          <a:ea typeface="PingFang SC"/>
                        </a:rPr>
                        <a:t>. May matataas na haligi at malalaking hagdan, gawa sa semento at bakal, at matitibay ang pundasyon.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Rectangle 15"/>
          <p:cNvSpPr/>
          <p:nvPr/>
        </p:nvSpPr>
        <p:spPr>
          <a:xfrm>
            <a:off x="-113040" y="552240"/>
            <a:ext cx="38890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8" name="Rectangle 192"/>
          <p:cNvSpPr/>
          <p:nvPr/>
        </p:nvSpPr>
        <p:spPr>
          <a:xfrm>
            <a:off x="540000" y="231480"/>
            <a:ext cx="1013112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79" name="Rectangle 193"/>
          <p:cNvSpPr/>
          <p:nvPr/>
        </p:nvSpPr>
        <p:spPr>
          <a:xfrm>
            <a:off x="720000" y="1060560"/>
            <a:ext cx="9951120" cy="691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80" name="Rectangle 194"/>
          <p:cNvSpPr/>
          <p:nvPr/>
        </p:nvSpPr>
        <p:spPr>
          <a:xfrm>
            <a:off x="720000" y="1496160"/>
            <a:ext cx="1096920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81" name=""/>
          <p:cNvSpPr/>
          <p:nvPr/>
        </p:nvSpPr>
        <p:spPr>
          <a:xfrm>
            <a:off x="872640" y="1589040"/>
            <a:ext cx="10342080" cy="37656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pPr>
            <a:r>
              <a:rPr b="1" lang="en-PH" sz="1800" spc="-1" strike="noStrike">
                <a:solidFill>
                  <a:srgbClr val="000000"/>
                </a:solidFill>
                <a:latin typeface="Lato"/>
                <a:ea typeface="DejaVu Sans"/>
              </a:rPr>
              <a:t>I. Panuto:</a:t>
            </a:r>
            <a:r>
              <a:rPr b="0" lang="en-PH" sz="1800" spc="-1" strike="noStrike">
                <a:solidFill>
                  <a:srgbClr val="000000"/>
                </a:solidFill>
                <a:latin typeface="Lato"/>
                <a:ea typeface="DejaVu Sans"/>
              </a:rPr>
              <a:t> Sagutin ang mga sumusunod na tanong.</a:t>
            </a:r>
            <a:endParaRPr b="0" lang="en-PH" sz="1800" spc="-1" strike="noStrike">
              <a:solidFill>
                <a:srgbClr val="000000"/>
              </a:solidFill>
              <a:latin typeface="Arial"/>
            </a:endParaRPr>
          </a:p>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DejaVu Sans"/>
              </a:rPr>
              <a:t>Ano ang naging bunga ng mga batas at patakarang ipinatupad ng mga Amerikano noon?</a:t>
            </a:r>
            <a:endParaRPr b="0" lang="en-PH" sz="1800" spc="-1" strike="noStrike">
              <a:solidFill>
                <a:srgbClr val="000000"/>
              </a:solidFill>
              <a:latin typeface="Arial"/>
            </a:endParaRPr>
          </a:p>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DejaVu Sans"/>
              </a:rPr>
              <a:t>Bakit kaya binigyang-diin ang pagtuturo ng wikang Ingles ng mga Amerikano?</a:t>
            </a:r>
            <a:endParaRPr b="0" lang="en-PH" sz="1800" spc="-1" strike="noStrike">
              <a:solidFill>
                <a:srgbClr val="000000"/>
              </a:solidFill>
              <a:latin typeface="Arial"/>
            </a:endParaRPr>
          </a:p>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DejaVu Sans"/>
              </a:rPr>
              <a:t>Ano ang epekto ng mga patakarang pangkalinisan at pangkalusugan sa pamumuhay ng mga Pilipino sa ilalim ng Pamahalaang Amerikano?</a:t>
            </a:r>
            <a:endParaRPr b="0" lang="en-PH" sz="1800" spc="-1" strike="noStrike">
              <a:solidFill>
                <a:srgbClr val="000000"/>
              </a:solidFill>
              <a:latin typeface="Arial"/>
            </a:endParaRPr>
          </a:p>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DejaVu Sans"/>
              </a:rPr>
              <a:t>Paano nakatulong sa mga magsasaka ang makabagong paraan ng pagsasaka at patubig?</a:t>
            </a:r>
            <a:endParaRPr b="0" lang="en-PH" sz="1800" spc="-1" strike="noStrike">
              <a:solidFill>
                <a:srgbClr val="000000"/>
              </a:solidFill>
              <a:latin typeface="Arial"/>
            </a:endParaRPr>
          </a:p>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DejaVu Sans"/>
              </a:rPr>
              <a:t>Nasiyahan ba ang mga Pilipino sa malayang kalakalan? Bakit?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Rectangle 1"/>
          <p:cNvSpPr/>
          <p:nvPr/>
        </p:nvSpPr>
        <p:spPr>
          <a:xfrm>
            <a:off x="-113040" y="552240"/>
            <a:ext cx="56908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3" name="Rectangle 2"/>
          <p:cNvSpPr/>
          <p:nvPr/>
        </p:nvSpPr>
        <p:spPr>
          <a:xfrm>
            <a:off x="426960" y="527760"/>
            <a:ext cx="1024416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84" name="Rectangle 3"/>
          <p:cNvSpPr/>
          <p:nvPr/>
        </p:nvSpPr>
        <p:spPr>
          <a:xfrm>
            <a:off x="540000" y="231480"/>
            <a:ext cx="1013112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85" name="Rectangle 4"/>
          <p:cNvSpPr/>
          <p:nvPr/>
        </p:nvSpPr>
        <p:spPr>
          <a:xfrm>
            <a:off x="720000" y="1060560"/>
            <a:ext cx="9951120" cy="691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86" name=""/>
          <p:cNvSpPr/>
          <p:nvPr/>
        </p:nvSpPr>
        <p:spPr>
          <a:xfrm>
            <a:off x="614160" y="1537200"/>
            <a:ext cx="11004480" cy="4371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0" lang="en-PH" sz="1800" spc="-1" strike="noStrike">
                <a:solidFill>
                  <a:srgbClr val="000000"/>
                </a:solidFill>
                <a:latin typeface="Lato"/>
                <a:ea typeface="DejaVu Sans"/>
              </a:rPr>
              <a:t>1. Mga bunga ng batas at patakaran:</a:t>
            </a:r>
            <a:endParaRPr b="0" lang="en-PH" sz="1800" spc="-1" strike="noStrike">
              <a:solidFill>
                <a:srgbClr val="000000"/>
              </a:solidFill>
              <a:latin typeface="Arial"/>
            </a:endParaRPr>
          </a:p>
          <a:p>
            <a:pPr lvl="1" marL="432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Panlipunan – nasupil ang nasyonalismo at diwang makabayan ng mga Pilipino gaya ng pagbabawal sa pamamahayag at paggamit ng bandilang Pilipinas, pagkulong, parusang kamatayan na hindi makatao, at pagpilit sa pagtanggap sa pamamahala ng mga namumuno ng mga Amerikano</a:t>
            </a:r>
            <a:endParaRPr b="0" lang="en-PH" sz="1800" spc="-1" strike="noStrike">
              <a:solidFill>
                <a:srgbClr val="000000"/>
              </a:solidFill>
              <a:latin typeface="Arial"/>
            </a:endParaRPr>
          </a:p>
          <a:p>
            <a:pPr lvl="1" marL="432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Pampolitika – naisulong at nakatulong ang batas sa Pilipinisasyon at pagkilala sa kasarinlan ng Pilipinas</a:t>
            </a:r>
            <a:endParaRPr b="0" lang="en-PH" sz="1800" spc="-1" strike="noStrike">
              <a:solidFill>
                <a:srgbClr val="000000"/>
              </a:solidFill>
              <a:latin typeface="Arial"/>
            </a:endParaRPr>
          </a:p>
          <a:p>
            <a:pPr lvl="1" marL="432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Pangkabuhayan – napaunlad ang kalakalan at komersiyo ng bansa; dumami at tumaas ang produksiyon ng mga ani; malayang nakapagluluwas ng produkto ang bansa ngunit kontrolado ang produktong nanggagaling sa Amerika; hindi napansin ang pakikipagkalakalan sa ibang bansa; nagbigay ng lupang sasakahin at pauunlarin ng mga magsasaka ngunit nagkaroon ng karapatan ang mga Amerikano na magmay-ari at magtayo ng mga negosyong pampubliko; at nagpatayo ng mga base militar sa bansa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Rectangle 5"/>
          <p:cNvSpPr/>
          <p:nvPr/>
        </p:nvSpPr>
        <p:spPr>
          <a:xfrm>
            <a:off x="-113040" y="552240"/>
            <a:ext cx="56908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8" name="Rectangle 17"/>
          <p:cNvSpPr/>
          <p:nvPr/>
        </p:nvSpPr>
        <p:spPr>
          <a:xfrm>
            <a:off x="426960" y="527760"/>
            <a:ext cx="1024416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89" name="Rectangle 36"/>
          <p:cNvSpPr/>
          <p:nvPr/>
        </p:nvSpPr>
        <p:spPr>
          <a:xfrm>
            <a:off x="540000" y="231480"/>
            <a:ext cx="1013112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90" name="Rectangle 37"/>
          <p:cNvSpPr/>
          <p:nvPr/>
        </p:nvSpPr>
        <p:spPr>
          <a:xfrm>
            <a:off x="720000" y="1060560"/>
            <a:ext cx="9951120" cy="691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91" name=""/>
          <p:cNvSpPr/>
          <p:nvPr/>
        </p:nvSpPr>
        <p:spPr>
          <a:xfrm>
            <a:off x="614160" y="1609200"/>
            <a:ext cx="11004480" cy="43714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1134"/>
              </a:spcBef>
              <a:spcAft>
                <a:spcPts val="1134"/>
              </a:spcAft>
              <a:buClr>
                <a:srgbClr val="000000"/>
              </a:buClr>
              <a:buSzPct val="45000"/>
              <a:buFont typeface="Symbol"/>
              <a:buChar char=""/>
            </a:pPr>
            <a:r>
              <a:rPr b="0" lang="en-PH" sz="1800" spc="-1" strike="noStrike">
                <a:solidFill>
                  <a:srgbClr val="000000"/>
                </a:solidFill>
                <a:latin typeface="Lato"/>
                <a:ea typeface="DejaVu Sans"/>
              </a:rPr>
              <a:t>Pangkultura – natuto ng wikang Ingles, pagkamamamayan, at gawain ng demokratikong pamumuhay; nagtayo ng mga pampublikong paaralan at mga gusali; nagbago ang pangalan ng mga Pilipino; natutuhan ang pananamit at nakagawian ang pag-uugali ng mga Amerikano, maging sa pagkain; nagkaroon ng libreng edukasyon at kagamitan sa pag-aaral; nagtatag ng mga kolehiyo at unibersidad; at nagpadala ng iskolar upang mag-aral sa ibang bansa</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DejaVu Sans"/>
              </a:rPr>
              <a:t>2. Binigyang-diin ang pagtuturo ng wikang Ingles upang makipag-ugnayan sa mga gurong Thomasites at sa mga namumunong Amerikano sa bansa.</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DejaVu Sans"/>
              </a:rPr>
              <a:t>3. Maganda ang epekto ng kalinisan at kalusugan dahil sa mga ipinatayong pagamutan at pampublikong klinika na nakatulong sa pagsugpo sa pagkalat ng nakahahawang sakit at natuto ng wastong pag-uugali sa kalinisan sa sarili at sa paghahanda ng pagkain.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Rectangle 38"/>
          <p:cNvSpPr/>
          <p:nvPr/>
        </p:nvSpPr>
        <p:spPr>
          <a:xfrm>
            <a:off x="-113040" y="552240"/>
            <a:ext cx="56908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93" name="Rectangle 39"/>
          <p:cNvSpPr/>
          <p:nvPr/>
        </p:nvSpPr>
        <p:spPr>
          <a:xfrm>
            <a:off x="426960" y="527760"/>
            <a:ext cx="1024416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94" name="Rectangle 40"/>
          <p:cNvSpPr/>
          <p:nvPr/>
        </p:nvSpPr>
        <p:spPr>
          <a:xfrm>
            <a:off x="540000" y="231480"/>
            <a:ext cx="1013112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95" name="Rectangle 41"/>
          <p:cNvSpPr/>
          <p:nvPr/>
        </p:nvSpPr>
        <p:spPr>
          <a:xfrm>
            <a:off x="720000" y="1060560"/>
            <a:ext cx="9951120" cy="691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96" name=""/>
          <p:cNvSpPr/>
          <p:nvPr/>
        </p:nvSpPr>
        <p:spPr>
          <a:xfrm>
            <a:off x="614160" y="1609200"/>
            <a:ext cx="11004480" cy="4371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34"/>
              </a:spcBef>
              <a:spcAft>
                <a:spcPts val="1134"/>
              </a:spcAft>
            </a:pPr>
            <a:r>
              <a:rPr b="0" lang="en-PH" sz="1800" spc="-1" strike="noStrike">
                <a:solidFill>
                  <a:srgbClr val="000000"/>
                </a:solidFill>
                <a:latin typeface="Lato"/>
                <a:ea typeface="DejaVu Sans"/>
              </a:rPr>
              <a:t>4. Dumami ang produksiyon at ani ng mga magsasaka bunga ng makabagong pamamaraan sa pagsasaka at patubig, pagsugpo sa mga peste sa pananim, at paggamit ng makabagong traktora at kagamitan.</a:t>
            </a:r>
            <a:endParaRPr b="0" lang="en-PH" sz="1800" spc="-1" strike="noStrike">
              <a:solidFill>
                <a:srgbClr val="000000"/>
              </a:solidFill>
              <a:latin typeface="Arial"/>
            </a:endParaRPr>
          </a:p>
          <a:p>
            <a:pPr algn="just">
              <a:lnSpc>
                <a:spcPct val="100000"/>
              </a:lnSpc>
              <a:spcBef>
                <a:spcPts val="1134"/>
              </a:spcBef>
              <a:spcAft>
                <a:spcPts val="1134"/>
              </a:spcAft>
            </a:pPr>
            <a:r>
              <a:rPr b="0" lang="en-PH" sz="1800" spc="-1" strike="noStrike">
                <a:solidFill>
                  <a:srgbClr val="000000"/>
                </a:solidFill>
                <a:latin typeface="Lato"/>
                <a:ea typeface="DejaVu Sans"/>
              </a:rPr>
              <a:t>5. Hindi sila nasiyahan dahil hindi pantay ang pagluluwas ng mga produkto ng Amerika.</a:t>
            </a:r>
            <a:endParaRPr b="0" lang="en-PH" sz="1800" spc="-1" strike="noStrike">
              <a:solidFill>
                <a:srgbClr val="000000"/>
              </a:solidFill>
              <a:latin typeface="Arial"/>
            </a:endParaRPr>
          </a:p>
          <a:p>
            <a:pPr algn="just">
              <a:lnSpc>
                <a:spcPct val="100000"/>
              </a:lnSpc>
              <a:spcBef>
                <a:spcPts val="567"/>
              </a:spcBef>
              <a:spcAft>
                <a:spcPts val="567"/>
              </a:spcAft>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7174800" cy="11797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416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Patakarang Pasipikasyon at </a:t>
            </a:r>
            <a:endParaRPr b="0" lang="en-PH" sz="3600" spc="-1" strike="noStrike">
              <a:solidFill>
                <a:srgbClr val="000000"/>
              </a:solidFill>
              <a:latin typeface="Arial"/>
            </a:endParaRPr>
          </a:p>
          <a:p>
            <a:pPr>
              <a:lnSpc>
                <a:spcPct val="100000"/>
              </a:lnSpc>
            </a:pPr>
            <a:r>
              <a:rPr b="1" lang="en-PH" sz="3600" spc="-1" strike="noStrike">
                <a:solidFill>
                  <a:srgbClr val="ffffff"/>
                </a:solidFill>
                <a:latin typeface="Montserrat Medium"/>
                <a:ea typeface="DejaVu Sans"/>
              </a:rPr>
              <a:t>Patakarang Kooptasyon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36" name=""/>
          <p:cNvGraphicFramePr/>
          <p:nvPr/>
        </p:nvGraphicFramePr>
        <p:xfrm>
          <a:off x="711000" y="1971720"/>
          <a:ext cx="10601280" cy="4007880"/>
        </p:xfrm>
        <a:graphic>
          <a:graphicData uri="http://schemas.openxmlformats.org/drawingml/2006/table">
            <a:tbl>
              <a:tblPr/>
              <a:tblGrid>
                <a:gridCol w="5300280"/>
                <a:gridCol w="5301360"/>
              </a:tblGrid>
              <a:tr h="528120">
                <a:tc>
                  <a:txBody>
                    <a:bodyPr lIns="90000" rIns="90000" anchor="ctr">
                      <a:noAutofit/>
                    </a:bodyPr>
                    <a:p>
                      <a:pPr algn="ctr">
                        <a:lnSpc>
                          <a:spcPct val="100000"/>
                        </a:lnSpc>
                      </a:pPr>
                      <a:r>
                        <a:rPr b="1" lang="en-PH" sz="1800" spc="-1" strike="noStrike">
                          <a:solidFill>
                            <a:srgbClr val="000000"/>
                          </a:solidFill>
                          <a:latin typeface="Lato"/>
                        </a:rPr>
                        <a:t>Pasipikasyon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Kooptasyon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479760">
                <a:tc>
                  <a:txBody>
                    <a:bodyPr lIns="90000" rIns="90000" anchor="t">
                      <a:noAutofit/>
                    </a:bodyPr>
                    <a:p>
                      <a:pPr algn="just">
                        <a:lnSpc>
                          <a:spcPct val="100000"/>
                        </a:lnSpc>
                      </a:pPr>
                      <a:r>
                        <a:rPr b="0" lang="en-PH" sz="1800" spc="-1" strike="noStrike">
                          <a:solidFill>
                            <a:srgbClr val="000000"/>
                          </a:solidFill>
                          <a:latin typeface="Lato"/>
                        </a:rPr>
                        <a:t>Ito ay tuwirang pagsupil sa pag-aaklas ng mga Pilipino laban sa pamahalaang kolonyal. Isinagawa ang patakarang ito na hindi makatao. Isa rin ang </a:t>
                      </a:r>
                      <a:r>
                        <a:rPr b="1" lang="en-PH" sz="1800" spc="-1" strike="noStrike">
                          <a:solidFill>
                            <a:srgbClr val="000000"/>
                          </a:solidFill>
                          <a:latin typeface="Lato"/>
                        </a:rPr>
                        <a:t>Batas Sedisyon</a:t>
                      </a:r>
                      <a:r>
                        <a:rPr b="0" lang="en-PH" sz="1800" spc="-1" strike="noStrike">
                          <a:solidFill>
                            <a:srgbClr val="000000"/>
                          </a:solidFill>
                          <a:latin typeface="Lato"/>
                        </a:rPr>
                        <a:t> sa ipinagbawal ng mga Amerikano o ang pagsasalita laban sa kanila. Pinarusahan ang mga Pilipino ng kamatayan o panghabambuhay na pagkabilanggo. Bahagi rin nito ang </a:t>
                      </a:r>
                      <a:r>
                        <a:rPr b="1" lang="en-PH" sz="1800" spc="-1" strike="noStrike">
                          <a:solidFill>
                            <a:srgbClr val="000000"/>
                          </a:solidFill>
                          <a:latin typeface="Lato"/>
                        </a:rPr>
                        <a:t>Batas Bandila</a:t>
                      </a:r>
                      <a:r>
                        <a:rPr b="0" lang="en-PH" sz="1800" spc="-1" strike="noStrike">
                          <a:solidFill>
                            <a:srgbClr val="000000"/>
                          </a:solidFill>
                          <a:latin typeface="Lato"/>
                        </a:rPr>
                        <a:t> na nagbabawal sa paggamit ng watawat ng Pilipinas o anumang sagisag ng Pilipinas.</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just">
                        <a:lnSpc>
                          <a:spcPct val="100000"/>
                        </a:lnSpc>
                      </a:pPr>
                      <a:r>
                        <a:rPr b="0" lang="en-PH" sz="1800" spc="-1" strike="noStrike">
                          <a:solidFill>
                            <a:srgbClr val="000000"/>
                          </a:solidFill>
                          <a:latin typeface="Lato"/>
                        </a:rPr>
                        <a:t>Tumutukoy ito sa sapilitang pamamaraan ng panghihikayat. Ipinatutupad ito upang akitin, tanggapin, at manumpa kaagad ang mga Pilipino</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rPr>
                        <a:t>sa ilalim ng pamamahala ng mga Amerikano. Isinasaad din nito na hindi dapat hadlangan ang pamahalaang kolonyal sa pagpapatupad nito ng mga polisiya at patakaran sa kolonya.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8"/>
          <p:cNvSpPr/>
          <p:nvPr/>
        </p:nvSpPr>
        <p:spPr>
          <a:xfrm>
            <a:off x="-113040" y="532080"/>
            <a:ext cx="7982280" cy="7596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9"/>
          <p:cNvSpPr/>
          <p:nvPr/>
        </p:nvSpPr>
        <p:spPr>
          <a:xfrm>
            <a:off x="426960" y="532080"/>
            <a:ext cx="1033524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Patakarang Panlipunan</a:t>
            </a:r>
            <a:endParaRPr b="0" lang="en-PH" sz="3600" spc="-1" strike="noStrike">
              <a:solidFill>
                <a:srgbClr val="000000"/>
              </a:solidFill>
              <a:latin typeface="Arial"/>
            </a:endParaRPr>
          </a:p>
          <a:p>
            <a:pPr>
              <a:lnSpc>
                <a:spcPct val="100000"/>
              </a:lnSpc>
            </a:pPr>
            <a:endParaRPr b="0" lang="en-PH" sz="2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39" name=""/>
          <p:cNvGraphicFramePr/>
          <p:nvPr/>
        </p:nvGraphicFramePr>
        <p:xfrm>
          <a:off x="711000" y="1484280"/>
          <a:ext cx="10601280" cy="3920040"/>
        </p:xfrm>
        <a:graphic>
          <a:graphicData uri="http://schemas.openxmlformats.org/drawingml/2006/table">
            <a:tbl>
              <a:tblPr/>
              <a:tblGrid>
                <a:gridCol w="2246400"/>
                <a:gridCol w="8355240"/>
              </a:tblGrid>
              <a:tr h="401040">
                <a:tc>
                  <a:txBody>
                    <a:bodyPr lIns="90000" rIns="90000" anchor="ctr">
                      <a:noAutofit/>
                    </a:bodyPr>
                    <a:p>
                      <a:pPr algn="ctr">
                        <a:lnSpc>
                          <a:spcPct val="100000"/>
                        </a:lnSpc>
                      </a:pPr>
                      <a:r>
                        <a:rPr b="1" lang="en-PH" sz="1800" spc="-1" strike="noStrike">
                          <a:solidFill>
                            <a:srgbClr val="000000"/>
                          </a:solidFill>
                          <a:latin typeface="Lato"/>
                        </a:rPr>
                        <a:t>Batas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Patakaran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656000">
                <a:tc>
                  <a:txBody>
                    <a:bodyPr lIns="90000" rIns="90000" anchor="ctr">
                      <a:noAutofit/>
                    </a:bodyPr>
                    <a:p>
                      <a:pPr algn="ctr">
                        <a:lnSpc>
                          <a:spcPct val="100000"/>
                        </a:lnSpc>
                      </a:pPr>
                      <a:r>
                        <a:rPr b="1" i="1" lang="en-PH" sz="1800" spc="-1" strike="noStrike">
                          <a:solidFill>
                            <a:srgbClr val="000000"/>
                          </a:solidFill>
                          <a:latin typeface="Lato"/>
                        </a:rPr>
                        <a:t>Sedition Law</a:t>
                      </a:r>
                      <a:endParaRPr b="0" lang="en-PH" sz="1800" spc="-1" strike="noStrike">
                        <a:solidFill>
                          <a:srgbClr val="000000"/>
                        </a:solidFill>
                        <a:latin typeface="Arial"/>
                      </a:endParaRPr>
                    </a:p>
                    <a:p>
                      <a:pPr algn="ctr">
                        <a:lnSpc>
                          <a:spcPct val="100000"/>
                        </a:lnSpc>
                      </a:pPr>
                      <a:r>
                        <a:rPr b="1" i="1" lang="en-PH" sz="1800" spc="-1" strike="noStrike">
                          <a:solidFill>
                            <a:srgbClr val="000000"/>
                          </a:solidFill>
                          <a:latin typeface="Lato"/>
                        </a:rPr>
                        <a:t>of 1901 o Act No.</a:t>
                      </a:r>
                      <a:endParaRPr b="0" lang="en-PH" sz="1800" spc="-1" strike="noStrike">
                        <a:solidFill>
                          <a:srgbClr val="000000"/>
                        </a:solidFill>
                        <a:latin typeface="Arial"/>
                      </a:endParaRPr>
                    </a:p>
                    <a:p>
                      <a:pPr algn="ctr">
                        <a:lnSpc>
                          <a:spcPct val="100000"/>
                        </a:lnSpc>
                      </a:pPr>
                      <a:r>
                        <a:rPr b="1" i="1" lang="en-PH" sz="1800" spc="-1" strike="noStrike">
                          <a:solidFill>
                            <a:srgbClr val="000000"/>
                          </a:solidFill>
                          <a:latin typeface="Lato"/>
                        </a:rPr>
                        <a:t>292</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just">
                        <a:lnSpc>
                          <a:spcPct val="100000"/>
                        </a:lnSpc>
                      </a:pPr>
                      <a:r>
                        <a:rPr b="0" lang="en-PH" sz="1800" spc="-1" strike="noStrike">
                          <a:solidFill>
                            <a:srgbClr val="000000"/>
                          </a:solidFill>
                          <a:latin typeface="Lato"/>
                        </a:rPr>
                        <a:t>(Nobyembre 4, 1901) Nagpapataw ng parusang kamatayan o pagkabilanggo sa mga Pilipinong nangangampanya ng kalayaan ng Pilipinas mula sa Estados Unidos. Ipinagbabawal dito ang pagpapahayag ng anumang uri ng pagtuligsa o</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rPr>
                        <a:t>paglaban sa mga Amerikano at paghikayat ng rebelyon.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863000">
                <a:tc>
                  <a:txBody>
                    <a:bodyPr lIns="90000" rIns="90000" anchor="ctr">
                      <a:noAutofit/>
                    </a:bodyPr>
                    <a:p>
                      <a:pPr algn="ctr">
                        <a:lnSpc>
                          <a:spcPct val="100000"/>
                        </a:lnSpc>
                      </a:pPr>
                      <a:r>
                        <a:rPr b="1" i="1" lang="en-PH" sz="1800" spc="-1" strike="noStrike">
                          <a:solidFill>
                            <a:srgbClr val="000000"/>
                          </a:solidFill>
                          <a:latin typeface="Lato"/>
                        </a:rPr>
                        <a:t>Brigandage Act of</a:t>
                      </a:r>
                      <a:endParaRPr b="0" lang="en-PH" sz="1800" spc="-1" strike="noStrike">
                        <a:solidFill>
                          <a:srgbClr val="000000"/>
                        </a:solidFill>
                        <a:latin typeface="Arial"/>
                      </a:endParaRPr>
                    </a:p>
                    <a:p>
                      <a:pPr algn="ctr">
                        <a:lnSpc>
                          <a:spcPct val="100000"/>
                        </a:lnSpc>
                      </a:pPr>
                      <a:r>
                        <a:rPr b="1" i="1" lang="en-PH" sz="1800" spc="-1" strike="noStrike">
                          <a:solidFill>
                            <a:srgbClr val="000000"/>
                          </a:solidFill>
                          <a:latin typeface="Lato"/>
                        </a:rPr>
                        <a:t>1902</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just">
                        <a:lnSpc>
                          <a:spcPct val="100000"/>
                        </a:lnSpc>
                      </a:pPr>
                      <a:r>
                        <a:rPr b="0" lang="en-PH" sz="1800" spc="-1" strike="noStrike">
                          <a:solidFill>
                            <a:srgbClr val="000000"/>
                          </a:solidFill>
                          <a:latin typeface="Lato"/>
                        </a:rPr>
                        <a:t>(Nobyembre 12, 1902) Ipinagbawal sa batas na ito na magtayo o bumuo ng mga samahan o kilusang makabayan na naglalayong mag-aklas laban sa mga Amerikano. Itinuring na bandido o tulisan, magnanakaw, panggulo sa lipunan, at banta sa kapayapaan ang sinumang sumalungat sa mga Amerikano. Ibibilanggo ang lalabag sa batas na ito ng 10 hanggang 20 taon.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0"/>
          <p:cNvSpPr/>
          <p:nvPr/>
        </p:nvSpPr>
        <p:spPr>
          <a:xfrm>
            <a:off x="-113040" y="532080"/>
            <a:ext cx="7982280" cy="7596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11"/>
          <p:cNvSpPr/>
          <p:nvPr/>
        </p:nvSpPr>
        <p:spPr>
          <a:xfrm>
            <a:off x="426960" y="532080"/>
            <a:ext cx="1033524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Patakarang Panlipunan</a:t>
            </a:r>
            <a:endParaRPr b="0" lang="en-PH" sz="3600" spc="-1" strike="noStrike">
              <a:solidFill>
                <a:srgbClr val="000000"/>
              </a:solidFill>
              <a:latin typeface="Arial"/>
            </a:endParaRPr>
          </a:p>
          <a:p>
            <a:pPr>
              <a:lnSpc>
                <a:spcPct val="100000"/>
              </a:lnSpc>
            </a:pPr>
            <a:endParaRPr b="0" lang="en-PH" sz="2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42" name=""/>
          <p:cNvGraphicFramePr/>
          <p:nvPr/>
        </p:nvGraphicFramePr>
        <p:xfrm>
          <a:off x="711000" y="1519200"/>
          <a:ext cx="10601280" cy="4622040"/>
        </p:xfrm>
        <a:graphic>
          <a:graphicData uri="http://schemas.openxmlformats.org/drawingml/2006/table">
            <a:tbl>
              <a:tblPr/>
              <a:tblGrid>
                <a:gridCol w="2246400"/>
                <a:gridCol w="8355240"/>
              </a:tblGrid>
              <a:tr h="445680">
                <a:tc>
                  <a:txBody>
                    <a:bodyPr lIns="90000" rIns="90000" anchor="ctr">
                      <a:noAutofit/>
                    </a:bodyPr>
                    <a:p>
                      <a:pPr algn="ctr">
                        <a:lnSpc>
                          <a:spcPct val="100000"/>
                        </a:lnSpc>
                      </a:pPr>
                      <a:r>
                        <a:rPr b="1" lang="en-PH" sz="1800" spc="-1" strike="noStrike">
                          <a:solidFill>
                            <a:srgbClr val="000000"/>
                          </a:solidFill>
                          <a:latin typeface="Lato"/>
                        </a:rPr>
                        <a:t>Batas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Patakaran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543320">
                <a:tc>
                  <a:txBody>
                    <a:bodyPr lIns="90000" rIns="90000" anchor="ctr">
                      <a:noAutofit/>
                    </a:bodyPr>
                    <a:p>
                      <a:pPr algn="ctr">
                        <a:lnSpc>
                          <a:spcPct val="100000"/>
                        </a:lnSpc>
                      </a:pPr>
                      <a:r>
                        <a:rPr b="1" i="1" lang="en-PH" sz="1800" spc="-1" strike="noStrike">
                          <a:solidFill>
                            <a:srgbClr val="000000"/>
                          </a:solidFill>
                          <a:latin typeface="Lato"/>
                        </a:rPr>
                        <a:t>Reconcentration</a:t>
                      </a:r>
                      <a:endParaRPr b="0" lang="en-PH" sz="1800" spc="-1" strike="noStrike">
                        <a:solidFill>
                          <a:srgbClr val="000000"/>
                        </a:solidFill>
                        <a:latin typeface="Arial"/>
                      </a:endParaRPr>
                    </a:p>
                    <a:p>
                      <a:pPr algn="ctr">
                        <a:lnSpc>
                          <a:spcPct val="100000"/>
                        </a:lnSpc>
                      </a:pPr>
                      <a:r>
                        <a:rPr b="1" i="1" lang="en-PH" sz="1800" spc="-1" strike="noStrike">
                          <a:solidFill>
                            <a:srgbClr val="000000"/>
                          </a:solidFill>
                          <a:latin typeface="Lato"/>
                        </a:rPr>
                        <a:t>Act of 1903</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just">
                        <a:lnSpc>
                          <a:spcPct val="100000"/>
                        </a:lnSpc>
                      </a:pPr>
                      <a:r>
                        <a:rPr b="0" lang="en-PH" sz="1800" spc="-1" strike="noStrike">
                          <a:solidFill>
                            <a:srgbClr val="000000"/>
                          </a:solidFill>
                          <a:latin typeface="Lato"/>
                        </a:rPr>
                        <a:t>Ang batas na ito ay ang pagsosona sa mga bayan o pamayanang naiulat na may mga kasong paglabag sa batas o krimen. Dito nanirahan ang mga gerilyang Pilipinong lumaban sa pamahalaan. Sapilitang inilipat ng tirahan sa kabayanan ang mga sibilyan upang naiwasan ang palihim na pagtulong nila sa mga gerilya.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633040">
                <a:tc>
                  <a:txBody>
                    <a:bodyPr lIns="90000" rIns="90000" anchor="ctr">
                      <a:noAutofit/>
                    </a:bodyPr>
                    <a:p>
                      <a:pPr algn="ctr">
                        <a:lnSpc>
                          <a:spcPct val="100000"/>
                        </a:lnSpc>
                      </a:pPr>
                      <a:r>
                        <a:rPr b="1" i="1" lang="en-PH" sz="1800" spc="-1" strike="noStrike">
                          <a:solidFill>
                            <a:srgbClr val="000000"/>
                          </a:solidFill>
                          <a:latin typeface="Lato"/>
                        </a:rPr>
                        <a:t>Flag Law of 1907</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just">
                        <a:lnSpc>
                          <a:spcPct val="100000"/>
                        </a:lnSpc>
                      </a:pPr>
                      <a:r>
                        <a:rPr b="0" lang="en-PH" sz="1800" spc="-1" strike="noStrike">
                          <a:solidFill>
                            <a:srgbClr val="000000"/>
                          </a:solidFill>
                          <a:latin typeface="Lato"/>
                        </a:rPr>
                        <a:t>(Agosto 2, 1907) Pinagtibay ang batas na ito ng </a:t>
                      </a:r>
                      <a:r>
                        <a:rPr b="1" lang="en-PH" sz="1800" spc="-1" strike="noStrike">
                          <a:solidFill>
                            <a:srgbClr val="000000"/>
                          </a:solidFill>
                          <a:latin typeface="Lato"/>
                        </a:rPr>
                        <a:t>Komisyon ng Pilipinas</a:t>
                      </a:r>
                      <a:r>
                        <a:rPr b="0" lang="en-PH" sz="1800" spc="-1" strike="noStrike">
                          <a:solidFill>
                            <a:srgbClr val="000000"/>
                          </a:solidFill>
                          <a:latin typeface="Lato"/>
                        </a:rPr>
                        <a:t> na nagbawal sa paggamit o paglabas ng bandila, banderitas, sagisag, o anumang kagamitan ng mga kilusang laban sa Estados Unidos at lalo na ang sagisag ng Estados Unidos. Isinasaad ng batas na ito na hindi pinahihintulutan ang pagwagayway ng bandilang Pilipino at ang mga simbolo at kulay na may kaugnayan sa </a:t>
                      </a:r>
                      <a:r>
                        <a:rPr b="1" lang="en-PH" sz="1800" spc="-1" strike="noStrike">
                          <a:solidFill>
                            <a:srgbClr val="000000"/>
                          </a:solidFill>
                          <a:latin typeface="Lato"/>
                        </a:rPr>
                        <a:t>Unang Republika</a:t>
                      </a:r>
                      <a:r>
                        <a:rPr b="0" lang="en-PH" sz="1800" spc="-1" strike="noStrike">
                          <a:solidFill>
                            <a:srgbClr val="000000"/>
                          </a:solidFill>
                          <a:latin typeface="Lato"/>
                        </a:rPr>
                        <a:t>. Ang sinumang lalabag sa batas na ito ay magbabayad ng 500 piso o higit pa ngunit hindi lalagpas sa 5,000 o makukulong ng tatlong buwan o higit pa ngunit hindi lalagpas ng limang buwan.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2"/>
          <p:cNvSpPr/>
          <p:nvPr/>
        </p:nvSpPr>
        <p:spPr>
          <a:xfrm>
            <a:off x="-113040" y="532080"/>
            <a:ext cx="8160120" cy="7596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13"/>
          <p:cNvSpPr/>
          <p:nvPr/>
        </p:nvSpPr>
        <p:spPr>
          <a:xfrm>
            <a:off x="426960" y="532080"/>
            <a:ext cx="1033524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Patakarang Pampolitika</a:t>
            </a:r>
            <a:endParaRPr b="0" lang="en-PH" sz="3600" spc="-1" strike="noStrike">
              <a:solidFill>
                <a:srgbClr val="000000"/>
              </a:solidFill>
              <a:latin typeface="Arial"/>
            </a:endParaRPr>
          </a:p>
          <a:p>
            <a:pPr>
              <a:lnSpc>
                <a:spcPct val="100000"/>
              </a:lnSpc>
            </a:pPr>
            <a:endParaRPr b="0" lang="en-PH" sz="2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45" name=""/>
          <p:cNvGraphicFramePr/>
          <p:nvPr/>
        </p:nvGraphicFramePr>
        <p:xfrm>
          <a:off x="711000" y="1519200"/>
          <a:ext cx="10601280" cy="4064400"/>
        </p:xfrm>
        <a:graphic>
          <a:graphicData uri="http://schemas.openxmlformats.org/drawingml/2006/table">
            <a:tbl>
              <a:tblPr/>
              <a:tblGrid>
                <a:gridCol w="2246400"/>
                <a:gridCol w="8355240"/>
              </a:tblGrid>
              <a:tr h="446400">
                <a:tc>
                  <a:txBody>
                    <a:bodyPr lIns="90000" rIns="90000" anchor="ctr">
                      <a:noAutofit/>
                    </a:bodyPr>
                    <a:p>
                      <a:pPr algn="ctr">
                        <a:lnSpc>
                          <a:spcPct val="100000"/>
                        </a:lnSpc>
                      </a:pPr>
                      <a:r>
                        <a:rPr b="1" lang="en-PH" sz="1800" spc="-1" strike="noStrike">
                          <a:solidFill>
                            <a:srgbClr val="000000"/>
                          </a:solidFill>
                          <a:latin typeface="Lato"/>
                        </a:rPr>
                        <a:t>Batas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Patakaran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144440">
                <a:tc>
                  <a:txBody>
                    <a:bodyPr lIns="90000" rIns="90000" anchor="ctr">
                      <a:noAutofit/>
                    </a:bodyPr>
                    <a:p>
                      <a:pPr algn="ctr">
                        <a:lnSpc>
                          <a:spcPct val="100000"/>
                        </a:lnSpc>
                      </a:pPr>
                      <a:r>
                        <a:rPr b="1" i="1" lang="en-PH" sz="1800" spc="-1" strike="noStrike">
                          <a:solidFill>
                            <a:srgbClr val="000000"/>
                          </a:solidFill>
                          <a:latin typeface="Lato"/>
                        </a:rPr>
                        <a:t>Philippine Bill of</a:t>
                      </a:r>
                      <a:endParaRPr b="0" lang="en-PH" sz="1800" spc="-1" strike="noStrike">
                        <a:solidFill>
                          <a:srgbClr val="000000"/>
                        </a:solidFill>
                        <a:latin typeface="Arial"/>
                      </a:endParaRPr>
                    </a:p>
                    <a:p>
                      <a:pPr algn="ctr">
                        <a:lnSpc>
                          <a:spcPct val="100000"/>
                        </a:lnSpc>
                      </a:pPr>
                      <a:r>
                        <a:rPr b="1" i="1" lang="en-PH" sz="1800" spc="-1" strike="noStrike">
                          <a:solidFill>
                            <a:srgbClr val="000000"/>
                          </a:solidFill>
                          <a:latin typeface="Lato"/>
                        </a:rPr>
                        <a:t>1902</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just">
                        <a:lnSpc>
                          <a:spcPct val="100000"/>
                        </a:lnSpc>
                      </a:pPr>
                      <a:r>
                        <a:rPr b="0" lang="en-PH" sz="1800" spc="-1" strike="noStrike">
                          <a:solidFill>
                            <a:srgbClr val="000000"/>
                          </a:solidFill>
                          <a:latin typeface="Lato"/>
                        </a:rPr>
                        <a:t>Tinawag din itong </a:t>
                      </a:r>
                      <a:r>
                        <a:rPr b="1" lang="en-PH" sz="1800" spc="-1" strike="noStrike">
                          <a:solidFill>
                            <a:srgbClr val="000000"/>
                          </a:solidFill>
                          <a:latin typeface="Lato"/>
                        </a:rPr>
                        <a:t>Philippine Organic Act</a:t>
                      </a:r>
                      <a:r>
                        <a:rPr b="0" lang="en-PH" sz="1800" spc="-1" strike="noStrike">
                          <a:solidFill>
                            <a:srgbClr val="000000"/>
                          </a:solidFill>
                          <a:latin typeface="Lato"/>
                        </a:rPr>
                        <a:t> na akda ni </a:t>
                      </a:r>
                      <a:r>
                        <a:rPr b="1" lang="en-PH" sz="1800" spc="-1" strike="noStrike">
                          <a:solidFill>
                            <a:srgbClr val="000000"/>
                          </a:solidFill>
                          <a:latin typeface="Lato"/>
                        </a:rPr>
                        <a:t>Henry Cooper</a:t>
                      </a:r>
                      <a:r>
                        <a:rPr b="0" lang="en-PH" sz="1800" spc="-1" strike="noStrike">
                          <a:solidFill>
                            <a:srgbClr val="000000"/>
                          </a:solidFill>
                          <a:latin typeface="Lato"/>
                        </a:rPr>
                        <a:t> at pinagtibay ito ng Kongreso ng Estados Unidos. Kauna-unahang batas ito kaugnay sa pamamahala sa Pilipinas.</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156320">
                <a:tc>
                  <a:txBody>
                    <a:bodyPr lIns="90000" rIns="90000" anchor="ctr">
                      <a:noAutofit/>
                    </a:bodyPr>
                    <a:p>
                      <a:pPr algn="ctr">
                        <a:lnSpc>
                          <a:spcPct val="100000"/>
                        </a:lnSpc>
                      </a:pPr>
                      <a:r>
                        <a:rPr b="1" i="1" lang="en-PH" sz="1800" spc="-1" strike="noStrike">
                          <a:solidFill>
                            <a:srgbClr val="000000"/>
                          </a:solidFill>
                          <a:latin typeface="Lato"/>
                        </a:rPr>
                        <a:t>Pilipinisasyon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just">
                        <a:lnSpc>
                          <a:spcPct val="100000"/>
                        </a:lnSpc>
                      </a:pPr>
                      <a:r>
                        <a:rPr b="0" lang="en-PH" sz="1800" spc="-1" strike="noStrike">
                          <a:solidFill>
                            <a:srgbClr val="000000"/>
                          </a:solidFill>
                          <a:latin typeface="Lato"/>
                        </a:rPr>
                        <a:t>Ito ay ang dahan-dahang pagpapalit ng pamahalaan ng Pilipinas tungo sa pagsasarili. Nabuo at naipatupad ang </a:t>
                      </a:r>
                      <a:r>
                        <a:rPr b="1" lang="en-PH" sz="1800" spc="-1" strike="noStrike">
                          <a:solidFill>
                            <a:srgbClr val="000000"/>
                          </a:solidFill>
                          <a:latin typeface="Lato"/>
                        </a:rPr>
                        <a:t>Batas Tydings-McDuffie</a:t>
                      </a:r>
                      <a:r>
                        <a:rPr b="0" lang="en-PH" sz="1800" spc="-1" strike="noStrike">
                          <a:solidFill>
                            <a:srgbClr val="000000"/>
                          </a:solidFill>
                          <a:latin typeface="Lato"/>
                        </a:rPr>
                        <a:t> at dahil dito ay nabigyang daan ang pagbuo ng pamahalaang komonwelt.</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156320">
                <a:tc>
                  <a:txBody>
                    <a:bodyPr lIns="90000" rIns="90000" anchor="ctr">
                      <a:noAutofit/>
                    </a:bodyPr>
                    <a:p>
                      <a:pPr algn="ctr">
                        <a:lnSpc>
                          <a:spcPct val="100000"/>
                        </a:lnSpc>
                      </a:pPr>
                      <a:r>
                        <a:rPr b="1" i="1" lang="en-PH" sz="1800" spc="-1" strike="noStrike">
                          <a:solidFill>
                            <a:srgbClr val="000000"/>
                          </a:solidFill>
                          <a:latin typeface="Lato"/>
                        </a:rPr>
                        <a:t>Jones Law of</a:t>
                      </a:r>
                      <a:endParaRPr b="0" lang="en-PH" sz="1800" spc="-1" strike="noStrike">
                        <a:solidFill>
                          <a:srgbClr val="000000"/>
                        </a:solidFill>
                        <a:latin typeface="Arial"/>
                      </a:endParaRPr>
                    </a:p>
                    <a:p>
                      <a:pPr algn="ctr">
                        <a:lnSpc>
                          <a:spcPct val="100000"/>
                        </a:lnSpc>
                      </a:pPr>
                      <a:r>
                        <a:rPr b="1" i="1" lang="en-PH" sz="1800" spc="-1" strike="noStrike">
                          <a:solidFill>
                            <a:srgbClr val="000000"/>
                          </a:solidFill>
                          <a:latin typeface="Lato"/>
                        </a:rPr>
                        <a:t>1916</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just">
                        <a:lnSpc>
                          <a:spcPct val="100000"/>
                        </a:lnSpc>
                      </a:pPr>
                      <a:r>
                        <a:rPr b="0" lang="en-PH" sz="1800" spc="-1" strike="noStrike">
                          <a:solidFill>
                            <a:srgbClr val="000000"/>
                          </a:solidFill>
                          <a:latin typeface="Lato"/>
                        </a:rPr>
                        <a:t>Kilala itong </a:t>
                      </a:r>
                      <a:r>
                        <a:rPr b="1" lang="en-PH" sz="1800" spc="-1" strike="noStrike">
                          <a:solidFill>
                            <a:srgbClr val="000000"/>
                          </a:solidFill>
                          <a:latin typeface="Lato"/>
                        </a:rPr>
                        <a:t>Philippine Act ng 1916</a:t>
                      </a:r>
                      <a:r>
                        <a:rPr b="0" lang="en-PH" sz="1800" spc="-1" strike="noStrike">
                          <a:solidFill>
                            <a:srgbClr val="000000"/>
                          </a:solidFill>
                          <a:latin typeface="Lato"/>
                        </a:rPr>
                        <a:t> na nagsasaad ng pagkilala sa kasarinlan ng Pilipinas ng Estados Unidos. Itinakda rito ang tatlong sangay ng pamahalaan ng bansa: ang ehekutibo o tagapagpaganap, lehislatibo o tagapagbatas, at hudikatura o tagapaghukom.</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4"/>
          <p:cNvSpPr/>
          <p:nvPr/>
        </p:nvSpPr>
        <p:spPr>
          <a:xfrm>
            <a:off x="-113040" y="532080"/>
            <a:ext cx="9162000" cy="7596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7" name="Rectangle 16"/>
          <p:cNvSpPr/>
          <p:nvPr/>
        </p:nvSpPr>
        <p:spPr>
          <a:xfrm>
            <a:off x="426960" y="532080"/>
            <a:ext cx="1033524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Patakarang Pangkabuhayan</a:t>
            </a:r>
            <a:endParaRPr b="0" lang="en-PH" sz="3600" spc="-1" strike="noStrike">
              <a:solidFill>
                <a:srgbClr val="000000"/>
              </a:solidFill>
              <a:latin typeface="Arial"/>
            </a:endParaRPr>
          </a:p>
          <a:p>
            <a:pPr>
              <a:lnSpc>
                <a:spcPct val="100000"/>
              </a:lnSpc>
            </a:pPr>
            <a:endParaRPr b="0" lang="en-PH" sz="2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48" name=""/>
          <p:cNvGraphicFramePr/>
          <p:nvPr/>
        </p:nvGraphicFramePr>
        <p:xfrm>
          <a:off x="711000" y="1648440"/>
          <a:ext cx="10601280" cy="3830040"/>
        </p:xfrm>
        <a:graphic>
          <a:graphicData uri="http://schemas.openxmlformats.org/drawingml/2006/table">
            <a:tbl>
              <a:tblPr/>
              <a:tblGrid>
                <a:gridCol w="2246400"/>
                <a:gridCol w="8355240"/>
              </a:tblGrid>
              <a:tr h="446400">
                <a:tc>
                  <a:txBody>
                    <a:bodyPr lIns="90000" rIns="90000" anchor="ctr">
                      <a:noAutofit/>
                    </a:bodyPr>
                    <a:p>
                      <a:pPr algn="ctr">
                        <a:lnSpc>
                          <a:spcPct val="100000"/>
                        </a:lnSpc>
                      </a:pPr>
                      <a:r>
                        <a:rPr b="1" lang="en-PH" sz="1800" spc="-1" strike="noStrike">
                          <a:solidFill>
                            <a:srgbClr val="000000"/>
                          </a:solidFill>
                          <a:latin typeface="Lato"/>
                        </a:rPr>
                        <a:t>Batas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Patakaran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383640">
                <a:tc>
                  <a:txBody>
                    <a:bodyPr lIns="90000" rIns="90000" anchor="ctr">
                      <a:noAutofit/>
                    </a:bodyPr>
                    <a:p>
                      <a:pPr algn="ctr">
                        <a:lnSpc>
                          <a:spcPct val="100000"/>
                        </a:lnSpc>
                      </a:pPr>
                      <a:r>
                        <a:rPr b="1" i="1" lang="en-PH" sz="1800" spc="-1" strike="noStrike">
                          <a:solidFill>
                            <a:srgbClr val="000000"/>
                          </a:solidFill>
                          <a:latin typeface="Lato"/>
                        </a:rPr>
                        <a:t>Batas Payne-</a:t>
                      </a:r>
                      <a:endParaRPr b="0" lang="en-PH" sz="1800" spc="-1" strike="noStrike">
                        <a:solidFill>
                          <a:srgbClr val="000000"/>
                        </a:solidFill>
                        <a:latin typeface="Arial"/>
                      </a:endParaRPr>
                    </a:p>
                    <a:p>
                      <a:pPr algn="ctr">
                        <a:lnSpc>
                          <a:spcPct val="100000"/>
                        </a:lnSpc>
                      </a:pPr>
                      <a:r>
                        <a:rPr b="1" i="1" lang="en-PH" sz="1800" spc="-1" strike="noStrike">
                          <a:solidFill>
                            <a:srgbClr val="000000"/>
                          </a:solidFill>
                          <a:latin typeface="Lato"/>
                        </a:rPr>
                        <a:t>Aldrich</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just">
                        <a:lnSpc>
                          <a:spcPct val="100000"/>
                        </a:lnSpc>
                      </a:pPr>
                      <a:r>
                        <a:rPr b="0" lang="en-PH" sz="1800" spc="-1" strike="noStrike">
                          <a:solidFill>
                            <a:srgbClr val="000000"/>
                          </a:solidFill>
                          <a:latin typeface="Lato"/>
                        </a:rPr>
                        <a:t>Itinakda ng batas na ito na ang lahat ng produkto, maliban sa bigas, na nanggagaling sa Pilipinas ay makapapasok sa pamilihan ng Estados Unidos nang walang buwis ngunit limitado lang o may takdang </a:t>
                      </a:r>
                      <a:r>
                        <a:rPr b="0" i="1" lang="en-PH" sz="1800" spc="-1" strike="noStrike">
                          <a:solidFill>
                            <a:srgbClr val="000000"/>
                          </a:solidFill>
                          <a:latin typeface="Lato"/>
                        </a:rPr>
                        <a:t>quota</a:t>
                      </a:r>
                      <a:r>
                        <a:rPr b="0" lang="en-PH" sz="1800" spc="-1" strike="noStrike">
                          <a:solidFill>
                            <a:srgbClr val="000000"/>
                          </a:solidFill>
                          <a:latin typeface="Lato"/>
                        </a:rPr>
                        <a:t>. Walang buwis at walang takdang</a:t>
                      </a:r>
                      <a:r>
                        <a:rPr b="0" i="1" lang="en-PH" sz="1800" spc="-1" strike="noStrike">
                          <a:solidFill>
                            <a:srgbClr val="000000"/>
                          </a:solidFill>
                          <a:latin typeface="Lato"/>
                        </a:rPr>
                        <a:t> quota</a:t>
                      </a:r>
                      <a:r>
                        <a:rPr b="0" lang="en-PH" sz="1800" spc="-1" strike="noStrike">
                          <a:solidFill>
                            <a:srgbClr val="000000"/>
                          </a:solidFill>
                          <a:latin typeface="Lato"/>
                        </a:rPr>
                        <a:t> naman ang mga produktong manggagaling sa Estados Unidos. Dahil dito, malayang nakapagluluwas ng mga produkto ang Estados Unidos sa Pilipinas. Walang pakinabang ang malayang kalakalan sa mga Pilipino dahil kontrolado ng Estados Unidos ang malalaking industriya sa bansa. Dahil sa pangyayaring ito, hindi nakipagkalakalan ang Pilipinas sa ibang bansa gaya ng China, England, at iba pang bansa. Ayon sa mga Pilipino, hindi pantay na kalakalan ito ng Pilipinas at Estados Unidos.</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8"/>
          <p:cNvSpPr/>
          <p:nvPr/>
        </p:nvSpPr>
        <p:spPr>
          <a:xfrm>
            <a:off x="-113040" y="532080"/>
            <a:ext cx="9162000" cy="7596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Rectangle 19"/>
          <p:cNvSpPr/>
          <p:nvPr/>
        </p:nvSpPr>
        <p:spPr>
          <a:xfrm>
            <a:off x="426960" y="532080"/>
            <a:ext cx="1033524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Patakarang Pangkabuhayan</a:t>
            </a:r>
            <a:endParaRPr b="0" lang="en-PH" sz="3600" spc="-1" strike="noStrike">
              <a:solidFill>
                <a:srgbClr val="000000"/>
              </a:solidFill>
              <a:latin typeface="Arial"/>
            </a:endParaRPr>
          </a:p>
          <a:p>
            <a:pPr>
              <a:lnSpc>
                <a:spcPct val="100000"/>
              </a:lnSpc>
            </a:pPr>
            <a:endParaRPr b="0" lang="en-PH" sz="2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51" name=""/>
          <p:cNvGraphicFramePr/>
          <p:nvPr/>
        </p:nvGraphicFramePr>
        <p:xfrm>
          <a:off x="711000" y="1648440"/>
          <a:ext cx="10601280" cy="4445280"/>
        </p:xfrm>
        <a:graphic>
          <a:graphicData uri="http://schemas.openxmlformats.org/drawingml/2006/table">
            <a:tbl>
              <a:tblPr/>
              <a:tblGrid>
                <a:gridCol w="2246400"/>
                <a:gridCol w="8355240"/>
              </a:tblGrid>
              <a:tr h="349920">
                <a:tc>
                  <a:txBody>
                    <a:bodyPr lIns="90000" rIns="90000" anchor="ctr">
                      <a:noAutofit/>
                    </a:bodyPr>
                    <a:p>
                      <a:pPr algn="ctr">
                        <a:lnSpc>
                          <a:spcPct val="100000"/>
                        </a:lnSpc>
                      </a:pPr>
                      <a:r>
                        <a:rPr b="1" lang="en-PH" sz="1800" spc="-1" strike="noStrike">
                          <a:solidFill>
                            <a:srgbClr val="000000"/>
                          </a:solidFill>
                          <a:latin typeface="Lato"/>
                        </a:rPr>
                        <a:t>Batas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Patakaran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751040">
                <a:tc>
                  <a:txBody>
                    <a:bodyPr lIns="90000" rIns="90000" anchor="ctr">
                      <a:noAutofit/>
                    </a:bodyPr>
                    <a:p>
                      <a:pPr algn="ctr">
                        <a:lnSpc>
                          <a:spcPct val="100000"/>
                        </a:lnSpc>
                      </a:pPr>
                      <a:r>
                        <a:rPr b="1" i="1" lang="en-PH" sz="1800" spc="-1" strike="noStrike">
                          <a:solidFill>
                            <a:srgbClr val="000000"/>
                          </a:solidFill>
                          <a:latin typeface="Lato"/>
                        </a:rPr>
                        <a:t>Batas Simmons-</a:t>
                      </a:r>
                      <a:endParaRPr b="0" lang="en-PH" sz="1800" spc="-1" strike="noStrike">
                        <a:solidFill>
                          <a:srgbClr val="000000"/>
                        </a:solidFill>
                        <a:latin typeface="Arial"/>
                      </a:endParaRPr>
                    </a:p>
                    <a:p>
                      <a:pPr algn="ctr">
                        <a:lnSpc>
                          <a:spcPct val="100000"/>
                        </a:lnSpc>
                      </a:pPr>
                      <a:r>
                        <a:rPr b="1" i="1" lang="en-PH" sz="1800" spc="-1" strike="noStrike">
                          <a:solidFill>
                            <a:srgbClr val="000000"/>
                          </a:solidFill>
                          <a:latin typeface="Lato"/>
                        </a:rPr>
                        <a:t>Underwood Act</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just">
                        <a:lnSpc>
                          <a:spcPct val="100000"/>
                        </a:lnSpc>
                      </a:pPr>
                      <a:r>
                        <a:rPr b="0" lang="en-PH" sz="1800" spc="-1" strike="noStrike">
                          <a:solidFill>
                            <a:srgbClr val="000000"/>
                          </a:solidFill>
                          <a:latin typeface="Lato"/>
                        </a:rPr>
                        <a:t>Taong 1913 ipinatupad ang batas na ito na nag-aalis ng </a:t>
                      </a:r>
                      <a:r>
                        <a:rPr b="0" i="1" lang="en-PH" sz="1800" spc="-1" strike="noStrike">
                          <a:solidFill>
                            <a:srgbClr val="000000"/>
                          </a:solidFill>
                          <a:latin typeface="Lato"/>
                        </a:rPr>
                        <a:t>quota</a:t>
                      </a:r>
                      <a:r>
                        <a:rPr b="0" lang="en-PH" sz="1800" spc="-1" strike="noStrike">
                          <a:solidFill>
                            <a:srgbClr val="000000"/>
                          </a:solidFill>
                          <a:latin typeface="Lato"/>
                        </a:rPr>
                        <a:t> sa lahat ng mga iniluluwas na mga produkto ng Pilipinas sa Estados Unidos. Layunin ng batas na ito maiwasto ang </a:t>
                      </a:r>
                      <a:r>
                        <a:rPr b="1" lang="en-PH" sz="1800" spc="-1" strike="noStrike">
                          <a:solidFill>
                            <a:srgbClr val="000000"/>
                          </a:solidFill>
                          <a:latin typeface="Lato"/>
                        </a:rPr>
                        <a:t>Batas Payne- Aldrich</a:t>
                      </a:r>
                      <a:r>
                        <a:rPr b="0" lang="en-PH" sz="1800" spc="-1" strike="noStrike">
                          <a:solidFill>
                            <a:srgbClr val="000000"/>
                          </a:solidFill>
                          <a:latin typeface="Lato"/>
                        </a:rPr>
                        <a:t> at maging pantay ang kalakalan ng Pilipinas at Estados Unidos. Maraming naipatayong mga pabrika at pagawaan ng tela at alak ang batas na ito.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751040">
                <a:tc>
                  <a:txBody>
                    <a:bodyPr lIns="90000" rIns="90000" anchor="ctr">
                      <a:noAutofit/>
                    </a:bodyPr>
                    <a:p>
                      <a:pPr algn="ctr">
                        <a:lnSpc>
                          <a:spcPct val="100000"/>
                        </a:lnSpc>
                      </a:pPr>
                      <a:r>
                        <a:rPr b="1" i="1" lang="en-PH" sz="1800" spc="-1" strike="noStrike">
                          <a:solidFill>
                            <a:srgbClr val="000000"/>
                          </a:solidFill>
                          <a:latin typeface="Lato"/>
                        </a:rPr>
                        <a:t>Patakarang</a:t>
                      </a:r>
                      <a:endParaRPr b="0" lang="en-PH" sz="1800" spc="-1" strike="noStrike">
                        <a:solidFill>
                          <a:srgbClr val="000000"/>
                        </a:solidFill>
                        <a:latin typeface="Arial"/>
                      </a:endParaRPr>
                    </a:p>
                    <a:p>
                      <a:pPr algn="ctr">
                        <a:lnSpc>
                          <a:spcPct val="100000"/>
                        </a:lnSpc>
                      </a:pPr>
                      <a:r>
                        <a:rPr b="1" i="1" lang="en-PH" sz="1800" spc="-1" strike="noStrike">
                          <a:solidFill>
                            <a:srgbClr val="000000"/>
                          </a:solidFill>
                          <a:latin typeface="Lato"/>
                        </a:rPr>
                        <a:t>Homestead o</a:t>
                      </a:r>
                      <a:endParaRPr b="0" lang="en-PH" sz="1800" spc="-1" strike="noStrike">
                        <a:solidFill>
                          <a:srgbClr val="000000"/>
                        </a:solidFill>
                        <a:latin typeface="Arial"/>
                      </a:endParaRPr>
                    </a:p>
                    <a:p>
                      <a:pPr algn="ctr">
                        <a:lnSpc>
                          <a:spcPct val="100000"/>
                        </a:lnSpc>
                      </a:pPr>
                      <a:r>
                        <a:rPr b="1" i="1" lang="en-PH" sz="1800" spc="-1" strike="noStrike">
                          <a:solidFill>
                            <a:srgbClr val="000000"/>
                          </a:solidFill>
                          <a:latin typeface="Lato"/>
                        </a:rPr>
                        <a:t>Batas Sakahan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algn="just">
                        <a:lnSpc>
                          <a:spcPct val="100000"/>
                        </a:lnSpc>
                      </a:pPr>
                      <a:r>
                        <a:rPr b="0" lang="en-PH" sz="1800" spc="-1" strike="noStrike">
                          <a:solidFill>
                            <a:srgbClr val="000000"/>
                          </a:solidFill>
                          <a:latin typeface="Lato"/>
                        </a:rPr>
                        <a:t>Ipinatupad ang batas na ito na nagtatakda ng pagbibigay ng hindi hihigit sa 25 ektaryang lupa sa mga Pilipino na nais magsaka. Inatasan na dapat iparehistro ito at mabigyan ng titulo o </a:t>
                      </a:r>
                      <a:r>
                        <a:rPr b="1" i="1" lang="en-PH" sz="1800" spc="-1" strike="noStrike">
                          <a:solidFill>
                            <a:srgbClr val="000000"/>
                          </a:solidFill>
                          <a:latin typeface="Lato"/>
                        </a:rPr>
                        <a:t>Torrens title</a:t>
                      </a:r>
                      <a:r>
                        <a:rPr b="0" lang="en-PH" sz="1800" spc="-1" strike="noStrike">
                          <a:solidFill>
                            <a:srgbClr val="000000"/>
                          </a:solidFill>
                          <a:latin typeface="Lato"/>
                        </a:rPr>
                        <a:t> bilang katibayan. Kailangan pa nilang linisin at tamnan ang lupaing ito. Binuo ng Kongreso ng Estados Unidos ang batas na ito upang mapagkalooban ng karapatan ang mga Amerikano na:</a:t>
                      </a:r>
                      <a:endParaRPr b="0" lang="en-PH" sz="1800" spc="-1" strike="noStrike">
                        <a:solidFill>
                          <a:srgbClr val="000000"/>
                        </a:solidFill>
                        <a:latin typeface="Arial"/>
                      </a:endParaRPr>
                    </a:p>
                    <a:p>
                      <a:pPr algn="just">
                        <a:lnSpc>
                          <a:spcPct val="100000"/>
                        </a:lnSpc>
                        <a:spcBef>
                          <a:spcPts val="283"/>
                        </a:spcBef>
                        <a:spcAft>
                          <a:spcPts val="283"/>
                        </a:spcAft>
                      </a:pPr>
                      <a:r>
                        <a:rPr b="0" lang="en-PH" sz="1800" spc="-1" strike="noStrike">
                          <a:solidFill>
                            <a:srgbClr val="000000"/>
                          </a:solidFill>
                          <a:latin typeface="Lato"/>
                        </a:rPr>
                        <a:t>1. magkaroon ng ari-arian at negosyong pampubliko; at</a:t>
                      </a:r>
                      <a:endParaRPr b="0" lang="en-PH" sz="1800" spc="-1" strike="noStrike">
                        <a:solidFill>
                          <a:srgbClr val="000000"/>
                        </a:solidFill>
                        <a:latin typeface="Arial"/>
                      </a:endParaRPr>
                    </a:p>
                    <a:p>
                      <a:pPr algn="just">
                        <a:lnSpc>
                          <a:spcPct val="100000"/>
                        </a:lnSpc>
                        <a:spcBef>
                          <a:spcPts val="283"/>
                        </a:spcBef>
                        <a:spcAft>
                          <a:spcPts val="283"/>
                        </a:spcAft>
                      </a:pPr>
                      <a:r>
                        <a:rPr b="0" lang="en-PH" sz="1800" spc="-1" strike="noStrike">
                          <a:solidFill>
                            <a:srgbClr val="000000"/>
                          </a:solidFill>
                          <a:latin typeface="Lato"/>
                        </a:rPr>
                        <a:t>2. magtayo at magpanatili ng mga base militar sa bansa.</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22"/>
          <p:cNvSpPr/>
          <p:nvPr/>
        </p:nvSpPr>
        <p:spPr>
          <a:xfrm>
            <a:off x="-113040" y="532080"/>
            <a:ext cx="8305560" cy="7596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3" name="Rectangle 23"/>
          <p:cNvSpPr/>
          <p:nvPr/>
        </p:nvSpPr>
        <p:spPr>
          <a:xfrm>
            <a:off x="426960" y="532080"/>
            <a:ext cx="1033524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Patakarang Pangkultura</a:t>
            </a:r>
            <a:endParaRPr b="0" lang="en-PH" sz="3600" spc="-1" strike="noStrike">
              <a:solidFill>
                <a:srgbClr val="000000"/>
              </a:solidFill>
              <a:latin typeface="Arial"/>
            </a:endParaRPr>
          </a:p>
          <a:p>
            <a:pPr>
              <a:lnSpc>
                <a:spcPct val="100000"/>
              </a:lnSpc>
            </a:pPr>
            <a:endParaRPr b="0" lang="en-PH" sz="2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4" name=""/>
          <p:cNvSpPr/>
          <p:nvPr/>
        </p:nvSpPr>
        <p:spPr>
          <a:xfrm>
            <a:off x="921240" y="1631520"/>
            <a:ext cx="10131840" cy="38955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DejaVu Sans"/>
              </a:rPr>
              <a:t>Ipinagamit ang wikang Ingles bilang pangunahing wika sa pagtuturo sa mga paaralan.</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DejaVu Sans"/>
              </a:rPr>
              <a:t>Itinatag ang </a:t>
            </a:r>
            <a:r>
              <a:rPr b="1" lang="en-PH" sz="1800" spc="-1" strike="noStrike">
                <a:solidFill>
                  <a:srgbClr val="000000"/>
                </a:solidFill>
                <a:latin typeface="Lato"/>
                <a:ea typeface="DejaVu Sans"/>
              </a:rPr>
              <a:t>Department of Instruction </a:t>
            </a:r>
            <a:r>
              <a:rPr b="0" lang="en-PH" sz="1800" spc="-1" strike="noStrike">
                <a:solidFill>
                  <a:srgbClr val="000000"/>
                </a:solidFill>
                <a:latin typeface="Lato"/>
                <a:ea typeface="DejaVu Sans"/>
              </a:rPr>
              <a:t>na nagbigay-daan sa pagkakatatag ng mga pampublikong paaralan sa iba’t ibang bahagi ng bansa ayon sa</a:t>
            </a:r>
            <a:r>
              <a:rPr b="1" lang="en-PH" sz="1800" spc="-1" strike="noStrike">
                <a:solidFill>
                  <a:srgbClr val="000000"/>
                </a:solidFill>
                <a:latin typeface="Lato"/>
                <a:ea typeface="DejaVu Sans"/>
              </a:rPr>
              <a:t> Education Act of 1901.</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DejaVu Sans"/>
              </a:rPr>
              <a:t>Nagkaroon ng pagbabago sa pananamit ng mga Pilipino, pagbibigay ng pangalan (mula sa Juan ay naging John, ang Maria ay naging Mary, at iba pa), at pagkahilig sa mga pagkaing Amerikano gaya ng </a:t>
            </a:r>
            <a:r>
              <a:rPr b="0" i="1" lang="en-PH" sz="1800" spc="-1" strike="noStrike">
                <a:solidFill>
                  <a:srgbClr val="000000"/>
                </a:solidFill>
                <a:latin typeface="Lato"/>
                <a:ea typeface="DejaVu Sans"/>
              </a:rPr>
              <a:t>steak, hotdog, corned beef,</a:t>
            </a:r>
            <a:r>
              <a:rPr b="0" lang="en-PH" sz="1800" spc="-1" strike="noStrike">
                <a:solidFill>
                  <a:srgbClr val="000000"/>
                </a:solidFill>
                <a:latin typeface="Lato"/>
                <a:ea typeface="DejaVu Sans"/>
              </a:rPr>
              <a:t> at </a:t>
            </a:r>
            <a:r>
              <a:rPr b="0" i="1" lang="en-PH" sz="1800" spc="-1" strike="noStrike">
                <a:solidFill>
                  <a:srgbClr val="000000"/>
                </a:solidFill>
                <a:latin typeface="Lato"/>
                <a:ea typeface="DejaVu Sans"/>
              </a:rPr>
              <a:t>soft drink</a:t>
            </a:r>
            <a:r>
              <a:rPr b="0" lang="en-PH" sz="1800" spc="-1" strike="noStrike">
                <a:solidFill>
                  <a:srgbClr val="000000"/>
                </a:solidFill>
                <a:latin typeface="Lato"/>
                <a:ea typeface="DejaVu Sans"/>
              </a:rPr>
              <a:t>.</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DejaVu Sans"/>
              </a:rPr>
              <a:t>Umiral ang kaisipang kolonyal o </a:t>
            </a:r>
            <a:r>
              <a:rPr b="0" i="1" lang="en-PH" sz="1800" spc="-1" strike="noStrike">
                <a:solidFill>
                  <a:srgbClr val="000000"/>
                </a:solidFill>
                <a:latin typeface="Lato"/>
                <a:ea typeface="DejaVu Sans"/>
              </a:rPr>
              <a:t>colonial mentality</a:t>
            </a:r>
            <a:r>
              <a:rPr b="0" lang="en-PH" sz="1800" spc="-1" strike="noStrike">
                <a:solidFill>
                  <a:srgbClr val="000000"/>
                </a:solidFill>
                <a:latin typeface="Lato"/>
                <a:ea typeface="DejaVu Sans"/>
              </a:rPr>
              <a:t> kung saan mas tinatangkilik ang gawang Amerikano kaysa sa gawang Pilipino dahil naganyak sila na higit na mas maganda ang produktong yari sa Estados Unidos.</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20"/>
          <p:cNvSpPr/>
          <p:nvPr/>
        </p:nvSpPr>
        <p:spPr>
          <a:xfrm>
            <a:off x="-113040" y="532080"/>
            <a:ext cx="8176320" cy="7596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21"/>
          <p:cNvSpPr/>
          <p:nvPr/>
        </p:nvSpPr>
        <p:spPr>
          <a:xfrm>
            <a:off x="426960" y="532080"/>
            <a:ext cx="10335240" cy="109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Patakarang Pangkultura</a:t>
            </a:r>
            <a:endParaRPr b="0" lang="en-PH" sz="3600" spc="-1" strike="noStrike">
              <a:solidFill>
                <a:srgbClr val="000000"/>
              </a:solidFill>
              <a:latin typeface="Arial"/>
            </a:endParaRPr>
          </a:p>
          <a:p>
            <a:pPr>
              <a:lnSpc>
                <a:spcPct val="100000"/>
              </a:lnSpc>
            </a:pPr>
            <a:endParaRPr b="0" lang="en-PH" sz="2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57" name=""/>
          <p:cNvGraphicFramePr/>
          <p:nvPr/>
        </p:nvGraphicFramePr>
        <p:xfrm>
          <a:off x="711000" y="2100960"/>
          <a:ext cx="10601280" cy="3991680"/>
        </p:xfrm>
        <a:graphic>
          <a:graphicData uri="http://schemas.openxmlformats.org/drawingml/2006/table">
            <a:tbl>
              <a:tblPr/>
              <a:tblGrid>
                <a:gridCol w="2246400"/>
                <a:gridCol w="8355240"/>
              </a:tblGrid>
              <a:tr h="508680">
                <a:tc>
                  <a:txBody>
                    <a:bodyPr lIns="90000" rIns="90000" anchor="ctr">
                      <a:noAutofit/>
                    </a:bodyPr>
                    <a:p>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Mga Pagbabagong Gawain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483000">
                <a:tc>
                  <a:txBody>
                    <a:bodyPr lIns="90000" rIns="90000" anchor="ctr">
                      <a:noAutofit/>
                    </a:bodyPr>
                    <a:p>
                      <a:pPr algn="ctr">
                        <a:lnSpc>
                          <a:spcPct val="100000"/>
                        </a:lnSpc>
                      </a:pPr>
                      <a:r>
                        <a:rPr b="1" i="1" lang="en-PH" sz="1800" spc="-1" strike="noStrike">
                          <a:solidFill>
                            <a:srgbClr val="000000"/>
                          </a:solidFill>
                          <a:latin typeface="Lato"/>
                        </a:rPr>
                        <a:t>Edukasyon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t">
                      <a:noAutofit/>
                    </a:bodyPr>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Binuksan ang mga paaralang pampubliko kung saan libre ang pag-aaral, ipinagbawal ang pagtuturo ng relihiyon, at binigyang-diin ang pagtuturo ng mga kaalamang pangmamamayan at demokratikong pamumuhay.</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Unang naging guro ang mga sundalo bago dumating ang </a:t>
                      </a:r>
                      <a:r>
                        <a:rPr b="1" lang="en-PH" sz="1800" spc="-1" strike="noStrike">
                          <a:solidFill>
                            <a:srgbClr val="000000"/>
                          </a:solidFill>
                          <a:latin typeface="Lato"/>
                        </a:rPr>
                        <a:t>Thomasites.</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Ingles ang wikang panturo at itinuro ang kulturang Amerikano. Iwinaglit ang pagmamahal sa bansa at kulturang Pilipino.</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Ang mga aklat na ginamit ay isinulat at inilimbag sa Estados Unidos.</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rPr>
                        <a:t>Higit na itinuro ang talambuhay ng mga bayaning Amerikano kaysa sa kabayanihan ng mga Pilipino.</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
        <p:nvSpPr>
          <p:cNvPr id="158" name=""/>
          <p:cNvSpPr/>
          <p:nvPr/>
        </p:nvSpPr>
        <p:spPr>
          <a:xfrm>
            <a:off x="501120" y="1541160"/>
            <a:ext cx="10261080" cy="429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000" spc="-1" strike="noStrike">
                <a:solidFill>
                  <a:srgbClr val="000000"/>
                </a:solidFill>
                <a:latin typeface="Lato"/>
                <a:ea typeface="DejaVu Sans"/>
              </a:rPr>
              <a:t>Ilang pagbabagong gawain sa lipunang Pilipino</a:t>
            </a:r>
            <a:endParaRPr b="0" lang="en-PH"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1893</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2023-07-11T13:22:52Z</dcterms:modified>
  <cp:revision>212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