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360" cy="6834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240" cy="2775240"/>
          </a:xfrm>
          <a:prstGeom prst="rect">
            <a:avLst/>
          </a:prstGeom>
          <a:ln w="0">
            <a:noFill/>
          </a:ln>
        </p:spPr>
      </p:pic>
      <p:sp>
        <p:nvSpPr>
          <p:cNvPr id="2" name="Rectangle 5"/>
          <p:cNvSpPr/>
          <p:nvPr/>
        </p:nvSpPr>
        <p:spPr>
          <a:xfrm>
            <a:off x="3487320" y="1475280"/>
            <a:ext cx="8680680" cy="3838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0680" cy="360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360" cy="611280"/>
          </a:xfrm>
          <a:prstGeom prst="rect">
            <a:avLst/>
          </a:prstGeom>
          <a:ln w="0">
            <a:noFill/>
          </a:ln>
        </p:spPr>
      </p:pic>
      <p:sp>
        <p:nvSpPr>
          <p:cNvPr id="43" name="Rectangle 7"/>
          <p:cNvSpPr/>
          <p:nvPr/>
        </p:nvSpPr>
        <p:spPr>
          <a:xfrm>
            <a:off x="10868760" y="0"/>
            <a:ext cx="946800" cy="946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880" cy="1010880"/>
          </a:xfrm>
          <a:prstGeom prst="rect">
            <a:avLst/>
          </a:prstGeom>
          <a:ln w="0">
            <a:noFill/>
          </a:ln>
        </p:spPr>
      </p:pic>
      <p:sp>
        <p:nvSpPr>
          <p:cNvPr id="45" name="TextBox 9"/>
          <p:cNvSpPr/>
          <p:nvPr/>
        </p:nvSpPr>
        <p:spPr>
          <a:xfrm>
            <a:off x="185400" y="6362280"/>
            <a:ext cx="4668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2680" cy="3360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507480" y="2763720"/>
            <a:ext cx="855144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Nakasisiyang Balita (Liham) Wika/Gramatika – Mga Bahagi ng Pangungusap (Simuno at Panaguri)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40000" y="360000"/>
            <a:ext cx="9965520" cy="71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800" spc="-1" strike="noStrike">
                <a:solidFill>
                  <a:srgbClr val="000000"/>
                </a:solidFill>
                <a:highlight>
                  <a:srgbClr val="ffff00"/>
                </a:highlight>
                <a:latin typeface="Lato"/>
                <a:ea typeface="DejaVu Sans"/>
              </a:rPr>
              <a:t>Pamagat</a:t>
            </a:r>
            <a:r>
              <a:rPr b="0" lang="en-PH" sz="2800" spc="-1" strike="noStrike">
                <a:solidFill>
                  <a:srgbClr val="000000"/>
                </a:solidFill>
                <a:latin typeface="Lato"/>
                <a:ea typeface="DejaVu Sans"/>
              </a:rPr>
              <a:t> - </a:t>
            </a:r>
            <a:r>
              <a:rPr b="0" i="1" lang="en-PH" sz="2800" spc="-1" strike="noStrike">
                <a:solidFill>
                  <a:srgbClr val="000000"/>
                </a:solidFill>
                <a:latin typeface="Lato"/>
                <a:ea typeface="DejaVu Sans"/>
              </a:rPr>
              <a:t>batay ito sa paksa at nilalaman ng tala o teksto.</a:t>
            </a:r>
            <a:endParaRPr b="0" lang="en-PH" sz="2800" spc="-1" strike="noStrike">
              <a:latin typeface="Arial"/>
            </a:endParaRPr>
          </a:p>
        </p:txBody>
      </p:sp>
      <p:sp>
        <p:nvSpPr>
          <p:cNvPr id="150" name=""/>
          <p:cNvSpPr/>
          <p:nvPr/>
        </p:nvSpPr>
        <p:spPr>
          <a:xfrm>
            <a:off x="720000" y="1080000"/>
            <a:ext cx="11159280" cy="11707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800" spc="-1" strike="noStrike">
                <a:solidFill>
                  <a:srgbClr val="000000"/>
                </a:solidFill>
                <a:latin typeface="Lato"/>
                <a:ea typeface="DejaVu Sans"/>
              </a:rPr>
              <a:t>Pagbibigay ng Angkop na Pamagat sa Talata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Bigyan ng angkop na pamagat ang mga talata sa ibaba.</a:t>
            </a:r>
            <a:endParaRPr b="0" lang="en-PH" sz="2800" spc="-1" strike="noStrike">
              <a:latin typeface="Arial"/>
            </a:endParaRPr>
          </a:p>
        </p:txBody>
      </p:sp>
      <p:sp>
        <p:nvSpPr>
          <p:cNvPr id="151" name=""/>
          <p:cNvSpPr/>
          <p:nvPr/>
        </p:nvSpPr>
        <p:spPr>
          <a:xfrm>
            <a:off x="690120" y="2680920"/>
            <a:ext cx="11009160" cy="3258360"/>
          </a:xfrm>
          <a:prstGeom prst="rect">
            <a:avLst/>
          </a:prstGeom>
          <a:noFill/>
          <a:ln w="76320">
            <a:solidFill>
              <a:srgbClr val="004d40"/>
            </a:solidFill>
            <a:round/>
          </a:ln>
        </p:spPr>
        <p:style>
          <a:lnRef idx="0"/>
          <a:fillRef idx="0"/>
          <a:effectRef idx="0"/>
          <a:fontRef idx="minor"/>
        </p:style>
        <p:txBody>
          <a:bodyPr lIns="127800" rIns="127800" tIns="82800" bIns="82800" anchor="t">
            <a:noAutofit/>
          </a:bodyPr>
          <a:p>
            <a:pPr algn="ctr">
              <a:lnSpc>
                <a:spcPct val="100000"/>
              </a:lnSpc>
              <a:buNone/>
            </a:pPr>
            <a:r>
              <a:rPr b="0" lang="en-PH" sz="2800" spc="-1" strike="noStrike">
                <a:solidFill>
                  <a:srgbClr val="000000"/>
                </a:solidFill>
                <a:latin typeface="Lato"/>
                <a:ea typeface="DejaVu Sans"/>
              </a:rPr>
              <a:t>___________________________</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balita ko ay maganda. Nasisiyahan akong ibalita sa iyo na nasa mabuting kalagayan na ang aming pamilya. Mabuti na lang at maraming tao at samahan sa iba’t ibang dako ng mundo ang tumulong sa amin. Payapa na ang aming bayan sa ngayon. Naipagawa na ang karamihan sa mga nasirang bahay at gusali. Nakabalik na rin kaming magkapatid sa paaralan. Naging masaya na ulit kami.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40000" y="180000"/>
            <a:ext cx="10181520" cy="2651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Paggamit ng Silid-aklatan</a:t>
            </a:r>
            <a:endParaRPr b="0" lang="en-PH" sz="2800" spc="-1" strike="noStrike">
              <a:latin typeface="Arial"/>
            </a:endParaRPr>
          </a:p>
          <a:p>
            <a:pPr algn="ctr">
              <a:lnSpc>
                <a:spcPct val="100000"/>
              </a:lnSpc>
              <a:buNone/>
            </a:pP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Bawat bahagi ng silid-aklatan ay dapat na pangalagaan. Magagawa natin ito kung susundin natin ang mga panuto na nakapaskil doon. Isulat ang ilan sa mga ito.</a:t>
            </a:r>
            <a:endParaRPr b="0" lang="en-PH" sz="2800" spc="-1" strike="noStrike">
              <a:latin typeface="Arial"/>
            </a:endParaRPr>
          </a:p>
        </p:txBody>
      </p:sp>
      <p:pic>
        <p:nvPicPr>
          <p:cNvPr id="153" name="" descr=""/>
          <p:cNvPicPr/>
          <p:nvPr/>
        </p:nvPicPr>
        <p:blipFill>
          <a:blip r:embed="rId1"/>
          <a:stretch/>
        </p:blipFill>
        <p:spPr>
          <a:xfrm>
            <a:off x="1440000" y="2520000"/>
            <a:ext cx="4139280" cy="3280320"/>
          </a:xfrm>
          <a:prstGeom prst="rect">
            <a:avLst/>
          </a:prstGeom>
          <a:ln w="0">
            <a:noFill/>
          </a:ln>
        </p:spPr>
      </p:pic>
      <p:pic>
        <p:nvPicPr>
          <p:cNvPr id="154" name="" descr=""/>
          <p:cNvPicPr/>
          <p:nvPr/>
        </p:nvPicPr>
        <p:blipFill>
          <a:blip r:embed="rId2"/>
          <a:stretch/>
        </p:blipFill>
        <p:spPr>
          <a:xfrm>
            <a:off x="6300000" y="2700000"/>
            <a:ext cx="4679640" cy="27291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40000" y="360000"/>
            <a:ext cx="10079280" cy="1979280"/>
          </a:xfrm>
          <a:prstGeom prst="rect">
            <a:avLst/>
          </a:prstGeom>
          <a:solidFill>
            <a:srgbClr val="e6ee9c"/>
          </a:solid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Pangangalaga sa mga Kagamitan sa Silid-aklatan</a:t>
            </a:r>
            <a:endParaRPr b="0" lang="en-PH" sz="2800" spc="-1" strike="noStrike">
              <a:latin typeface="Arial"/>
            </a:endParaRPr>
          </a:p>
          <a:p>
            <a:pPr>
              <a:lnSpc>
                <a:spcPct val="100000"/>
              </a:lnSpc>
              <a:buNone/>
            </a:pPr>
            <a:endParaRPr b="0" lang="en-PH" sz="2800" spc="-1" strike="noStrike">
              <a:latin typeface="Arial"/>
            </a:endParaRPr>
          </a:p>
          <a:p>
            <a:pPr algn="ctr">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Mga dapat gawin para magamit nang maayos at mapangalagaan ang mga kagamitan sa silid-aklatan:</a:t>
            </a:r>
            <a:endParaRPr b="0" lang="en-PH" sz="2800" spc="-1" strike="noStrike">
              <a:latin typeface="Arial"/>
            </a:endParaRPr>
          </a:p>
        </p:txBody>
      </p:sp>
      <p:pic>
        <p:nvPicPr>
          <p:cNvPr id="156" name="" descr=""/>
          <p:cNvPicPr/>
          <p:nvPr/>
        </p:nvPicPr>
        <p:blipFill>
          <a:blip r:embed="rId1"/>
          <a:stretch/>
        </p:blipFill>
        <p:spPr>
          <a:xfrm>
            <a:off x="900000" y="2466000"/>
            <a:ext cx="2519280" cy="3294000"/>
          </a:xfrm>
          <a:prstGeom prst="rect">
            <a:avLst/>
          </a:prstGeom>
          <a:ln w="0">
            <a:noFill/>
          </a:ln>
        </p:spPr>
      </p:pic>
      <p:sp>
        <p:nvSpPr>
          <p:cNvPr id="157" name=""/>
          <p:cNvSpPr/>
          <p:nvPr/>
        </p:nvSpPr>
        <p:spPr>
          <a:xfrm>
            <a:off x="4097880" y="2700000"/>
            <a:ext cx="7421400" cy="2879280"/>
          </a:xfrm>
          <a:prstGeom prst="rect">
            <a:avLst/>
          </a:prstGeom>
          <a:solidFill>
            <a:srgbClr val="b2dfdb"/>
          </a:solid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Sundin ang mga babala.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Iwasan ang pag-iingay.</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Tiyaking malinis ang mesang pagpapatungan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ng aklat o kagamitan.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3737880" y="1440000"/>
            <a:ext cx="7781400" cy="4319280"/>
          </a:xfrm>
          <a:prstGeom prst="rect">
            <a:avLst/>
          </a:prstGeom>
          <a:solidFill>
            <a:srgbClr val="b2dfdb"/>
          </a:solid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Hawakan nang maayos ang aklat. Ingatang</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huwag mapunit ang mga pahina nito.</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Iwasang hawakan ang aklat at ibang kagamitan kung basa o marumi ang iyong kamay.</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Huwag sulatan ang mga pahina ng aklat at mga kagamitan.</a:t>
            </a:r>
            <a:endParaRPr b="0" lang="en-PH" sz="2800" spc="-1" strike="noStrike">
              <a:latin typeface="Arial"/>
            </a:endParaRPr>
          </a:p>
        </p:txBody>
      </p:sp>
      <p:pic>
        <p:nvPicPr>
          <p:cNvPr id="159" name="" descr=""/>
          <p:cNvPicPr/>
          <p:nvPr/>
        </p:nvPicPr>
        <p:blipFill>
          <a:blip r:embed="rId1"/>
          <a:stretch/>
        </p:blipFill>
        <p:spPr>
          <a:xfrm>
            <a:off x="720000" y="1800000"/>
            <a:ext cx="2733480" cy="3801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455400" y="428760"/>
            <a:ext cx="9983880" cy="13705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2800" spc="-1" strike="noStrike">
                <a:solidFill>
                  <a:srgbClr val="000000"/>
                </a:solidFill>
                <a:latin typeface="Lato"/>
                <a:ea typeface="DejaVu Sans"/>
              </a:rPr>
              <a:t>Pagbuo ng Pangungusap</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Suriin ang sumusunod na mga pangkat ng salita.</a:t>
            </a:r>
            <a:endParaRPr b="0" lang="en-PH" sz="2800" spc="-1" strike="noStrike">
              <a:latin typeface="Arial"/>
            </a:endParaRPr>
          </a:p>
        </p:txBody>
      </p:sp>
      <p:pic>
        <p:nvPicPr>
          <p:cNvPr id="161" name="" descr=""/>
          <p:cNvPicPr/>
          <p:nvPr/>
        </p:nvPicPr>
        <p:blipFill>
          <a:blip r:embed="rId1"/>
          <a:stretch/>
        </p:blipFill>
        <p:spPr>
          <a:xfrm>
            <a:off x="7819920" y="1980000"/>
            <a:ext cx="3481200" cy="3239280"/>
          </a:xfrm>
          <a:prstGeom prst="rect">
            <a:avLst/>
          </a:prstGeom>
          <a:ln w="0">
            <a:noFill/>
          </a:ln>
        </p:spPr>
      </p:pic>
      <p:sp>
        <p:nvSpPr>
          <p:cNvPr id="162" name=""/>
          <p:cNvSpPr/>
          <p:nvPr/>
        </p:nvSpPr>
        <p:spPr>
          <a:xfrm>
            <a:off x="1080000" y="1755720"/>
            <a:ext cx="5579280" cy="659880"/>
          </a:xfrm>
          <a:prstGeom prst="rect">
            <a:avLst/>
          </a:prstGeom>
          <a:noFill/>
          <a:ln w="76320">
            <a:solidFill>
              <a:srgbClr val="e91e63"/>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Ang balita ko sa iyo ay maganda.</a:t>
            </a:r>
            <a:endParaRPr b="0" lang="en-PH" sz="2800" spc="-1" strike="noStrike">
              <a:latin typeface="Arial"/>
            </a:endParaRPr>
          </a:p>
        </p:txBody>
      </p:sp>
      <p:sp>
        <p:nvSpPr>
          <p:cNvPr id="163" name=""/>
          <p:cNvSpPr/>
          <p:nvPr/>
        </p:nvSpPr>
        <p:spPr>
          <a:xfrm>
            <a:off x="434880" y="3060000"/>
            <a:ext cx="7484400" cy="2437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Anong bahagi ng pangungusap ang:</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 pinag-uusapan?________________</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nagsasabi o naglalarawan sa pinag-uusapan?___________________</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 descr=""/>
          <p:cNvPicPr/>
          <p:nvPr/>
        </p:nvPicPr>
        <p:blipFill>
          <a:blip r:embed="rId1"/>
          <a:stretch/>
        </p:blipFill>
        <p:spPr>
          <a:xfrm>
            <a:off x="540000" y="1121760"/>
            <a:ext cx="11014200" cy="42775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900000" y="1446120"/>
            <a:ext cx="10107000" cy="4209480"/>
          </a:xfrm>
          <a:prstGeom prst="rect">
            <a:avLst/>
          </a:prstGeom>
          <a:solidFill>
            <a:srgbClr val="e8f5e9"/>
          </a:solidFill>
          <a:ln w="76320">
            <a:solidFill>
              <a:srgbClr val="e91e63"/>
            </a:solidFill>
            <a:round/>
          </a:ln>
        </p:spPr>
        <p:style>
          <a:lnRef idx="0"/>
          <a:fillRef idx="0"/>
          <a:effectRef idx="0"/>
          <a:fontRef idx="minor"/>
        </p:style>
        <p:txBody>
          <a:bodyPr lIns="128160" rIns="128160" tIns="83160" bIns="83160" anchor="t">
            <a:noAutofit/>
          </a:bodyPr>
          <a:p>
            <a:pPr>
              <a:lnSpc>
                <a:spcPct val="150000"/>
              </a:lnSpc>
              <a:buNone/>
            </a:pPr>
            <a:r>
              <a:rPr b="0" lang="en-PH" sz="2800" spc="-1" strike="noStrike">
                <a:solidFill>
                  <a:srgbClr val="000000"/>
                </a:solidFill>
                <a:latin typeface="Lato"/>
                <a:ea typeface="DejaVu Sans"/>
              </a:rPr>
              <a:t>Bilugan ang simuno sa pangungusap.</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 Nakabalik na rin kaming magkapatid sa paaralan.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Naging masaya na ulit kami.</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3. Nawalan kami ng tirahan at makakain.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4. Sinira ng malakas na bagyo ang aming bayan.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5. Ang aming pamilya ay nasa mabuting kalagayan na.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7469640" y="1980000"/>
            <a:ext cx="4229280" cy="4092480"/>
          </a:xfrm>
          <a:prstGeom prst="rect">
            <a:avLst/>
          </a:prstGeom>
          <a:ln w="0">
            <a:noFill/>
          </a:ln>
        </p:spPr>
      </p:pic>
      <p:sp>
        <p:nvSpPr>
          <p:cNvPr id="126" name=""/>
          <p:cNvSpPr/>
          <p:nvPr/>
        </p:nvSpPr>
        <p:spPr>
          <a:xfrm>
            <a:off x="1080000" y="360000"/>
            <a:ext cx="8871840" cy="1461960"/>
          </a:xfrm>
          <a:prstGeom prst="rect">
            <a:avLst/>
          </a:prstGeom>
          <a:solidFill>
            <a:srgbClr val="e5c17d"/>
          </a:solidFill>
          <a:ln w="0">
            <a:noFill/>
          </a:ln>
        </p:spPr>
        <p:style>
          <a:lnRef idx="0"/>
          <a:fillRef idx="0"/>
          <a:effectRef idx="0"/>
          <a:fontRef idx="minor"/>
        </p:style>
        <p:txBody>
          <a:bodyPr lIns="90000" rIns="90000" tIns="45000" bIns="45000" anchor="t">
            <a:noAutofit/>
          </a:bodyPr>
          <a:p>
            <a:pPr>
              <a:lnSpc>
                <a:spcPct val="100000"/>
              </a:lnSpc>
              <a:buNone/>
            </a:pP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Pangunahing Tanong:</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600" spc="-1" strike="noStrike">
                <a:solidFill>
                  <a:srgbClr val="000000"/>
                </a:solidFill>
                <a:latin typeface="Lato"/>
                <a:ea typeface="DejaVu Sans"/>
              </a:rPr>
              <a:t>Paano tayo natutulungan ng mga samahan sa </a:t>
            </a: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ibang bahagi ng mundo?</a:t>
            </a:r>
            <a:endParaRPr b="0" lang="en-PH" sz="2600" spc="-1" strike="noStrike">
              <a:latin typeface="Arial"/>
            </a:endParaRPr>
          </a:p>
        </p:txBody>
      </p:sp>
      <p:pic>
        <p:nvPicPr>
          <p:cNvPr id="127" name="" descr=""/>
          <p:cNvPicPr/>
          <p:nvPr/>
        </p:nvPicPr>
        <p:blipFill>
          <a:blip r:embed="rId2"/>
          <a:stretch/>
        </p:blipFill>
        <p:spPr>
          <a:xfrm>
            <a:off x="1080000" y="203760"/>
            <a:ext cx="1258200" cy="2350440"/>
          </a:xfrm>
          <a:prstGeom prst="rect">
            <a:avLst/>
          </a:prstGeom>
          <a:ln w="0">
            <a:noFill/>
          </a:ln>
        </p:spPr>
      </p:pic>
      <p:sp>
        <p:nvSpPr>
          <p:cNvPr id="128" name=""/>
          <p:cNvSpPr/>
          <p:nvPr/>
        </p:nvSpPr>
        <p:spPr>
          <a:xfrm>
            <a:off x="533520" y="2761560"/>
            <a:ext cx="7198560" cy="1729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Anong mga samahan sa mundo ang alam mo? Bilugan ang larawan nito.</a:t>
            </a:r>
            <a:endParaRPr b="0" lang="en-PH" sz="2800" spc="-1" strike="noStrike">
              <a:latin typeface="Arial"/>
            </a:endParaRPr>
          </a:p>
          <a:p>
            <a:pPr algn="just">
              <a:lnSpc>
                <a:spcPct val="100000"/>
              </a:lnSpc>
              <a:buNone/>
            </a:pP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Paano ito nakatutulong sa atin?</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_______________________________</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_______________________________</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08000" y="988560"/>
            <a:ext cx="10259280" cy="1710720"/>
          </a:xfrm>
          <a:prstGeom prst="rect">
            <a:avLst/>
          </a:prstGeom>
          <a:solidFill>
            <a:srgbClr val="fff3e0"/>
          </a:solid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Hinuha</a:t>
            </a:r>
            <a:endParaRPr b="0" lang="en-PH" sz="2800" spc="-1" strike="noStrike">
              <a:latin typeface="Arial"/>
            </a:endParaRPr>
          </a:p>
          <a:p>
            <a:pPr algn="ctr">
              <a:lnSpc>
                <a:spcPct val="100000"/>
              </a:lnSpc>
              <a:buNone/>
            </a:pPr>
            <a:endParaRPr b="0" lang="en-PH" sz="2800" spc="-1" strike="noStrike">
              <a:latin typeface="Arial"/>
            </a:endParaRPr>
          </a:p>
          <a:p>
            <a:pPr algn="just">
              <a:lnSpc>
                <a:spcPct val="10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Ito ay prediksiyon o hula batay sa sariling ideya o kaalaman tungkol sa isang paksa.</a:t>
            </a:r>
            <a:endParaRPr b="0" lang="en-PH" sz="2600" spc="-1" strike="noStrike">
              <a:latin typeface="Arial"/>
            </a:endParaRPr>
          </a:p>
        </p:txBody>
      </p:sp>
      <p:sp>
        <p:nvSpPr>
          <p:cNvPr id="130" name=""/>
          <p:cNvSpPr/>
          <p:nvPr/>
        </p:nvSpPr>
        <p:spPr>
          <a:xfrm>
            <a:off x="851040" y="2827440"/>
            <a:ext cx="10308240" cy="3291840"/>
          </a:xfrm>
          <a:prstGeom prst="rect">
            <a:avLst/>
          </a:prstGeom>
          <a:solidFill>
            <a:srgbClr val="f3e5f5"/>
          </a:solid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A. Makinig sa babasahing kuwento ng guro at ibigay ang sariling hinuha batay rito.</a:t>
            </a:r>
            <a:endParaRPr b="0" lang="en-PH" sz="2800" spc="-1" strike="noStrike">
              <a:latin typeface="Arial"/>
            </a:endParaRPr>
          </a:p>
          <a:p>
            <a:pPr>
              <a:lnSpc>
                <a:spcPct val="100000"/>
              </a:lnSpc>
              <a:buNone/>
            </a:pP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3.</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0" y="38520"/>
            <a:ext cx="2633760" cy="1219680"/>
          </a:xfrm>
          <a:prstGeom prst="rect">
            <a:avLst/>
          </a:prstGeom>
          <a:ln w="0">
            <a:noFill/>
          </a:ln>
        </p:spPr>
      </p:pic>
      <p:sp>
        <p:nvSpPr>
          <p:cNvPr id="132" name=""/>
          <p:cNvSpPr/>
          <p:nvPr/>
        </p:nvSpPr>
        <p:spPr>
          <a:xfrm>
            <a:off x="900000" y="900000"/>
            <a:ext cx="10360440" cy="960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600" spc="-1" strike="noStrike">
                <a:solidFill>
                  <a:srgbClr val="000000"/>
                </a:solidFill>
                <a:latin typeface="Lato"/>
                <a:ea typeface="DejaVu Sans"/>
              </a:rPr>
              <a:t>Pagbibigay ng Kahulugan ng Salita Gamit ang Pahiwatig ng Larawan</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at Pangungusap</a:t>
            </a:r>
            <a:endParaRPr b="0" lang="en-PH" sz="2600" spc="-1" strike="noStrike">
              <a:latin typeface="Arial"/>
            </a:endParaRPr>
          </a:p>
        </p:txBody>
      </p:sp>
      <p:graphicFrame>
        <p:nvGraphicFramePr>
          <p:cNvPr id="133" name=""/>
          <p:cNvGraphicFramePr/>
          <p:nvPr/>
        </p:nvGraphicFramePr>
        <p:xfrm>
          <a:off x="537120" y="1896840"/>
          <a:ext cx="10975680" cy="2608920"/>
        </p:xfrm>
        <a:graphic>
          <a:graphicData uri="http://schemas.openxmlformats.org/drawingml/2006/table">
            <a:tbl>
              <a:tblPr/>
              <a:tblGrid>
                <a:gridCol w="3411720"/>
                <a:gridCol w="3384720"/>
                <a:gridCol w="4179600"/>
              </a:tblGrid>
              <a:tr h="618120">
                <a:tc>
                  <a:txBody>
                    <a:bodyPr lIns="90000" rIns="90000" anchor="t">
                      <a:noAutofit/>
                    </a:bodyPr>
                    <a:p>
                      <a:pPr algn="ctr">
                        <a:lnSpc>
                          <a:spcPct val="100000"/>
                        </a:lnSpc>
                        <a:buNone/>
                      </a:pPr>
                      <a:r>
                        <a:rPr b="0" lang="en-PH" sz="2600" spc="-1" strike="noStrike">
                          <a:latin typeface="Lato"/>
                        </a:rPr>
                        <a:t>bagyo</a:t>
                      </a:r>
                      <a:endParaRPr b="0" lang="en-PH" sz="2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c>
                  <a:txBody>
                    <a:bodyPr lIns="90000" rIns="90000" anchor="t">
                      <a:noAutofit/>
                    </a:bodyPr>
                    <a:p>
                      <a:pPr algn="ctr">
                        <a:lnSpc>
                          <a:spcPct val="100000"/>
                        </a:lnSpc>
                        <a:buNone/>
                      </a:pPr>
                      <a:r>
                        <a:rPr b="0" lang="en-PH" sz="2500" spc="-1" strike="noStrike">
                          <a:latin typeface="Lato"/>
                        </a:rPr>
                        <a:t>nakakikilabot</a:t>
                      </a:r>
                      <a:endParaRPr b="0" lang="en-PH" sz="25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c>
                  <a:txBody>
                    <a:bodyPr lIns="90000" rIns="90000" anchor="t">
                      <a:noAutofit/>
                    </a:bodyPr>
                    <a:p>
                      <a:pPr algn="ctr">
                        <a:lnSpc>
                          <a:spcPct val="100000"/>
                        </a:lnSpc>
                        <a:buNone/>
                      </a:pPr>
                      <a:r>
                        <a:rPr b="0" lang="en-PH" sz="2500" spc="-1" strike="noStrike">
                          <a:latin typeface="Lato"/>
                        </a:rPr>
                        <a:t>samahan</a:t>
                      </a:r>
                      <a:endParaRPr b="0" lang="en-PH" sz="25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r>
              <a:tr h="1991160">
                <a:tc>
                  <a:txBody>
                    <a:bodyPr lIns="90000" rIns="90000" anchor="t">
                      <a:noAutofit/>
                    </a:bodyPr>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2500" spc="-1" strike="noStrike">
                          <a:latin typeface="Lato"/>
                        </a:rPr>
                        <a:t>Nasira ng malakas na</a:t>
                      </a:r>
                      <a:endParaRPr b="0" lang="en-PH" sz="2500" spc="-1" strike="noStrike">
                        <a:latin typeface="Arial"/>
                      </a:endParaRPr>
                    </a:p>
                    <a:p>
                      <a:pPr algn="just">
                        <a:lnSpc>
                          <a:spcPct val="100000"/>
                        </a:lnSpc>
                        <a:buNone/>
                      </a:pPr>
                      <a:r>
                        <a:rPr b="0" lang="en-PH" sz="2500" spc="-1" strike="noStrike">
                          <a:highlight>
                            <a:srgbClr val="ffff00"/>
                          </a:highlight>
                          <a:latin typeface="Lato"/>
                        </a:rPr>
                        <a:t>bagyo</a:t>
                      </a:r>
                      <a:r>
                        <a:rPr b="0" lang="en-PH" sz="2500" spc="-1" strike="noStrike">
                          <a:latin typeface="Lato"/>
                        </a:rPr>
                        <a:t> ang maraming</a:t>
                      </a:r>
                      <a:endParaRPr b="0" lang="en-PH" sz="2500" spc="-1" strike="noStrike">
                        <a:latin typeface="Arial"/>
                      </a:endParaRPr>
                    </a:p>
                    <a:p>
                      <a:pPr algn="just">
                        <a:lnSpc>
                          <a:spcPct val="100000"/>
                        </a:lnSpc>
                        <a:buNone/>
                      </a:pPr>
                      <a:r>
                        <a:rPr b="0" lang="en-PH" sz="2500" spc="-1" strike="noStrike">
                          <a:latin typeface="Lato"/>
                        </a:rPr>
                        <a:t>bahay sa aming bayan.</a:t>
                      </a:r>
                      <a:endParaRPr b="0" lang="en-PH" sz="25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c>
                  <a:txBody>
                    <a:bodyPr lIns="90000" rIns="90000" anchor="t">
                      <a:noAutofit/>
                    </a:bodyPr>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2500" spc="-1" strike="noStrike">
                          <a:highlight>
                            <a:srgbClr val="ffff00"/>
                          </a:highlight>
                          <a:latin typeface="Lato"/>
                        </a:rPr>
                        <a:t>Nakakikilabot</a:t>
                      </a:r>
                      <a:r>
                        <a:rPr b="0" lang="en-PH" sz="2500" spc="-1" strike="noStrike">
                          <a:latin typeface="Lato"/>
                        </a:rPr>
                        <a:t> ang</a:t>
                      </a:r>
                      <a:endParaRPr b="0" lang="en-PH" sz="2500" spc="-1" strike="noStrike">
                        <a:latin typeface="Arial"/>
                      </a:endParaRPr>
                    </a:p>
                    <a:p>
                      <a:pPr algn="just">
                        <a:lnSpc>
                          <a:spcPct val="100000"/>
                        </a:lnSpc>
                        <a:buNone/>
                      </a:pPr>
                      <a:r>
                        <a:rPr b="0" lang="en-PH" sz="2500" spc="-1" strike="noStrike">
                          <a:latin typeface="Lato"/>
                        </a:rPr>
                        <a:t>Napanood kong palabas sa telebisyon.</a:t>
                      </a:r>
                      <a:endParaRPr b="0" lang="en-PH" sz="25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c>
                  <a:txBody>
                    <a:bodyPr lIns="90000" rIns="90000" anchor="t">
                      <a:noAutofit/>
                    </a:bodyPr>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2500" spc="-1" strike="noStrike">
                          <a:latin typeface="Lato"/>
                        </a:rPr>
                        <a:t>Kabilang siya sa</a:t>
                      </a:r>
                      <a:r>
                        <a:rPr b="0" lang="en-PH" sz="2500" spc="-1" strike="noStrike">
                          <a:highlight>
                            <a:srgbClr val="ffff00"/>
                          </a:highlight>
                          <a:latin typeface="Lato"/>
                        </a:rPr>
                        <a:t> samahan</a:t>
                      </a:r>
                      <a:endParaRPr b="0" lang="en-PH" sz="2500" spc="-1" strike="noStrike">
                        <a:latin typeface="Arial"/>
                      </a:endParaRPr>
                    </a:p>
                    <a:p>
                      <a:pPr algn="just">
                        <a:lnSpc>
                          <a:spcPct val="100000"/>
                        </a:lnSpc>
                        <a:buNone/>
                      </a:pPr>
                      <a:r>
                        <a:rPr b="0" lang="en-PH" sz="2500" spc="-1" strike="noStrike">
                          <a:latin typeface="Lato"/>
                        </a:rPr>
                        <a:t>ng Boy Scouts.</a:t>
                      </a:r>
                      <a:endParaRPr b="0" lang="en-PH" sz="25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8ce95"/>
                    </a:solidFill>
                  </a:tcPr>
                </a:tc>
              </a:tr>
            </a:tbl>
          </a:graphicData>
        </a:graphic>
      </p:graphicFrame>
      <p:pic>
        <p:nvPicPr>
          <p:cNvPr id="134" name="" descr=""/>
          <p:cNvPicPr/>
          <p:nvPr/>
        </p:nvPicPr>
        <p:blipFill>
          <a:blip r:embed="rId2"/>
          <a:stretch/>
        </p:blipFill>
        <p:spPr>
          <a:xfrm>
            <a:off x="1260000" y="2588400"/>
            <a:ext cx="1979280" cy="1910880"/>
          </a:xfrm>
          <a:prstGeom prst="rect">
            <a:avLst/>
          </a:prstGeom>
          <a:ln w="0">
            <a:noFill/>
          </a:ln>
        </p:spPr>
      </p:pic>
      <p:pic>
        <p:nvPicPr>
          <p:cNvPr id="135" name="" descr=""/>
          <p:cNvPicPr/>
          <p:nvPr/>
        </p:nvPicPr>
        <p:blipFill>
          <a:blip r:embed="rId3"/>
          <a:stretch/>
        </p:blipFill>
        <p:spPr>
          <a:xfrm>
            <a:off x="4500000" y="2679480"/>
            <a:ext cx="1979280" cy="1812240"/>
          </a:xfrm>
          <a:prstGeom prst="rect">
            <a:avLst/>
          </a:prstGeom>
          <a:ln w="0">
            <a:noFill/>
          </a:ln>
        </p:spPr>
      </p:pic>
      <p:pic>
        <p:nvPicPr>
          <p:cNvPr id="136" name="" descr=""/>
          <p:cNvPicPr/>
          <p:nvPr/>
        </p:nvPicPr>
        <p:blipFill>
          <a:blip r:embed="rId4"/>
          <a:stretch/>
        </p:blipFill>
        <p:spPr>
          <a:xfrm>
            <a:off x="8460000" y="2694240"/>
            <a:ext cx="1788120" cy="19850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080000" y="1260000"/>
            <a:ext cx="1618200" cy="712440"/>
          </a:xfrm>
          <a:prstGeom prst="rect">
            <a:avLst/>
          </a:prstGeom>
          <a:solidFill>
            <a:srgbClr val="f5ddd9"/>
          </a:solidFill>
          <a:ln w="76320">
            <a:solidFill>
              <a:srgbClr val="e12839"/>
            </a:solidFill>
            <a:round/>
          </a:ln>
        </p:spPr>
        <p:style>
          <a:lnRef idx="0"/>
          <a:fillRef idx="0"/>
          <a:effectRef idx="0"/>
          <a:fontRef idx="minor"/>
        </p:style>
        <p:txBody>
          <a:bodyPr lIns="128160" rIns="128160" tIns="83160" bIns="83160" anchor="t">
            <a:noAutofit/>
          </a:bodyPr>
          <a:p>
            <a:pPr>
              <a:lnSpc>
                <a:spcPct val="100000"/>
              </a:lnSpc>
              <a:buNone/>
            </a:pPr>
            <a:r>
              <a:rPr b="0" lang="en-PH" sz="3000" spc="-1" strike="noStrike">
                <a:solidFill>
                  <a:srgbClr val="000000"/>
                </a:solidFill>
                <a:latin typeface="Lato"/>
                <a:ea typeface="DejaVu Sans"/>
              </a:rPr>
              <a:t>Basahin</a:t>
            </a:r>
            <a:endParaRPr b="0" lang="en-PH" sz="3000" spc="-1" strike="noStrike">
              <a:latin typeface="Arial"/>
            </a:endParaRPr>
          </a:p>
        </p:txBody>
      </p:sp>
      <p:sp>
        <p:nvSpPr>
          <p:cNvPr id="138" name=""/>
          <p:cNvSpPr/>
          <p:nvPr/>
        </p:nvSpPr>
        <p:spPr>
          <a:xfrm>
            <a:off x="1080000" y="2700000"/>
            <a:ext cx="10237320" cy="1472760"/>
          </a:xfrm>
          <a:prstGeom prst="rect">
            <a:avLst/>
          </a:prstGeom>
          <a:solidFill>
            <a:srgbClr val="99d0d8"/>
          </a:solidFill>
          <a:ln w="0">
            <a:noFill/>
          </a:ln>
        </p:spPr>
        <p:style>
          <a:lnRef idx="0"/>
          <a:fillRef idx="0"/>
          <a:effectRef idx="0"/>
          <a:fontRef idx="minor"/>
        </p:style>
        <p:txBody>
          <a:bodyPr lIns="90000" rIns="90000" tIns="45000" bIns="45000" anchor="t">
            <a:noAutofit/>
          </a:bodyPr>
          <a:p>
            <a:pPr algn="ctr">
              <a:lnSpc>
                <a:spcPct val="200000"/>
              </a:lnSpc>
              <a:buNone/>
            </a:pPr>
            <a:r>
              <a:rPr b="0" lang="en-PH" sz="3000" spc="-1" strike="noStrike">
                <a:solidFill>
                  <a:srgbClr val="000000"/>
                </a:solidFill>
                <a:latin typeface="Lato"/>
                <a:ea typeface="DejaVu Sans"/>
              </a:rPr>
              <a:t>Isang liham ang iyong babasahin.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80000" y="365760"/>
            <a:ext cx="2877840" cy="621720"/>
          </a:xfrm>
          <a:prstGeom prst="rect">
            <a:avLst/>
          </a:prstGeom>
          <a:solidFill>
            <a:srgbClr val="f5ddd9"/>
          </a:solidFill>
          <a:ln w="76320">
            <a:solidFill>
              <a:srgbClr val="e12839"/>
            </a:solidFill>
            <a:round/>
          </a:ln>
        </p:spPr>
        <p:style>
          <a:lnRef idx="0"/>
          <a:fillRef idx="0"/>
          <a:effectRef idx="0"/>
          <a:fontRef idx="minor"/>
        </p:style>
        <p:txBody>
          <a:bodyPr lIns="128160" rIns="128160" tIns="83160" bIns="83160" anchor="t">
            <a:noAutofit/>
          </a:bodyPr>
          <a:p>
            <a:pPr>
              <a:lnSpc>
                <a:spcPct val="100000"/>
              </a:lnSpc>
              <a:buNone/>
            </a:pPr>
            <a:r>
              <a:rPr b="0" i="1" lang="en-PH" sz="3000" spc="-1" strike="noStrike">
                <a:solidFill>
                  <a:srgbClr val="000000"/>
                </a:solidFill>
                <a:latin typeface="Lato"/>
                <a:ea typeface="DejaVu Sans"/>
              </a:rPr>
              <a:t>Genre:</a:t>
            </a:r>
            <a:r>
              <a:rPr b="0" lang="en-PH" sz="3000" spc="-1" strike="noStrike">
                <a:solidFill>
                  <a:srgbClr val="000000"/>
                </a:solidFill>
                <a:latin typeface="Lato"/>
                <a:ea typeface="DejaVu Sans"/>
              </a:rPr>
              <a:t> Liham</a:t>
            </a:r>
            <a:endParaRPr b="0" lang="en-PH" sz="3000" spc="-1" strike="noStrike">
              <a:latin typeface="Arial"/>
            </a:endParaRPr>
          </a:p>
        </p:txBody>
      </p:sp>
      <p:sp>
        <p:nvSpPr>
          <p:cNvPr id="140" name=""/>
          <p:cNvSpPr/>
          <p:nvPr/>
        </p:nvSpPr>
        <p:spPr>
          <a:xfrm>
            <a:off x="919440" y="1585440"/>
            <a:ext cx="10238400" cy="3992400"/>
          </a:xfrm>
          <a:prstGeom prst="rect">
            <a:avLst/>
          </a:prstGeom>
          <a:solidFill>
            <a:srgbClr val="efbe54"/>
          </a:solidFill>
          <a:ln w="0">
            <a:noFill/>
          </a:ln>
        </p:spPr>
        <p:style>
          <a:lnRef idx="0"/>
          <a:fillRef idx="0"/>
          <a:effectRef idx="0"/>
          <a:fontRef idx="minor"/>
        </p:style>
        <p:txBody>
          <a:bodyPr lIns="90000" rIns="90000" tIns="45000" bIns="45000" anchor="t">
            <a:noAutofit/>
          </a:bodyPr>
          <a:p>
            <a:pPr algn="just">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Ipinadadala sa koreo o sa </a:t>
            </a:r>
            <a:r>
              <a:rPr b="0" i="1" lang="en-PH" sz="3000" spc="-1" strike="noStrike">
                <a:solidFill>
                  <a:srgbClr val="000000"/>
                </a:solidFill>
                <a:latin typeface="Lato"/>
                <a:ea typeface="DejaVu Sans"/>
              </a:rPr>
              <a:t>email</a:t>
            </a:r>
            <a:endParaRPr b="0" lang="en-PH" sz="3000" spc="-1" strike="noStrike">
              <a:latin typeface="Arial"/>
            </a:endParaRPr>
          </a:p>
          <a:p>
            <a:pPr algn="just">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Naglalaman ng mensahe o balita</a:t>
            </a:r>
            <a:endParaRPr b="0" lang="en-PH" sz="3000" spc="-1" strike="noStrike">
              <a:latin typeface="Arial"/>
            </a:endParaRPr>
          </a:p>
          <a:p>
            <a:pPr algn="just">
              <a:lnSpc>
                <a:spcPct val="200000"/>
              </a:lnSpc>
              <a:buNone/>
            </a:pPr>
            <a:r>
              <a:rPr b="0" lang="en-PH" sz="3000" spc="-1" strike="noStrike">
                <a:solidFill>
                  <a:srgbClr val="000000"/>
                </a:solidFill>
                <a:latin typeface="Lato"/>
                <a:ea typeface="DejaVu Sans"/>
              </a:rPr>
              <a:t>Halimbawa: “Nakasisiyang Balita”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rcRect l="0" t="2915" r="0" b="0"/>
          <a:stretch/>
        </p:blipFill>
        <p:spPr>
          <a:xfrm>
            <a:off x="1260000" y="540000"/>
            <a:ext cx="3616560" cy="5653080"/>
          </a:xfrm>
          <a:prstGeom prst="rect">
            <a:avLst/>
          </a:prstGeom>
          <a:ln w="0">
            <a:noFill/>
          </a:ln>
        </p:spPr>
      </p:pic>
      <p:pic>
        <p:nvPicPr>
          <p:cNvPr id="142" name="" descr=""/>
          <p:cNvPicPr/>
          <p:nvPr/>
        </p:nvPicPr>
        <p:blipFill>
          <a:blip r:embed="rId2"/>
          <a:stretch/>
        </p:blipFill>
        <p:spPr>
          <a:xfrm>
            <a:off x="5040000" y="3240000"/>
            <a:ext cx="2823480" cy="2519280"/>
          </a:xfrm>
          <a:prstGeom prst="rect">
            <a:avLst/>
          </a:prstGeom>
          <a:ln w="0">
            <a:noFill/>
          </a:ln>
        </p:spPr>
      </p:pic>
      <p:sp>
        <p:nvSpPr>
          <p:cNvPr id="143" name=""/>
          <p:cNvSpPr/>
          <p:nvPr/>
        </p:nvSpPr>
        <p:spPr>
          <a:xfrm>
            <a:off x="1620000" y="143640"/>
            <a:ext cx="269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DejaVu Sans"/>
              </a:rPr>
              <a:t>Nakasisiyang Balita</a:t>
            </a:r>
            <a:endParaRPr b="0" lang="en-PH" sz="2000" spc="-1" strike="noStrike">
              <a:latin typeface="Arial"/>
            </a:endParaRPr>
          </a:p>
        </p:txBody>
      </p:sp>
      <p:pic>
        <p:nvPicPr>
          <p:cNvPr id="144" name="" descr=""/>
          <p:cNvPicPr/>
          <p:nvPr/>
        </p:nvPicPr>
        <p:blipFill>
          <a:blip r:embed="rId3"/>
          <a:stretch/>
        </p:blipFill>
        <p:spPr>
          <a:xfrm>
            <a:off x="8460000" y="539280"/>
            <a:ext cx="2225520" cy="5400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980000" y="1080000"/>
            <a:ext cx="8999640" cy="1525320"/>
          </a:xfrm>
          <a:prstGeom prst="rect">
            <a:avLst/>
          </a:prstGeom>
          <a:noFill/>
          <a:ln w="76320">
            <a:solidFill>
              <a:srgbClr val="e91e63"/>
            </a:solidFill>
            <a:round/>
          </a:ln>
        </p:spPr>
        <p:style>
          <a:lnRef idx="0"/>
          <a:fillRef idx="0"/>
          <a:effectRef idx="0"/>
          <a:fontRef idx="minor"/>
        </p:style>
        <p:txBody>
          <a:bodyPr lIns="128160" rIns="128160" tIns="83160" bIns="83160" anchor="t">
            <a:noAutofit/>
          </a:bodyPr>
          <a:p>
            <a:pPr algn="ctr">
              <a:lnSpc>
                <a:spcPct val="100000"/>
              </a:lnSpc>
              <a:buNone/>
            </a:pPr>
            <a:r>
              <a:rPr b="0" i="1" lang="en-PH" sz="2800" spc="-1" strike="noStrike">
                <a:solidFill>
                  <a:srgbClr val="000000"/>
                </a:solidFill>
                <a:highlight>
                  <a:srgbClr val="ffff00"/>
                </a:highlight>
                <a:latin typeface="Montserrat"/>
                <a:ea typeface="DejaVu Sans"/>
              </a:rPr>
              <a:t>Pahiwatig</a:t>
            </a:r>
            <a:endParaRPr b="0" lang="en-PH" sz="2800" spc="-1" strike="noStrike">
              <a:latin typeface="Arial"/>
            </a:endParaRPr>
          </a:p>
          <a:p>
            <a:pPr algn="just">
              <a:lnSpc>
                <a:spcPct val="100000"/>
              </a:lnSpc>
              <a:buNone/>
            </a:pPr>
            <a:r>
              <a:rPr b="0" i="1" lang="en-PH" sz="2800" spc="-1" strike="noStrike">
                <a:solidFill>
                  <a:srgbClr val="000000"/>
                </a:solidFill>
                <a:latin typeface="Montserrat"/>
                <a:ea typeface="DejaVu Sans"/>
              </a:rPr>
              <a:t>Nakapagbibigay linaw o tulong para malaman ang sinasabi o tinutukoy.</a:t>
            </a:r>
            <a:endParaRPr b="0" lang="en-PH" sz="2800" spc="-1" strike="noStrike">
              <a:latin typeface="Arial"/>
            </a:endParaRPr>
          </a:p>
        </p:txBody>
      </p:sp>
      <p:sp>
        <p:nvSpPr>
          <p:cNvPr id="146" name=""/>
          <p:cNvSpPr/>
          <p:nvPr/>
        </p:nvSpPr>
        <p:spPr>
          <a:xfrm>
            <a:off x="540000" y="3242160"/>
            <a:ext cx="11016000" cy="179748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Gamitin ang mga pahiwatig sa mga pangungusap para malaman at ipares ang mga salitang kaugnay nito. Isulat ang letra ng tamang sagot sa patlang.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253960" y="400320"/>
            <a:ext cx="7511400" cy="1439640"/>
          </a:xfrm>
          <a:prstGeom prst="rect">
            <a:avLst/>
          </a:prstGeom>
          <a:solidFill>
            <a:srgbClr val="ffff00"/>
          </a:solidFill>
          <a:ln w="76320">
            <a:solidFill>
              <a:srgbClr val="3465a4"/>
            </a:solidFill>
            <a:round/>
          </a:ln>
        </p:spPr>
        <p:style>
          <a:lnRef idx="0"/>
          <a:fillRef idx="0"/>
          <a:effectRef idx="0"/>
          <a:fontRef idx="minor"/>
        </p:style>
        <p:txBody>
          <a:bodyPr lIns="128160" rIns="128160" tIns="83160" bIns="83160" anchor="t">
            <a:noAutofit/>
          </a:bodyPr>
          <a:p>
            <a:pPr algn="ctr">
              <a:lnSpc>
                <a:spcPct val="150000"/>
              </a:lnSpc>
              <a:buNone/>
            </a:pPr>
            <a:r>
              <a:rPr b="0" lang="en-PH" sz="2800" spc="-1" strike="noStrike">
                <a:solidFill>
                  <a:srgbClr val="000000"/>
                </a:solidFill>
                <a:latin typeface="Lato"/>
                <a:ea typeface="DejaVu Sans"/>
              </a:rPr>
              <a:t>a. payapa</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 samahan</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c. bagyo</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d. nasisiyahan</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e. nakakikilabot</a:t>
            </a:r>
            <a:endParaRPr b="0" lang="en-PH" sz="2800" spc="-1" strike="noStrike">
              <a:latin typeface="Arial"/>
            </a:endParaRPr>
          </a:p>
        </p:txBody>
      </p:sp>
      <p:sp>
        <p:nvSpPr>
          <p:cNvPr id="148" name=""/>
          <p:cNvSpPr/>
          <p:nvPr/>
        </p:nvSpPr>
        <p:spPr>
          <a:xfrm>
            <a:off x="620280" y="2340000"/>
            <a:ext cx="11043360" cy="3419640"/>
          </a:xfrm>
          <a:prstGeom prst="rect">
            <a:avLst/>
          </a:prstGeom>
          <a:solidFill>
            <a:srgbClr val="fbe9e7"/>
          </a:solid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solidFill>
                  <a:srgbClr val="000000"/>
                </a:solidFill>
                <a:latin typeface="Lato"/>
                <a:ea typeface="DejaVu Sans"/>
              </a:rPr>
              <a:t>_____ 1. Natutuwa kami sa magandang balita mo.</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_____ 2. Tinulungan kami ng grupo ng Red Cross.</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_____ 3. Tahimik at maayos na ang aming barangay ngayon.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_____ 4. Nasira ng malakas na hangin at ulan ang mga bahay at gusali.</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_____ 5. Nakatatakot ang epekto ng malaking baha sa buhay ng mga tao.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2683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2023-09-19T14:28:20Z</dcterms:modified>
  <cp:revision>261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