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600" cy="683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8480" cy="2778480"/>
          </a:xfrm>
          <a:prstGeom prst="rect">
            <a:avLst/>
          </a:prstGeom>
          <a:ln w="0">
            <a:noFill/>
          </a:ln>
        </p:spPr>
      </p:pic>
      <p:sp>
        <p:nvSpPr>
          <p:cNvPr id="2" name="Rectangle 5"/>
          <p:cNvSpPr/>
          <p:nvPr/>
        </p:nvSpPr>
        <p:spPr>
          <a:xfrm>
            <a:off x="3487320" y="1475280"/>
            <a:ext cx="8683920" cy="3841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3920" cy="3636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600" cy="614520"/>
          </a:xfrm>
          <a:prstGeom prst="rect">
            <a:avLst/>
          </a:prstGeom>
          <a:ln w="0">
            <a:noFill/>
          </a:ln>
        </p:spPr>
      </p:pic>
      <p:sp>
        <p:nvSpPr>
          <p:cNvPr id="43" name="Rectangle 7"/>
          <p:cNvSpPr/>
          <p:nvPr/>
        </p:nvSpPr>
        <p:spPr>
          <a:xfrm>
            <a:off x="10868760" y="0"/>
            <a:ext cx="950040" cy="950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4120" cy="1014120"/>
          </a:xfrm>
          <a:prstGeom prst="rect">
            <a:avLst/>
          </a:prstGeom>
          <a:ln w="0">
            <a:noFill/>
          </a:ln>
        </p:spPr>
      </p:pic>
      <p:sp>
        <p:nvSpPr>
          <p:cNvPr id="45" name="TextBox 9"/>
          <p:cNvSpPr/>
          <p:nvPr/>
        </p:nvSpPr>
        <p:spPr>
          <a:xfrm>
            <a:off x="185400" y="6362280"/>
            <a:ext cx="467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920" cy="33642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s://alphahistory.com/holocaust/anne-frank-diary-1942-44/" TargetMode="External"/><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s://philnews.ph/2020/01/30/anekdota-mga-halimbawa-ng-anekdota-anecdote/" TargetMode="External"/><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70800" y="3060000"/>
            <a:ext cx="77288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Pag-unawa sa Talahanayan, </a:t>
            </a:r>
            <a:r>
              <a:rPr b="0" i="1" lang="en-US" sz="3600" spc="-1" strike="noStrike">
                <a:solidFill>
                  <a:srgbClr val="ffffff"/>
                </a:solidFill>
                <a:latin typeface="Montserrat"/>
                <a:ea typeface="Arial Black;Arial Black"/>
              </a:rPr>
              <a:t>Journal</a:t>
            </a:r>
            <a:r>
              <a:rPr b="0" lang="en-US" sz="3600" spc="-1" strike="noStrike">
                <a:solidFill>
                  <a:srgbClr val="ffffff"/>
                </a:solidFill>
                <a:latin typeface="Montserrat"/>
                <a:ea typeface="Arial Black;Arial Black"/>
              </a:rPr>
              <a:t>, at Anekdota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7"/>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53" name=""/>
          <p:cNvSpPr/>
          <p:nvPr/>
        </p:nvSpPr>
        <p:spPr>
          <a:xfrm>
            <a:off x="540000" y="1121400"/>
            <a:ext cx="11154240" cy="852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a:ea typeface="DejaVu Sans"/>
              </a:rPr>
              <a:t>Pagsasanay</a:t>
            </a:r>
            <a:endParaRPr b="0" lang="en-PH" sz="2600" spc="-1" strike="noStrike">
              <a:latin typeface="Arial"/>
            </a:endParaRPr>
          </a:p>
        </p:txBody>
      </p:sp>
      <p:sp>
        <p:nvSpPr>
          <p:cNvPr id="154" name=""/>
          <p:cNvSpPr/>
          <p:nvPr/>
        </p:nvSpPr>
        <p:spPr>
          <a:xfrm>
            <a:off x="360000" y="1634400"/>
            <a:ext cx="11698560" cy="3765240"/>
          </a:xfrm>
          <a:prstGeom prst="rect">
            <a:avLst/>
          </a:prstGeom>
          <a:noFill/>
          <a:ln w="3600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Bilugan ang letra ng tamang sagot.</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Alin sa sumusunod na pangungusap ang may wastong ugnayan ng pangngalan at panghalip?</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Iyon ang pinsan kong si Juliet. Sila ay babaeng pulis.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Maria Eloisa ang pangalan ko. Nakatira sila sa Olongapo.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Si Bernadette ang pinsan ko. Siya ay nangangarap na maging isang doktor.</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Sina Jem, Jen, at Jet ay magkakakambal. Kaniya ang malaking kama sa kuwarto.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Alin sa sumusunod na panghalip ang angkop sa pangungusap sa ibaba?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Kailangang mag-iwan ng isang metrong distansiya sa pag-upo. _________________ ka na lamang pumuwesto sa kabilang upuan.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Doon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Heto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Ganoon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Naroon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1"/>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56" name=""/>
          <p:cNvSpPr/>
          <p:nvPr/>
        </p:nvSpPr>
        <p:spPr>
          <a:xfrm>
            <a:off x="181080" y="1080000"/>
            <a:ext cx="11698560" cy="4464000"/>
          </a:xfrm>
          <a:prstGeom prst="rect">
            <a:avLst/>
          </a:prstGeom>
          <a:noFill/>
          <a:ln w="3600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3. Alin sa sumusunod na panghalip ang angkop sa pangungusap sa ibaba?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Ako at si Karla ay magkaibigan. Nagkakilala _______________ sa paaralan.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kami</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Kayo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Niya</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sila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Alin sa sumusunod na pangkat ng salita ang tumutukoy sa ngalan ng tao, bagay, hayop, lugar, o pangyayari?</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Tahanan, halaman, Brgy. Addition Hills, nanay</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Makipot, masikip, malinis, maaliwalas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Naglinis, nagtanim, nagtrabaho, nagpakita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Sa loob, noong Sabado, nang mabilis, tuwing hapon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Nagsasalaysay ito ng mga pangyayari sa buhay ng isang kilalang tao upang magbigay ng mabubuting aral.</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Talaarawan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Anekdota</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
            </a:r>
            <a:r>
              <a:rPr b="0" i="1" lang="en-PH" sz="1800" spc="-1" strike="noStrike">
                <a:solidFill>
                  <a:srgbClr val="000000"/>
                </a:solidFill>
                <a:latin typeface="Lato"/>
                <a:ea typeface="DejaVu Sans"/>
              </a:rPr>
              <a:t>Journal</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Balita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p:nvPr>
        </p:nvSpPr>
        <p:spPr>
          <a:xfrm>
            <a:off x="544680" y="1044000"/>
            <a:ext cx="8083800" cy="70380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58" name="PlaceHolder 6"/>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59" name=""/>
          <p:cNvSpPr/>
          <p:nvPr/>
        </p:nvSpPr>
        <p:spPr>
          <a:xfrm>
            <a:off x="720000" y="1613880"/>
            <a:ext cx="3237840" cy="16239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Arial"/>
                <a:ea typeface="DejaVu Sans"/>
              </a:rPr>
              <a:t>1. C</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2. A</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3. A</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4. A</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5. B</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26" name=""/>
          <p:cNvSpPr/>
          <p:nvPr/>
        </p:nvSpPr>
        <p:spPr>
          <a:xfrm>
            <a:off x="432000" y="1224360"/>
            <a:ext cx="11087640" cy="3094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Talaarawan</a:t>
            </a:r>
            <a:endParaRPr b="0" lang="en-PH" sz="1800" spc="-1" strike="noStrike">
              <a:latin typeface="Arial"/>
            </a:endParaRPr>
          </a:p>
          <a:p>
            <a:pPr algn="ct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talaarawan</a:t>
            </a:r>
            <a:r>
              <a:rPr b="0" lang="en-PH" sz="1800" spc="-1" strike="noStrike">
                <a:solidFill>
                  <a:srgbClr val="000000"/>
                </a:solidFill>
                <a:latin typeface="Lato"/>
                <a:ea typeface="DejaVu Sans"/>
              </a:rPr>
              <a:t>, o </a:t>
            </a:r>
            <a:r>
              <a:rPr b="0" i="1" lang="en-PH" sz="1800" spc="-1" strike="noStrike">
                <a:solidFill>
                  <a:srgbClr val="000000"/>
                </a:solidFill>
                <a:latin typeface="Lato"/>
                <a:ea typeface="DejaVu Sans"/>
              </a:rPr>
              <a:t>diary</a:t>
            </a:r>
            <a:r>
              <a:rPr b="0" lang="en-PH" sz="1800" spc="-1" strike="noStrike">
                <a:solidFill>
                  <a:srgbClr val="000000"/>
                </a:solidFill>
                <a:latin typeface="Lato"/>
                <a:ea typeface="DejaVu Sans"/>
              </a:rPr>
              <a:t> sa Ingles, ay </a:t>
            </a:r>
            <a:r>
              <a:rPr b="1" lang="en-PH" sz="1800" spc="-1" strike="noStrike">
                <a:solidFill>
                  <a:srgbClr val="000000"/>
                </a:solidFill>
                <a:latin typeface="Lato"/>
                <a:ea typeface="DejaVu Sans"/>
              </a:rPr>
              <a:t>pagsasalaysay</a:t>
            </a:r>
            <a:r>
              <a:rPr b="0" lang="en-PH" sz="1800" spc="-1" strike="noStrike">
                <a:solidFill>
                  <a:srgbClr val="000000"/>
                </a:solidFill>
                <a:latin typeface="Lato"/>
                <a:ea typeface="DejaVu Sans"/>
              </a:rPr>
              <a:t> ng mga </a:t>
            </a:r>
            <a:r>
              <a:rPr b="1" lang="en-PH" sz="1800" spc="-1" strike="noStrike">
                <a:solidFill>
                  <a:srgbClr val="000000"/>
                </a:solidFill>
                <a:latin typeface="Lato"/>
                <a:ea typeface="DejaVu Sans"/>
              </a:rPr>
              <a:t>pangyayari sa araw-araw sa buhay ng sumusulat</a:t>
            </a:r>
            <a:r>
              <a:rPr b="0" lang="en-PH" sz="1800" spc="-1" strike="noStrike">
                <a:solidFill>
                  <a:srgbClr val="000000"/>
                </a:solidFill>
                <a:latin typeface="Lato"/>
                <a:ea typeface="DejaVu Sans"/>
              </a:rPr>
              <a:t>. Kung isang </a:t>
            </a:r>
            <a:r>
              <a:rPr b="1" lang="en-PH" sz="1800" spc="-1" strike="noStrike">
                <a:solidFill>
                  <a:srgbClr val="000000"/>
                </a:solidFill>
                <a:latin typeface="Lato"/>
                <a:ea typeface="DejaVu Sans"/>
              </a:rPr>
              <a:t>mag-aaral na tulad mo</a:t>
            </a:r>
            <a:r>
              <a:rPr b="0" lang="en-PH" sz="1800" spc="-1" strike="noStrike">
                <a:solidFill>
                  <a:srgbClr val="000000"/>
                </a:solidFill>
                <a:latin typeface="Lato"/>
                <a:ea typeface="DejaVu Sans"/>
              </a:rPr>
              <a:t> ang susulat, </a:t>
            </a:r>
            <a:r>
              <a:rPr b="1" lang="en-PH" sz="1800" spc="-1" strike="noStrike">
                <a:solidFill>
                  <a:srgbClr val="000000"/>
                </a:solidFill>
                <a:latin typeface="Lato"/>
                <a:ea typeface="DejaVu Sans"/>
              </a:rPr>
              <a:t>maaaring simulan</a:t>
            </a:r>
            <a:r>
              <a:rPr b="0" lang="en-PH" sz="1800" spc="-1" strike="noStrike">
                <a:solidFill>
                  <a:srgbClr val="000000"/>
                </a:solidFill>
                <a:latin typeface="Lato"/>
                <a:ea typeface="DejaVu Sans"/>
              </a:rPr>
              <a:t> ito sa oras ng </a:t>
            </a:r>
            <a:r>
              <a:rPr b="1" lang="en-PH" sz="1800" spc="-1" strike="noStrike">
                <a:solidFill>
                  <a:srgbClr val="000000"/>
                </a:solidFill>
                <a:latin typeface="Lato"/>
                <a:ea typeface="DejaVu Sans"/>
              </a:rPr>
              <a:t>paggising</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pagkain ng almusal</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paghahanda sa pagkaklase</a:t>
            </a:r>
            <a:r>
              <a:rPr b="0" lang="en-PH" sz="1800" spc="-1" strike="noStrike">
                <a:solidFill>
                  <a:srgbClr val="000000"/>
                </a:solidFill>
                <a:latin typeface="Lato"/>
                <a:ea typeface="DejaVu Sans"/>
              </a:rPr>
              <a:t>, at mga </a:t>
            </a:r>
            <a:r>
              <a:rPr b="1" lang="en-PH" sz="1800" spc="-1" strike="noStrike">
                <a:solidFill>
                  <a:srgbClr val="000000"/>
                </a:solidFill>
                <a:latin typeface="Lato"/>
                <a:ea typeface="DejaVu Sans"/>
              </a:rPr>
              <a:t>karanasan sa buong maghapon</a:t>
            </a:r>
            <a:r>
              <a:rPr b="0" lang="en-PH" sz="1800" spc="-1" strike="noStrike">
                <a:solidFill>
                  <a:srgbClr val="000000"/>
                </a:solidFill>
                <a:latin typeface="Lato"/>
                <a:ea typeface="DejaVu Sans"/>
              </a:rPr>
              <a:t> hanggang sa </a:t>
            </a:r>
            <a:r>
              <a:rPr b="1" lang="en-PH" sz="1800" spc="-1" strike="noStrike">
                <a:solidFill>
                  <a:srgbClr val="000000"/>
                </a:solidFill>
                <a:latin typeface="Lato"/>
                <a:ea typeface="DejaVu Sans"/>
              </a:rPr>
              <a:t>oras ng pagtulog</a:t>
            </a:r>
            <a:r>
              <a:rPr b="0" lang="en-PH" sz="1800" spc="-1" strike="noStrike">
                <a:solidFill>
                  <a:srgbClr val="000000"/>
                </a:solidFill>
                <a:latin typeface="Lato"/>
                <a:ea typeface="DejaVu Sans"/>
              </a:rPr>
              <a:t>. Karaniwang inihahanay ito ayon sa pagkakasunod-sunod na tulad ng isang listahan. Ginagamit ito upang hindi malimutan ang mga pangyayari.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28" name=""/>
          <p:cNvSpPr/>
          <p:nvPr/>
        </p:nvSpPr>
        <p:spPr>
          <a:xfrm>
            <a:off x="360000" y="1620720"/>
            <a:ext cx="7379640" cy="377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isang halimbawa nito ay ang talaarawan ni </a:t>
            </a:r>
            <a:r>
              <a:rPr b="1" lang="en-PH" sz="1800" spc="-1" strike="noStrike">
                <a:solidFill>
                  <a:srgbClr val="000000"/>
                </a:solidFill>
                <a:latin typeface="Lato"/>
                <a:ea typeface="DejaVu Sans"/>
              </a:rPr>
              <a:t>Anne Frank.</a:t>
            </a:r>
            <a:r>
              <a:rPr b="0" lang="en-PH" sz="1800" spc="-1" strike="noStrike">
                <a:solidFill>
                  <a:srgbClr val="000000"/>
                </a:solidFill>
                <a:latin typeface="Lato"/>
                <a:ea typeface="DejaVu Sans"/>
              </a:rPr>
              <a:t> Siya ay isang batang Jewish na nagtago sa mga Nazi kasama ang kaniyang pamilya noong 1942. Nangyari ito nang sakupin ng Germany ang Netherlands.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Jew o Hudyo ay pangkat-etniko sa Gitnang Silangan na naniniwala sa relihiyong Judaismo. Dahil sa pagkakaiba ng paniniwala at relihiyon, hinuhuli sila ng mga sundalo ng Germany na tinatawag na Nazis. Sa simula, ang mga Hudyo ay ibinilanggo ngunit kalaunan ay pinatay rin.</a:t>
            </a:r>
            <a:endParaRPr b="0" lang="en-PH" sz="1800" spc="-1" strike="noStrike">
              <a:latin typeface="Arial"/>
            </a:endParaRPr>
          </a:p>
        </p:txBody>
      </p:sp>
      <p:pic>
        <p:nvPicPr>
          <p:cNvPr id="129" name="" descr=""/>
          <p:cNvPicPr/>
          <p:nvPr/>
        </p:nvPicPr>
        <p:blipFill>
          <a:blip r:embed="rId1"/>
          <a:stretch/>
        </p:blipFill>
        <p:spPr>
          <a:xfrm>
            <a:off x="8123400" y="1620000"/>
            <a:ext cx="3576240" cy="3779640"/>
          </a:xfrm>
          <a:prstGeom prst="rect">
            <a:avLst/>
          </a:prstGeom>
          <a:ln w="0">
            <a:noFill/>
          </a:ln>
        </p:spPr>
      </p:pic>
      <p:sp>
        <p:nvSpPr>
          <p:cNvPr id="130" name=""/>
          <p:cNvSpPr/>
          <p:nvPr/>
        </p:nvSpPr>
        <p:spPr>
          <a:xfrm>
            <a:off x="7920000" y="5580000"/>
            <a:ext cx="3959640" cy="5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100" spc="-1" strike="noStrike">
                <a:solidFill>
                  <a:srgbClr val="000000"/>
                </a:solidFill>
                <a:latin typeface="Lato"/>
                <a:ea typeface="DejaVu Sans"/>
              </a:rPr>
              <a:t>Unknown photographer; Collectie Anne Frank Stichting</a:t>
            </a:r>
            <a:endParaRPr b="0" lang="en-PH" sz="1100" spc="-1" strike="noStrike">
              <a:latin typeface="Arial"/>
            </a:endParaRPr>
          </a:p>
          <a:p>
            <a:pPr>
              <a:lnSpc>
                <a:spcPct val="100000"/>
              </a:lnSpc>
              <a:buNone/>
            </a:pPr>
            <a:r>
              <a:rPr b="0" lang="en-PH" sz="1100" spc="-1" strike="noStrike">
                <a:solidFill>
                  <a:srgbClr val="000000"/>
                </a:solidFill>
                <a:latin typeface="Lato"/>
                <a:ea typeface="DejaVu Sans"/>
              </a:rPr>
              <a:t>Amsterdam, Public domain, via Wikimedia Commons</a:t>
            </a:r>
            <a:endParaRPr b="0" lang="en-PH" sz="1100" spc="-1" strike="noStrike">
              <a:latin typeface="Arial"/>
            </a:endParaRPr>
          </a:p>
        </p:txBody>
      </p:sp>
      <p:sp>
        <p:nvSpPr>
          <p:cNvPr id="131" name=""/>
          <p:cNvSpPr/>
          <p:nvPr/>
        </p:nvSpPr>
        <p:spPr>
          <a:xfrm>
            <a:off x="360000" y="1066320"/>
            <a:ext cx="317736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Halimbawa ng Taalarawan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3"/>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pic>
        <p:nvPicPr>
          <p:cNvPr id="133" name="" descr=""/>
          <p:cNvPicPr/>
          <p:nvPr/>
        </p:nvPicPr>
        <p:blipFill>
          <a:blip r:embed="rId1"/>
          <a:stretch/>
        </p:blipFill>
        <p:spPr>
          <a:xfrm>
            <a:off x="6264000" y="900000"/>
            <a:ext cx="4355640" cy="5052600"/>
          </a:xfrm>
          <a:prstGeom prst="rect">
            <a:avLst/>
          </a:prstGeom>
          <a:ln w="0">
            <a:noFill/>
          </a:ln>
        </p:spPr>
      </p:pic>
      <p:sp>
        <p:nvSpPr>
          <p:cNvPr id="134" name=""/>
          <p:cNvSpPr/>
          <p:nvPr/>
        </p:nvSpPr>
        <p:spPr>
          <a:xfrm>
            <a:off x="1322280" y="1980000"/>
            <a:ext cx="317736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Halimbawa ng Taalarawan</a:t>
            </a:r>
            <a:endParaRPr b="0" lang="en-PH" sz="1800" spc="-1" strike="noStrike">
              <a:latin typeface="Arial"/>
            </a:endParaRPr>
          </a:p>
        </p:txBody>
      </p:sp>
      <p:sp>
        <p:nvSpPr>
          <p:cNvPr id="135" name=""/>
          <p:cNvSpPr/>
          <p:nvPr/>
        </p:nvSpPr>
        <p:spPr>
          <a:xfrm>
            <a:off x="324000" y="3060000"/>
            <a:ext cx="5939640" cy="114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Malayang salin mula sa: </a:t>
            </a:r>
            <a:r>
              <a:rPr b="0" lang="en-PH" sz="1800" spc="-1" strike="noStrike" u="sng">
                <a:solidFill>
                  <a:srgbClr val="0563c1"/>
                </a:solidFill>
                <a:uFillTx/>
                <a:latin typeface="Lato"/>
                <a:ea typeface="DejaVu Sans"/>
                <a:hlinkClick r:id="rId2"/>
              </a:rPr>
              <a:t>https://alphahistory.com/holocaust/anne-frank-diary-1942-44/</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2"/>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37" name=""/>
          <p:cNvSpPr/>
          <p:nvPr/>
        </p:nvSpPr>
        <p:spPr>
          <a:xfrm>
            <a:off x="432000" y="864000"/>
            <a:ext cx="11015640" cy="50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1800" spc="-1" strike="noStrike">
                <a:solidFill>
                  <a:srgbClr val="000000"/>
                </a:solidFill>
                <a:latin typeface="Lato"/>
                <a:ea typeface="DejaVu Sans"/>
              </a:rPr>
              <a:t>Journal</a:t>
            </a:r>
            <a:endParaRPr b="0" lang="en-PH" sz="1800" spc="-1" strike="noStrike">
              <a:latin typeface="Arial"/>
            </a:endParaRPr>
          </a:p>
          <a:p>
            <a:pPr algn="ctr">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i="1" lang="en-PH" sz="1800" spc="-1" strike="noStrike">
                <a:solidFill>
                  <a:srgbClr val="000000"/>
                </a:solidFill>
                <a:latin typeface="Lato"/>
                <a:ea typeface="DejaVu Sans"/>
              </a:rPr>
              <a:t>journal</a:t>
            </a:r>
            <a:r>
              <a:rPr b="0" lang="en-PH" sz="1800" spc="-1" strike="noStrike">
                <a:solidFill>
                  <a:srgbClr val="000000"/>
                </a:solidFill>
                <a:latin typeface="Lato"/>
                <a:ea typeface="DejaVu Sans"/>
              </a:rPr>
              <a:t> ay isang uri ng </a:t>
            </a:r>
            <a:r>
              <a:rPr b="1" lang="en-PH" sz="1800" spc="-1" strike="noStrike">
                <a:solidFill>
                  <a:srgbClr val="000000"/>
                </a:solidFill>
                <a:latin typeface="Lato"/>
                <a:ea typeface="DejaVu Sans"/>
              </a:rPr>
              <a:t>sulatin na itinuturing na personal</a:t>
            </a:r>
            <a:r>
              <a:rPr b="0" lang="en-PH" sz="1800" spc="-1" strike="noStrike">
                <a:solidFill>
                  <a:srgbClr val="000000"/>
                </a:solidFill>
                <a:latin typeface="Lato"/>
                <a:ea typeface="DejaVu Sans"/>
              </a:rPr>
              <a:t> sapagkat naglalaman ito ng </a:t>
            </a:r>
            <a:r>
              <a:rPr b="1" lang="en-PH" sz="1800" spc="-1" strike="noStrike">
                <a:solidFill>
                  <a:srgbClr val="000000"/>
                </a:solidFill>
                <a:latin typeface="Lato"/>
                <a:ea typeface="DejaVu Sans"/>
              </a:rPr>
              <a:t>damdamin at repleksiyon ng sumulat nito</a:t>
            </a:r>
            <a:r>
              <a:rPr b="0" lang="en-PH" sz="1800" spc="-1" strike="noStrike">
                <a:solidFill>
                  <a:srgbClr val="000000"/>
                </a:solidFill>
                <a:latin typeface="Lato"/>
                <a:ea typeface="DejaVu Sans"/>
              </a:rPr>
              <a:t>. Maaari din itong maglahad ng iniisip tulad ng nabasa mo. Halimbawa, bukas daw ay babawi siya sa kaniyang guro.</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a:t>
            </a:r>
            <a:r>
              <a:rPr b="1" lang="en-PH" sz="1800" spc="-1" strike="noStrike">
                <a:solidFill>
                  <a:srgbClr val="000000"/>
                </a:solidFill>
                <a:latin typeface="Lato"/>
                <a:ea typeface="DejaVu Sans"/>
              </a:rPr>
              <a:t>dalawang uri ng journal</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personal at teknikal</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pang-akademiko</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teknikal o pang akademikong journal </a:t>
            </a:r>
            <a:r>
              <a:rPr b="0" lang="en-PH" sz="1800" spc="-1" strike="noStrike">
                <a:solidFill>
                  <a:srgbClr val="000000"/>
                </a:solidFill>
                <a:latin typeface="Lato"/>
                <a:ea typeface="DejaVu Sans"/>
              </a:rPr>
              <a:t>ay ginagamit sa mga </a:t>
            </a:r>
            <a:r>
              <a:rPr b="1" lang="en-PH" sz="1800" spc="-1" strike="noStrike">
                <a:solidFill>
                  <a:srgbClr val="000000"/>
                </a:solidFill>
                <a:latin typeface="Lato"/>
                <a:ea typeface="DejaVu Sans"/>
              </a:rPr>
              <a:t>pananaliksik tulad ng mga pag-aaral</a:t>
            </a:r>
            <a:r>
              <a:rPr b="0" lang="en-PH" sz="1800" spc="-1" strike="noStrike">
                <a:solidFill>
                  <a:srgbClr val="000000"/>
                </a:solidFill>
                <a:latin typeface="Lato"/>
                <a:ea typeface="DejaVu Sans"/>
              </a:rPr>
              <a:t> na ginagawa sa mga</a:t>
            </a:r>
            <a:r>
              <a:rPr b="1" lang="en-PH" sz="1800" spc="-1" strike="noStrike">
                <a:solidFill>
                  <a:srgbClr val="000000"/>
                </a:solidFill>
                <a:latin typeface="Lato"/>
                <a:ea typeface="DejaVu Sans"/>
              </a:rPr>
              <a:t> laboratoryong pang-agham</a:t>
            </a:r>
            <a:r>
              <a:rPr b="0" lang="en-PH" sz="1800" spc="-1" strike="noStrike">
                <a:solidFill>
                  <a:srgbClr val="000000"/>
                </a:solidFill>
                <a:latin typeface="Lato"/>
                <a:ea typeface="DejaVu Sans"/>
              </a:rPr>
              <a:t>. Itinatala ng manunulat ang kaniyang naoobserbahan sa ginagawang eksperimento. Ang papaksain sa modyul na ito ay tungkol sa </a:t>
            </a:r>
            <a:r>
              <a:rPr b="0" i="1" lang="en-PH" sz="1800" spc="-1" strike="noStrike">
                <a:solidFill>
                  <a:srgbClr val="000000"/>
                </a:solidFill>
                <a:latin typeface="Lato"/>
                <a:ea typeface="DejaVu Sans"/>
              </a:rPr>
              <a:t>personal</a:t>
            </a:r>
            <a:r>
              <a:rPr b="0" lang="en-PH" sz="1800" spc="-1" strike="noStrike">
                <a:solidFill>
                  <a:srgbClr val="000000"/>
                </a:solidFill>
                <a:latin typeface="Lato"/>
                <a:ea typeface="DejaVu Sans"/>
              </a:rPr>
              <a:t> na </a:t>
            </a:r>
            <a:r>
              <a:rPr b="0" i="1" lang="en-PH" sz="1800" spc="-1" strike="noStrike">
                <a:solidFill>
                  <a:srgbClr val="000000"/>
                </a:solidFill>
                <a:latin typeface="Lato"/>
                <a:ea typeface="DejaVu Sans"/>
              </a:rPr>
              <a:t>journal</a:t>
            </a:r>
            <a:r>
              <a:rPr b="0" lang="en-PH" sz="1800" spc="-1" strike="noStrike">
                <a:solidFill>
                  <a:srgbClr val="000000"/>
                </a:solidFill>
                <a:latin typeface="Lato"/>
                <a:ea typeface="DejaVu Sans"/>
              </a:rPr>
              <a:t> lamang.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personal na journal </a:t>
            </a:r>
            <a:r>
              <a:rPr b="0" lang="en-PH" sz="1800" spc="-1" strike="noStrike">
                <a:solidFill>
                  <a:srgbClr val="000000"/>
                </a:solidFill>
                <a:latin typeface="Lato"/>
                <a:ea typeface="DejaVu Sans"/>
              </a:rPr>
              <a:t>ay </a:t>
            </a:r>
            <a:r>
              <a:rPr b="1" lang="en-PH" sz="1800" spc="-1" strike="noStrike">
                <a:solidFill>
                  <a:srgbClr val="000000"/>
                </a:solidFill>
                <a:latin typeface="Lato"/>
                <a:ea typeface="DejaVu Sans"/>
              </a:rPr>
              <a:t>naglalarawan ng iniisip</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emosyon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pakiramdam</a:t>
            </a:r>
            <a:r>
              <a:rPr b="0" lang="en-PH" sz="1800" spc="-1" strike="noStrike">
                <a:solidFill>
                  <a:srgbClr val="000000"/>
                </a:solidFill>
                <a:latin typeface="Lato"/>
                <a:ea typeface="DejaVu Sans"/>
              </a:rPr>
              <a:t>, reaksiyon, at </a:t>
            </a:r>
            <a:r>
              <a:rPr b="1" lang="en-PH" sz="1800" spc="-1" strike="noStrike">
                <a:solidFill>
                  <a:srgbClr val="000000"/>
                </a:solidFill>
                <a:latin typeface="Lato"/>
                <a:ea typeface="DejaVu Sans"/>
              </a:rPr>
              <a:t>repleksiyon ng mga pangyayari sa buhay</a:t>
            </a:r>
            <a:r>
              <a:rPr b="0" lang="en-PH" sz="1800" spc="-1" strike="noStrike">
                <a:solidFill>
                  <a:srgbClr val="000000"/>
                </a:solidFill>
                <a:latin typeface="Lato"/>
                <a:ea typeface="DejaVu Sans"/>
              </a:rPr>
              <a:t> ng sumusulat. Maaari itong gamiting </a:t>
            </a:r>
            <a:r>
              <a:rPr b="1" lang="en-PH" sz="1800" spc="-1" strike="noStrike">
                <a:solidFill>
                  <a:srgbClr val="000000"/>
                </a:solidFill>
                <a:latin typeface="Lato"/>
                <a:ea typeface="DejaVu Sans"/>
              </a:rPr>
              <a:t>gabay o paalala sa mga bagay na maaaring nangyari</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nangyayari</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mangyayari pa lamang</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4"/>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39" name=""/>
          <p:cNvSpPr/>
          <p:nvPr/>
        </p:nvSpPr>
        <p:spPr>
          <a:xfrm>
            <a:off x="144000" y="1080000"/>
            <a:ext cx="11878920" cy="5038920"/>
          </a:xfrm>
          <a:prstGeom prst="rect">
            <a:avLst/>
          </a:prstGeom>
          <a:noFill/>
          <a:ln w="0">
            <a:noFill/>
          </a:ln>
        </p:spPr>
        <p:style>
          <a:lnRef idx="0"/>
          <a:fillRef idx="0"/>
          <a:effectRef idx="0"/>
          <a:fontRef idx="minor"/>
        </p:style>
      </p:sp>
      <p:sp>
        <p:nvSpPr>
          <p:cNvPr id="140" name=""/>
          <p:cNvSpPr/>
          <p:nvPr/>
        </p:nvSpPr>
        <p:spPr>
          <a:xfrm>
            <a:off x="241560" y="1067040"/>
            <a:ext cx="10197360" cy="55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Basahin mo ang isang halimbawa ng</a:t>
            </a:r>
            <a:r>
              <a:rPr b="0" i="1" lang="en-PH" sz="1800" spc="-1" strike="noStrike">
                <a:solidFill>
                  <a:srgbClr val="000000"/>
                </a:solidFill>
                <a:latin typeface="Lato"/>
                <a:ea typeface="DejaVu Sans"/>
              </a:rPr>
              <a:t> entry</a:t>
            </a:r>
            <a:r>
              <a:rPr b="0" lang="en-PH" sz="1800" spc="-1" strike="noStrike">
                <a:solidFill>
                  <a:srgbClr val="000000"/>
                </a:solidFill>
                <a:latin typeface="Lato"/>
                <a:ea typeface="DejaVu Sans"/>
              </a:rPr>
              <a:t> sa</a:t>
            </a:r>
            <a:r>
              <a:rPr b="0" i="1" lang="en-PH" sz="1800" spc="-1" strike="noStrike">
                <a:solidFill>
                  <a:srgbClr val="000000"/>
                </a:solidFill>
                <a:latin typeface="Lato"/>
                <a:ea typeface="DejaVu Sans"/>
              </a:rPr>
              <a:t> journal</a:t>
            </a:r>
            <a:r>
              <a:rPr b="0" lang="en-PH" sz="1800" spc="-1" strike="noStrike">
                <a:solidFill>
                  <a:srgbClr val="000000"/>
                </a:solidFill>
                <a:latin typeface="Lato"/>
                <a:ea typeface="DejaVu Sans"/>
              </a:rPr>
              <a:t> ng isang mag-aaral:</a:t>
            </a:r>
            <a:endParaRPr b="0" lang="en-PH" sz="1800" spc="-1" strike="noStrike">
              <a:latin typeface="Arial"/>
            </a:endParaRPr>
          </a:p>
        </p:txBody>
      </p:sp>
      <p:pic>
        <p:nvPicPr>
          <p:cNvPr id="141" name="" descr=""/>
          <p:cNvPicPr/>
          <p:nvPr/>
        </p:nvPicPr>
        <p:blipFill>
          <a:blip r:embed="rId1"/>
          <a:stretch/>
        </p:blipFill>
        <p:spPr>
          <a:xfrm>
            <a:off x="3240000" y="1440000"/>
            <a:ext cx="5578920" cy="4859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8"/>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43" name=""/>
          <p:cNvSpPr/>
          <p:nvPr/>
        </p:nvSpPr>
        <p:spPr>
          <a:xfrm>
            <a:off x="144000" y="1080000"/>
            <a:ext cx="11878920" cy="5038920"/>
          </a:xfrm>
          <a:prstGeom prst="rect">
            <a:avLst/>
          </a:prstGeom>
          <a:noFill/>
          <a:ln w="0">
            <a:noFill/>
          </a:ln>
        </p:spPr>
        <p:style>
          <a:lnRef idx="0"/>
          <a:fillRef idx="0"/>
          <a:effectRef idx="0"/>
          <a:fontRef idx="minor"/>
        </p:style>
      </p:sp>
      <p:sp>
        <p:nvSpPr>
          <p:cNvPr id="144" name=""/>
          <p:cNvSpPr/>
          <p:nvPr/>
        </p:nvSpPr>
        <p:spPr>
          <a:xfrm>
            <a:off x="308520" y="1008000"/>
            <a:ext cx="11426400" cy="449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Anekdota</a:t>
            </a:r>
            <a:endParaRPr b="0" lang="en-PH" sz="1800" spc="-1" strike="noStrike">
              <a:latin typeface="Arial"/>
            </a:endParaRPr>
          </a:p>
          <a:p>
            <a:pPr algn="just">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Ang </a:t>
            </a:r>
            <a:r>
              <a:rPr b="1" lang="en-PH" sz="1800" spc="-1" strike="noStrike">
                <a:solidFill>
                  <a:srgbClr val="000000"/>
                </a:solidFill>
                <a:latin typeface="Arial"/>
                <a:ea typeface="DejaVu Sans"/>
              </a:rPr>
              <a:t>anekdota</a:t>
            </a:r>
            <a:r>
              <a:rPr b="0" lang="en-PH" sz="1800" spc="-1" strike="noStrike">
                <a:solidFill>
                  <a:srgbClr val="000000"/>
                </a:solidFill>
                <a:latin typeface="Arial"/>
                <a:ea typeface="DejaVu Sans"/>
              </a:rPr>
              <a:t> ay isang </a:t>
            </a:r>
            <a:r>
              <a:rPr b="1" lang="en-PH" sz="1800" spc="-1" strike="noStrike">
                <a:solidFill>
                  <a:srgbClr val="000000"/>
                </a:solidFill>
                <a:latin typeface="Arial"/>
                <a:ea typeface="DejaVu Sans"/>
              </a:rPr>
              <a:t>maikling salaysay</a:t>
            </a:r>
            <a:r>
              <a:rPr b="0" lang="en-PH" sz="1800" spc="-1" strike="noStrike">
                <a:solidFill>
                  <a:srgbClr val="000000"/>
                </a:solidFill>
                <a:latin typeface="Arial"/>
                <a:ea typeface="DejaVu Sans"/>
              </a:rPr>
              <a:t> ng </a:t>
            </a:r>
            <a:r>
              <a:rPr b="1" lang="en-PH" sz="1800" spc="-1" strike="noStrike">
                <a:solidFill>
                  <a:srgbClr val="000000"/>
                </a:solidFill>
                <a:latin typeface="Arial"/>
                <a:ea typeface="DejaVu Sans"/>
              </a:rPr>
              <a:t>natatangi at kawili-wiling pangyayari sa buhay</a:t>
            </a:r>
            <a:r>
              <a:rPr b="0" lang="en-PH" sz="1800" spc="-1" strike="noStrike">
                <a:solidFill>
                  <a:srgbClr val="000000"/>
                </a:solidFill>
                <a:latin typeface="Arial"/>
                <a:ea typeface="DejaVu Sans"/>
              </a:rPr>
              <a:t> ng isang </a:t>
            </a:r>
            <a:r>
              <a:rPr b="1" lang="en-PH" sz="1800" spc="-1" strike="noStrike">
                <a:solidFill>
                  <a:srgbClr val="000000"/>
                </a:solidFill>
                <a:latin typeface="Arial"/>
                <a:ea typeface="DejaVu Sans"/>
              </a:rPr>
              <a:t>kilala o dakilang tao</a:t>
            </a:r>
            <a:r>
              <a:rPr b="0" lang="en-PH" sz="1800" spc="-1" strike="noStrike">
                <a:solidFill>
                  <a:srgbClr val="000000"/>
                </a:solidFill>
                <a:latin typeface="Arial"/>
                <a:ea typeface="DejaVu Sans"/>
              </a:rPr>
              <a:t>. Maaaring ito ay isang </a:t>
            </a:r>
            <a:r>
              <a:rPr b="1" lang="en-PH" sz="1800" spc="-1" strike="noStrike">
                <a:solidFill>
                  <a:srgbClr val="000000"/>
                </a:solidFill>
                <a:latin typeface="Arial"/>
                <a:ea typeface="DejaVu Sans"/>
              </a:rPr>
              <a:t>pangkaraniwang karanasan</a:t>
            </a:r>
            <a:r>
              <a:rPr b="0" lang="en-PH" sz="1800" spc="-1" strike="noStrike">
                <a:solidFill>
                  <a:srgbClr val="000000"/>
                </a:solidFill>
                <a:latin typeface="Arial"/>
                <a:ea typeface="DejaVu Sans"/>
              </a:rPr>
              <a:t> lamang ngunit naging </a:t>
            </a:r>
            <a:r>
              <a:rPr b="1" lang="en-PH" sz="1800" spc="-1" strike="noStrike">
                <a:solidFill>
                  <a:srgbClr val="000000"/>
                </a:solidFill>
                <a:latin typeface="Arial"/>
                <a:ea typeface="DejaVu Sans"/>
              </a:rPr>
              <a:t>tangi dahil sa aral na makukuha mula rito</a:t>
            </a:r>
            <a:r>
              <a:rPr b="0" lang="en-PH" sz="1800" spc="-1" strike="noStrike">
                <a:solidFill>
                  <a:srgbClr val="000000"/>
                </a:solidFill>
                <a:latin typeface="Arial"/>
                <a:ea typeface="DejaVu Sans"/>
              </a:rPr>
              <a:t>. Kung minsan, ito ay </a:t>
            </a:r>
            <a:r>
              <a:rPr b="1" lang="en-PH" sz="1800" spc="-1" strike="noStrike">
                <a:solidFill>
                  <a:srgbClr val="000000"/>
                </a:solidFill>
                <a:latin typeface="Arial"/>
                <a:ea typeface="DejaVu Sans"/>
              </a:rPr>
              <a:t>nakaaaliw dahil nakatatawa</a:t>
            </a:r>
            <a:r>
              <a:rPr b="0" lang="en-PH" sz="1800" spc="-1" strike="noStrike">
                <a:solidFill>
                  <a:srgbClr val="000000"/>
                </a:solidFill>
                <a:latin typeface="Arial"/>
                <a:ea typeface="DejaVu Sans"/>
              </a:rPr>
              <a:t> ngunit </a:t>
            </a:r>
            <a:r>
              <a:rPr b="1" lang="en-PH" sz="1800" spc="-1" strike="noStrike">
                <a:solidFill>
                  <a:srgbClr val="000000"/>
                </a:solidFill>
                <a:latin typeface="Arial"/>
                <a:ea typeface="DejaVu Sans"/>
              </a:rPr>
              <a:t>kadalasan ay nakahihikayat na mag-isip-isip</a:t>
            </a:r>
            <a:r>
              <a:rPr b="0" lang="en-PH" sz="1800" spc="-1" strike="noStrike">
                <a:solidFill>
                  <a:srgbClr val="000000"/>
                </a:solidFill>
                <a:latin typeface="Arial"/>
                <a:ea typeface="DejaVu Sans"/>
              </a:rPr>
              <a:t>. May layunin ang anekdota na magturo ng mabuting aral.</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1" lang="en-PH" sz="1800" spc="-1" strike="noStrike">
                <a:solidFill>
                  <a:srgbClr val="000000"/>
                </a:solidFill>
                <a:latin typeface="Arial"/>
                <a:ea typeface="DejaVu Sans"/>
              </a:rPr>
              <a:t>Halimbawa ng Anekdota:</a:t>
            </a:r>
            <a:endParaRPr b="0" lang="en-PH" sz="1800" spc="-1" strike="noStrike">
              <a:latin typeface="Arial"/>
            </a:endParaRPr>
          </a:p>
          <a:p>
            <a:pPr algn="ctr">
              <a:lnSpc>
                <a:spcPct val="100000"/>
              </a:lnSpc>
              <a:buNone/>
            </a:pPr>
            <a:r>
              <a:rPr b="1" lang="en-PH" sz="1800" spc="-1" strike="noStrike">
                <a:solidFill>
                  <a:srgbClr val="000000"/>
                </a:solidFill>
                <a:latin typeface="Arial"/>
                <a:ea typeface="DejaVu Sans"/>
              </a:rPr>
              <a:t>Ang Tsinelas ng Batang Jose Rizal</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Maganda ang dagat at ang ilog sa aming bayan sa Laguna. Bughaw na may halong luntian kapag walang sigwa. Ang tubig sa wawa ay napaliligiran ng mga kawayang sumasayaw na tila umiindak kapag nahihipan ng hangin.</a:t>
            </a:r>
            <a:endParaRPr b="0" lang="en-PH" sz="1800" spc="-1" strike="noStrike">
              <a:latin typeface="Arial"/>
            </a:endParaRPr>
          </a:p>
          <a:p>
            <a:pPr algn="just">
              <a:lnSpc>
                <a:spcPct val="115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Ang mga bangkang may layag ay parang mga paruparong puti na naghahabulan.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9"/>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46" name=""/>
          <p:cNvSpPr/>
          <p:nvPr/>
        </p:nvSpPr>
        <p:spPr>
          <a:xfrm>
            <a:off x="144000" y="1080000"/>
            <a:ext cx="11878920" cy="5038920"/>
          </a:xfrm>
          <a:prstGeom prst="rect">
            <a:avLst/>
          </a:prstGeom>
          <a:noFill/>
          <a:ln w="0">
            <a:noFill/>
          </a:ln>
        </p:spPr>
        <p:style>
          <a:lnRef idx="0"/>
          <a:fillRef idx="0"/>
          <a:effectRef idx="0"/>
          <a:fontRef idx="minor"/>
        </p:style>
      </p:sp>
      <p:sp>
        <p:nvSpPr>
          <p:cNvPr id="147" name=""/>
          <p:cNvSpPr/>
          <p:nvPr/>
        </p:nvSpPr>
        <p:spPr>
          <a:xfrm>
            <a:off x="180000" y="1080000"/>
            <a:ext cx="6839640" cy="50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Ang bangka ay karaniwang gawa sa kahoy na inukit sa matibay na kahoy na nakukuha sa aming gubat. Kung minsan ito ay may dalawang katig na gawa sa matitibay at mahahabang kawayan upang ang bangka ay hindi gumiwang kapag ito ay nakatigil sa tubig.</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Karamihan sa gamit nito ay pangingisda ngunit sa aming lalawigan, ang bangka ay ginagamit namin sa paglalakbay lalo na sa pagtawid sa ibayo ng dagat. Mas mabilis ito kaysa gumamit ng kalabaw o ng karetela.</a:t>
            </a:r>
            <a:endParaRPr b="0" lang="en-PH" sz="1800" spc="-1" strike="noStrike">
              <a:latin typeface="Arial"/>
            </a:endParaRPr>
          </a:p>
        </p:txBody>
      </p:sp>
      <p:pic>
        <p:nvPicPr>
          <p:cNvPr id="148" name="" descr=""/>
          <p:cNvPicPr/>
          <p:nvPr/>
        </p:nvPicPr>
        <p:blipFill>
          <a:blip r:embed="rId1"/>
          <a:stretch/>
        </p:blipFill>
        <p:spPr>
          <a:xfrm>
            <a:off x="7393680" y="1440000"/>
            <a:ext cx="4305960" cy="3598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0"/>
          <p:cNvSpPr/>
          <p:nvPr/>
        </p:nvSpPr>
        <p:spPr>
          <a:xfrm>
            <a:off x="432000" y="120960"/>
            <a:ext cx="10788840" cy="9450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Pag-unawa sa Talahanayan, </a:t>
            </a:r>
            <a:r>
              <a:rPr b="0" i="1" lang="en-US" sz="2800" spc="-1" strike="noStrike">
                <a:solidFill>
                  <a:srgbClr val="000000"/>
                </a:solidFill>
                <a:latin typeface="Lato"/>
                <a:ea typeface="Arial Black;Arial Black"/>
              </a:rPr>
              <a:t>Journal</a:t>
            </a:r>
            <a:r>
              <a:rPr b="0" lang="en-US" sz="2800" spc="-1" strike="noStrike">
                <a:solidFill>
                  <a:srgbClr val="000000"/>
                </a:solidFill>
                <a:latin typeface="Lato"/>
                <a:ea typeface="Arial Black;Arial Black"/>
              </a:rPr>
              <a:t>, at Anekdota</a:t>
            </a:r>
            <a:endParaRPr b="0" lang="en-PH" sz="2800" spc="-1" strike="noStrike">
              <a:latin typeface="Arial"/>
            </a:endParaRPr>
          </a:p>
        </p:txBody>
      </p:sp>
      <p:sp>
        <p:nvSpPr>
          <p:cNvPr id="150" name=""/>
          <p:cNvSpPr/>
          <p:nvPr/>
        </p:nvSpPr>
        <p:spPr>
          <a:xfrm>
            <a:off x="144000" y="1080000"/>
            <a:ext cx="11878920" cy="5038920"/>
          </a:xfrm>
          <a:prstGeom prst="rect">
            <a:avLst/>
          </a:prstGeom>
          <a:noFill/>
          <a:ln w="0">
            <a:noFill/>
          </a:ln>
        </p:spPr>
        <p:style>
          <a:lnRef idx="0"/>
          <a:fillRef idx="0"/>
          <a:effectRef idx="0"/>
          <a:fontRef idx="minor"/>
        </p:style>
      </p:sp>
      <p:sp>
        <p:nvSpPr>
          <p:cNvPr id="151" name=""/>
          <p:cNvSpPr/>
          <p:nvPr/>
        </p:nvSpPr>
        <p:spPr>
          <a:xfrm>
            <a:off x="360000" y="981720"/>
            <a:ext cx="11194920" cy="4597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Naalala ko pa noon, kasalukuyan kaming nakasakay sa bangka nang humulagpos ang isa kong tsinelas. Ang tsinelas ay ang gamit namin sa pagpasok at pagpunta sa mga lakaran kung saan ang bakya na gawa sa kahoy ay hindi nararapat.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Mabilis itong inanod sa tubig bago ko nahabol para kunin. Malungkot ako dahil iniisip ko ang aking ina na magagalit dahil sa pagkawala ng aking tsinelas. Tiningnan ako ng nagsasagwan nang kinuha ko ang aking isa pang tsinelas at dali-dali kong itinapon sa dagat, kasama ang dasal na mahabol nito ang kapares na tsinelas.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Bakit mo itinapon ang iyong isa pang tsinelas?” tanong sa akin ng kasamahan ko sa bangka.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Isang tsinelas ang nawala sa akin at walang silbi sa makakikita. Ang isang tsinelas na nasa akin ay wala ring silbi sa akin. Kung sino man ang makakuha ng pares ng tsinelas ay magagamit niya ito sa kaniyang paglakad.”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Napatingin ulit sa akin ang mama. Marahil naunawaan niya ang isang batang katulad ko.</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	</a:t>
            </a:r>
            <a:r>
              <a:rPr b="0" lang="en-PH" sz="1300" spc="-1" strike="noStrike">
                <a:solidFill>
                  <a:srgbClr val="000000"/>
                </a:solidFill>
                <a:latin typeface="Lato"/>
                <a:ea typeface="DejaVu Sans"/>
              </a:rPr>
              <a:t>Mula sa: </a:t>
            </a:r>
            <a:r>
              <a:rPr b="0" lang="en-PH" sz="1300" spc="-1" strike="noStrike" u="sng">
                <a:solidFill>
                  <a:srgbClr val="0563c1"/>
                </a:solidFill>
                <a:uFillTx/>
                <a:latin typeface="Lato"/>
                <a:ea typeface="DejaVu Sans"/>
                <a:hlinkClick r:id="rId1"/>
              </a:rPr>
              <a:t>https://philnews.ph/2020/01/30/anekdota-mga-halimbawa-ng-anekdota-anecdote/</a:t>
            </a:r>
            <a:endParaRPr b="0" lang="en-PH" sz="1300" spc="-1" strike="noStrike">
              <a:latin typeface="Arial"/>
            </a:endParaRPr>
          </a:p>
          <a:p>
            <a:pPr algn="just">
              <a:lnSpc>
                <a:spcPct val="150000"/>
              </a:lnSpc>
              <a:buNone/>
            </a:pPr>
            <a:endParaRPr b="0" lang="en-PH" sz="13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2396</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2023-07-12T16:28:58Z</dcterms:modified>
  <cp:revision>260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