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4"/>
  </p:notesMasterIdLst>
  <p:sldIdLst>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6" r:id="rId19"/>
    <p:sldId id="285" r:id="rId20"/>
    <p:sldId id="287" r:id="rId21"/>
    <p:sldId id="28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20"/>
    <p:restoredTop sz="96663"/>
  </p:normalViewPr>
  <p:slideViewPr>
    <p:cSldViewPr snapToGrid="0" snapToObjects="1">
      <p:cViewPr varScale="1">
        <p:scale>
          <a:sx n="73" d="100"/>
          <a:sy n="73" d="100"/>
        </p:scale>
        <p:origin x="208"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72635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324942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13</a:t>
            </a:fld>
            <a:endParaRPr lang="en-US"/>
          </a:p>
        </p:txBody>
      </p:sp>
    </p:spTree>
    <p:extLst>
      <p:ext uri="{BB962C8B-B14F-4D97-AF65-F5344CB8AC3E}">
        <p14:creationId xmlns:p14="http://schemas.microsoft.com/office/powerpoint/2010/main" val="194197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14</a:t>
            </a:fld>
            <a:endParaRPr lang="en-US"/>
          </a:p>
        </p:txBody>
      </p:sp>
    </p:spTree>
    <p:extLst>
      <p:ext uri="{BB962C8B-B14F-4D97-AF65-F5344CB8AC3E}">
        <p14:creationId xmlns:p14="http://schemas.microsoft.com/office/powerpoint/2010/main" val="159193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15</a:t>
            </a:fld>
            <a:endParaRPr lang="en-US"/>
          </a:p>
        </p:txBody>
      </p:sp>
    </p:spTree>
    <p:extLst>
      <p:ext uri="{BB962C8B-B14F-4D97-AF65-F5344CB8AC3E}">
        <p14:creationId xmlns:p14="http://schemas.microsoft.com/office/powerpoint/2010/main" val="345891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16</a:t>
            </a:fld>
            <a:endParaRPr lang="en-US"/>
          </a:p>
        </p:txBody>
      </p:sp>
    </p:spTree>
    <p:extLst>
      <p:ext uri="{BB962C8B-B14F-4D97-AF65-F5344CB8AC3E}">
        <p14:creationId xmlns:p14="http://schemas.microsoft.com/office/powerpoint/2010/main" val="172355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17</a:t>
            </a:fld>
            <a:endParaRPr lang="en-US"/>
          </a:p>
        </p:txBody>
      </p:sp>
    </p:spTree>
    <p:extLst>
      <p:ext uri="{BB962C8B-B14F-4D97-AF65-F5344CB8AC3E}">
        <p14:creationId xmlns:p14="http://schemas.microsoft.com/office/powerpoint/2010/main" val="403136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18</a:t>
            </a:fld>
            <a:endParaRPr lang="en-US"/>
          </a:p>
        </p:txBody>
      </p:sp>
    </p:spTree>
    <p:extLst>
      <p:ext uri="{BB962C8B-B14F-4D97-AF65-F5344CB8AC3E}">
        <p14:creationId xmlns:p14="http://schemas.microsoft.com/office/powerpoint/2010/main" val="56910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19</a:t>
            </a:fld>
            <a:endParaRPr lang="en-US"/>
          </a:p>
        </p:txBody>
      </p:sp>
    </p:spTree>
    <p:extLst>
      <p:ext uri="{BB962C8B-B14F-4D97-AF65-F5344CB8AC3E}">
        <p14:creationId xmlns:p14="http://schemas.microsoft.com/office/powerpoint/2010/main" val="342036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128719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59118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85562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371789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370829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140642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154185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1046594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74596" y="3105834"/>
            <a:ext cx="7495309" cy="646331"/>
          </a:xfrm>
          <a:prstGeom prst="rect">
            <a:avLst/>
          </a:prstGeom>
          <a:noFill/>
        </p:spPr>
        <p:txBody>
          <a:bodyPr wrap="square" rtlCol="0">
            <a:spAutoFit/>
          </a:bodyPr>
          <a:lstStyle/>
          <a:p>
            <a:pPr algn="ctr"/>
            <a:r>
              <a:rPr lang="en-US" sz="3600" b="1" dirty="0">
                <a:solidFill>
                  <a:schemeClr val="bg1"/>
                </a:solidFill>
                <a:latin typeface="Montserrat Medium" pitchFamily="2" charset="77"/>
              </a:rPr>
              <a:t>Conversion of Measurements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lstStyle/>
          <a:p>
            <a:pPr marL="0" indent="0" algn="ctr">
              <a:buNone/>
            </a:pPr>
            <a:r>
              <a:rPr lang="en-US" b="1" dirty="0"/>
              <a:t>Conversion Table for Time</a:t>
            </a:r>
          </a:p>
        </p:txBody>
      </p:sp>
      <p:graphicFrame>
        <p:nvGraphicFramePr>
          <p:cNvPr id="5" name="Table 4">
            <a:extLst>
              <a:ext uri="{FF2B5EF4-FFF2-40B4-BE49-F238E27FC236}">
                <a16:creationId xmlns:a16="http://schemas.microsoft.com/office/drawing/2014/main" id="{D8E2F055-0B77-584F-9F95-A716AA6DA4EA}"/>
              </a:ext>
            </a:extLst>
          </p:cNvPr>
          <p:cNvGraphicFramePr>
            <a:graphicFrameLocks noGrp="1"/>
          </p:cNvGraphicFramePr>
          <p:nvPr>
            <p:extLst>
              <p:ext uri="{D42A27DB-BD31-4B8C-83A1-F6EECF244321}">
                <p14:modId xmlns:p14="http://schemas.microsoft.com/office/powerpoint/2010/main" val="3140613153"/>
              </p:ext>
            </p:extLst>
          </p:nvPr>
        </p:nvGraphicFramePr>
        <p:xfrm>
          <a:off x="2567353" y="2706468"/>
          <a:ext cx="7315200" cy="2219960"/>
        </p:xfrm>
        <a:graphic>
          <a:graphicData uri="http://schemas.openxmlformats.org/drawingml/2006/table">
            <a:tbl>
              <a:tblPr firstRow="1" bandRow="1">
                <a:tableStyleId>{5C22544A-7EE6-4342-B048-85BDC9FD1C3A}</a:tableStyleId>
              </a:tblPr>
              <a:tblGrid>
                <a:gridCol w="3393831">
                  <a:extLst>
                    <a:ext uri="{9D8B030D-6E8A-4147-A177-3AD203B41FA5}">
                      <a16:colId xmlns:a16="http://schemas.microsoft.com/office/drawing/2014/main" val="2316562019"/>
                    </a:ext>
                  </a:extLst>
                </a:gridCol>
                <a:gridCol w="648872">
                  <a:extLst>
                    <a:ext uri="{9D8B030D-6E8A-4147-A177-3AD203B41FA5}">
                      <a16:colId xmlns:a16="http://schemas.microsoft.com/office/drawing/2014/main" val="682801972"/>
                    </a:ext>
                  </a:extLst>
                </a:gridCol>
                <a:gridCol w="3272497">
                  <a:extLst>
                    <a:ext uri="{9D8B030D-6E8A-4147-A177-3AD203B41FA5}">
                      <a16:colId xmlns:a16="http://schemas.microsoft.com/office/drawing/2014/main" val="2139863198"/>
                    </a:ext>
                  </a:extLst>
                </a:gridCol>
              </a:tblGrid>
              <a:tr h="3167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b="0" kern="1200" dirty="0">
                          <a:solidFill>
                            <a:schemeClr val="dk1"/>
                          </a:solidFill>
                          <a:effectLst/>
                          <a:latin typeface="+mn-lt"/>
                          <a:ea typeface="+mn-ea"/>
                          <a:cs typeface="+mn-cs"/>
                        </a:rPr>
                        <a:t>1 second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b="0" kern="1200" dirty="0">
                          <a:solidFill>
                            <a:schemeClr val="dk1"/>
                          </a:solidFill>
                          <a:effectLst/>
                          <a:latin typeface="+mn-lt"/>
                          <a:ea typeface="+mn-ea"/>
                          <a:cs typeface="+mn-cs"/>
                        </a:rPr>
                        <a:t>1,000 milliseconds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443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minute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b="0" kern="1200" dirty="0">
                          <a:solidFill>
                            <a:schemeClr val="dk1"/>
                          </a:solidFill>
                          <a:effectLst/>
                          <a:latin typeface="+mn-lt"/>
                          <a:ea typeface="+mn-ea"/>
                          <a:cs typeface="+mn-cs"/>
                        </a:rPr>
                        <a:t>60 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811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b="0" kern="1200" dirty="0">
                          <a:solidFill>
                            <a:schemeClr val="dk1"/>
                          </a:solidFill>
                          <a:effectLst/>
                          <a:latin typeface="+mn-lt"/>
                          <a:ea typeface="+mn-ea"/>
                          <a:cs typeface="+mn-cs"/>
                        </a:rPr>
                        <a:t>60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2702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b="0" kern="1200" dirty="0">
                          <a:solidFill>
                            <a:schemeClr val="dk1"/>
                          </a:solidFill>
                          <a:effectLst/>
                          <a:latin typeface="+mn-lt"/>
                          <a:ea typeface="+mn-ea"/>
                          <a:cs typeface="+mn-cs"/>
                        </a:rPr>
                        <a:t>24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8653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b="0" kern="1200" dirty="0">
                          <a:solidFill>
                            <a:schemeClr val="dk1"/>
                          </a:solidFill>
                          <a:effectLst/>
                          <a:latin typeface="+mn-lt"/>
                          <a:ea typeface="+mn-ea"/>
                          <a:cs typeface="+mn-cs"/>
                        </a:rPr>
                        <a:t>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2703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kern="1200" noProof="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b="0" kern="1200" dirty="0">
                          <a:solidFill>
                            <a:schemeClr val="dk1"/>
                          </a:solidFill>
                          <a:effectLst/>
                          <a:latin typeface="+mn-lt"/>
                          <a:ea typeface="+mn-ea"/>
                          <a:cs typeface="+mn-cs"/>
                        </a:rPr>
                        <a:t>365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508619"/>
                  </a:ext>
                </a:extLst>
              </a:tr>
            </a:tbl>
          </a:graphicData>
        </a:graphic>
      </p:graphicFrame>
    </p:spTree>
    <p:extLst>
      <p:ext uri="{BB962C8B-B14F-4D97-AF65-F5344CB8AC3E}">
        <p14:creationId xmlns:p14="http://schemas.microsoft.com/office/powerpoint/2010/main" val="104172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0" indent="0" algn="just">
                  <a:buNone/>
                </a:pPr>
                <a:r>
                  <a:rPr lang="en-US" b="1" dirty="0"/>
                  <a:t>Convert the following items.</a:t>
                </a:r>
              </a:p>
              <a:p>
                <a:pPr marL="514350" indent="-514350" algn="just">
                  <a:buFont typeface="+mj-lt"/>
                  <a:buAutoNum type="arabicPeriod"/>
                </a:pPr>
                <a:r>
                  <a:rPr lang="en-US" b="1" dirty="0"/>
                  <a:t>5.56 meters to centimeters.</a:t>
                </a:r>
              </a:p>
              <a:p>
                <a:pPr marL="0" indent="0" algn="just">
                  <a:lnSpc>
                    <a:spcPct val="100000"/>
                  </a:lnSpc>
                  <a:buNone/>
                </a:pPr>
                <a:r>
                  <a:rPr lang="en-US" b="1" dirty="0"/>
                  <a:t>Solution 1: </a:t>
                </a:r>
                <a:r>
                  <a:rPr lang="en-PH" dirty="0"/>
                  <a:t>We need to multiply 5.56 meters to a fraction equivalent to 1. We can use the equivalence 1 meter = 100 centimeters. Note that </a:t>
                </a:r>
                <a14:m>
                  <m:oMath xmlns:m="http://schemas.openxmlformats.org/officeDocument/2006/math">
                    <m:f>
                      <m:fPr>
                        <m:ctrlPr>
                          <a:rPr lang="en-US" b="0" smtClean="0">
                            <a:latin typeface="Cambria Math" panose="02040503050406030204" pitchFamily="18" charset="0"/>
                          </a:rPr>
                        </m:ctrlPr>
                      </m:fPr>
                      <m:num>
                        <m:r>
                          <a:rPr lang="en-US" b="0" i="0" smtClean="0">
                            <a:latin typeface="Cambria Math" panose="02040503050406030204" pitchFamily="18" charset="0"/>
                          </a:rPr>
                          <m:t>100 </m:t>
                        </m:r>
                        <m:r>
                          <m:rPr>
                            <m:sty m:val="p"/>
                          </m:rPr>
                          <a:rPr lang="en-US" b="0" i="0" smtClean="0">
                            <a:latin typeface="Cambria Math" panose="02040503050406030204" pitchFamily="18" charset="0"/>
                          </a:rPr>
                          <m:t>centimeters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meter</m:t>
                        </m:r>
                      </m:den>
                    </m:f>
                    <m:r>
                      <a:rPr lang="en-US" b="0" i="0" smtClean="0">
                        <a:latin typeface="Cambria Math" panose="02040503050406030204" pitchFamily="18" charset="0"/>
                      </a:rPr>
                      <m:t>=1</m:t>
                    </m:r>
                  </m:oMath>
                </a14:m>
                <a:r>
                  <a:rPr lang="en-US" b="0" dirty="0"/>
                  <a:t>. </a:t>
                </a:r>
                <a:r>
                  <a:rPr lang="en-US" dirty="0"/>
                  <a:t>Therefore, we will multiply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100 </m:t>
                        </m:r>
                        <m:r>
                          <m:rPr>
                            <m:sty m:val="p"/>
                          </m:rPr>
                          <a:rPr lang="en-US">
                            <a:latin typeface="Cambria Math" panose="02040503050406030204" pitchFamily="18" charset="0"/>
                          </a:rPr>
                          <m:t>centimeters</m:t>
                        </m:r>
                      </m:num>
                      <m:den>
                        <m:r>
                          <a:rPr lang="en-US">
                            <a:latin typeface="Cambria Math" panose="02040503050406030204" pitchFamily="18" charset="0"/>
                          </a:rPr>
                          <m:t>1 </m:t>
                        </m:r>
                        <m:r>
                          <m:rPr>
                            <m:sty m:val="p"/>
                          </m:rPr>
                          <a:rPr lang="en-US">
                            <a:latin typeface="Cambria Math" panose="02040503050406030204" pitchFamily="18" charset="0"/>
                          </a:rPr>
                          <m:t>meter</m:t>
                        </m:r>
                      </m:den>
                    </m:f>
                  </m:oMath>
                </a14:m>
                <a:r>
                  <a:rPr lang="en-US" b="0" dirty="0"/>
                  <a:t> to 5.56 meters. Thus,</a:t>
                </a:r>
              </a:p>
              <a:p>
                <a:pPr marL="0" indent="0" algn="just">
                  <a:lnSpc>
                    <a:spcPct val="100000"/>
                  </a:lnSpc>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5.56 </m:t>
                      </m:r>
                      <m:r>
                        <m:rPr>
                          <m:sty m:val="p"/>
                        </m:rPr>
                        <a:rPr lang="en-US" b="0" i="0" smtClean="0">
                          <a:latin typeface="Cambria Math" panose="02040503050406030204" pitchFamily="18" charset="0"/>
                        </a:rPr>
                        <m:t>meters</m:t>
                      </m:r>
                      <m:r>
                        <a:rPr lang="en-US" b="0" i="0" smtClean="0">
                          <a:latin typeface="Cambria Math" panose="02040503050406030204" pitchFamily="18" charset="0"/>
                        </a:rPr>
                        <m:t> </m:t>
                      </m:r>
                      <m:d>
                        <m:dPr>
                          <m:ctrlPr>
                            <a:rPr lang="en-US" b="0" i="0" smtClean="0">
                              <a:latin typeface="Cambria Math" panose="02040503050406030204" pitchFamily="18" charset="0"/>
                            </a:rPr>
                          </m:ctrlPr>
                        </m:dPr>
                        <m:e>
                          <m:f>
                            <m:fPr>
                              <m:ctrlPr>
                                <a:rPr lang="en-US" b="0" i="0" smtClean="0">
                                  <a:latin typeface="Cambria Math" panose="02040503050406030204" pitchFamily="18" charset="0"/>
                                </a:rPr>
                              </m:ctrlPr>
                            </m:fPr>
                            <m:num>
                              <m:r>
                                <a:rPr lang="en-US" b="0" i="0" smtClean="0">
                                  <a:latin typeface="Cambria Math" panose="02040503050406030204" pitchFamily="18" charset="0"/>
                                </a:rPr>
                                <m:t>100 </m:t>
                              </m:r>
                              <m:r>
                                <m:rPr>
                                  <m:sty m:val="p"/>
                                </m:rPr>
                                <a:rPr lang="en-US" b="0" i="0" smtClean="0">
                                  <a:latin typeface="Cambria Math" panose="02040503050406030204" pitchFamily="18" charset="0"/>
                                </a:rPr>
                                <m:t>centimeters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meter</m:t>
                              </m:r>
                            </m:den>
                          </m:f>
                        </m:e>
                      </m:d>
                      <m:r>
                        <a:rPr lang="en-US" b="0" i="0" smtClean="0">
                          <a:latin typeface="Cambria Math" panose="02040503050406030204" pitchFamily="18" charset="0"/>
                        </a:rPr>
                        <m:t>=556 </m:t>
                      </m:r>
                      <m:r>
                        <m:rPr>
                          <m:sty m:val="p"/>
                        </m:rPr>
                        <a:rPr lang="en-US" b="0" i="0" smtClean="0">
                          <a:latin typeface="Cambria Math" panose="02040503050406030204" pitchFamily="18" charset="0"/>
                        </a:rPr>
                        <m:t>centimeters</m:t>
                      </m:r>
                    </m:oMath>
                  </m:oMathPara>
                </a14:m>
                <a:endParaRPr lang="en-US" b="0" dirty="0"/>
              </a:p>
              <a:p>
                <a:pPr marL="0" indent="0" algn="just">
                  <a:buNone/>
                </a:pPr>
                <a:endParaRPr lang="en-US" b="1" dirty="0"/>
              </a:p>
              <a:p>
                <a:pPr marL="0" indent="0" algn="just">
                  <a:buNone/>
                </a:pPr>
                <a:endParaRPr lang="en-US" dirty="0"/>
              </a:p>
            </p:txBody>
          </p:sp>
        </mc:Choice>
        <mc:Fallback>
          <p:sp>
            <p:nvSpPr>
              <p:cNvPr id="4" name="Content Placeholder 3">
                <a:extLst>
                  <a:ext uri="{FF2B5EF4-FFF2-40B4-BE49-F238E27FC236}">
                    <a16:creationId xmlns:a16="http://schemas.microsoft.com/office/drawing/2014/main" id="{4AA3FE71-8FF2-0341-BEA0-98B342E1298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1086" t="-2326" r="-1086"/>
                </a:stretch>
              </a:blipFill>
            </p:spPr>
            <p:txBody>
              <a:bodyPr/>
              <a:lstStyle/>
              <a:p>
                <a:r>
                  <a:rPr lang="en-US">
                    <a:noFill/>
                  </a:rPr>
                  <a:t> </a:t>
                </a:r>
              </a:p>
            </p:txBody>
          </p:sp>
        </mc:Fallback>
      </mc:AlternateContent>
    </p:spTree>
    <p:extLst>
      <p:ext uri="{BB962C8B-B14F-4D97-AF65-F5344CB8AC3E}">
        <p14:creationId xmlns:p14="http://schemas.microsoft.com/office/powerpoint/2010/main" val="189584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0" indent="0" algn="just">
                  <a:buNone/>
                </a:pPr>
                <a:r>
                  <a:rPr lang="en-PH" dirty="0"/>
                  <a:t>Cancel the units. </a:t>
                </a:r>
                <a:r>
                  <a:rPr lang="en-PH" b="1" dirty="0"/>
                  <a:t>Cancellation of units is a process where we eliminate the same units in the numerator and denominator</a:t>
                </a:r>
                <a:r>
                  <a:rPr lang="en-PH" dirty="0"/>
                  <a:t>. Cancellation of units is a great way for us not to be confused about which unit of measurement should be in the numerator and denominator. Therefore,</a:t>
                </a:r>
              </a:p>
              <a:p>
                <a:pPr marL="0" indent="0" algn="just">
                  <a:buNone/>
                </a:pPr>
                <a:endParaRPr lang="en-PH" dirty="0"/>
              </a:p>
              <a:p>
                <a:pPr marL="0" indent="0" algn="just">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5.56 </m:t>
                      </m:r>
                      <m:r>
                        <m:rPr>
                          <m:sty m:val="p"/>
                        </m:rPr>
                        <a:rPr lang="en-US">
                          <a:latin typeface="Cambria Math" panose="02040503050406030204" pitchFamily="18" charset="0"/>
                        </a:rPr>
                        <m:t>meters</m:t>
                      </m:r>
                      <m:r>
                        <a:rPr lang="en-US">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100 </m:t>
                              </m:r>
                              <m:r>
                                <m:rPr>
                                  <m:sty m:val="p"/>
                                </m:rPr>
                                <a:rPr lang="en-US">
                                  <a:latin typeface="Cambria Math" panose="02040503050406030204" pitchFamily="18" charset="0"/>
                                </a:rPr>
                                <m:t>centimeters</m:t>
                              </m:r>
                            </m:num>
                            <m:den>
                              <m:r>
                                <a:rPr lang="en-US">
                                  <a:latin typeface="Cambria Math" panose="02040503050406030204" pitchFamily="18" charset="0"/>
                                </a:rPr>
                                <m:t>1 </m:t>
                              </m:r>
                              <m:r>
                                <m:rPr>
                                  <m:sty m:val="p"/>
                                </m:rPr>
                                <a:rPr lang="en-US">
                                  <a:latin typeface="Cambria Math" panose="02040503050406030204" pitchFamily="18" charset="0"/>
                                </a:rPr>
                                <m:t>meter</m:t>
                              </m:r>
                            </m:den>
                          </m:f>
                        </m:e>
                      </m:d>
                      <m:r>
                        <a:rPr lang="en-US">
                          <a:latin typeface="Cambria Math" panose="02040503050406030204" pitchFamily="18" charset="0"/>
                        </a:rPr>
                        <m:t>=</m:t>
                      </m:r>
                      <m:r>
                        <a:rPr lang="en-US" b="1" i="1">
                          <a:latin typeface="Cambria Math" panose="02040503050406030204" pitchFamily="18" charset="0"/>
                        </a:rPr>
                        <m:t>𝟓𝟓𝟔</m:t>
                      </m:r>
                      <m:r>
                        <a:rPr lang="en-US" b="1">
                          <a:latin typeface="Cambria Math" panose="02040503050406030204" pitchFamily="18" charset="0"/>
                        </a:rPr>
                        <m:t> </m:t>
                      </m:r>
                      <m:r>
                        <a:rPr lang="en-US" b="1" i="1">
                          <a:latin typeface="Cambria Math" panose="02040503050406030204" pitchFamily="18" charset="0"/>
                        </a:rPr>
                        <m:t>𝐜𝐞𝐧𝐭𝐢𝐦𝐞𝐭𝐞𝐫𝐬</m:t>
                      </m:r>
                    </m:oMath>
                  </m:oMathPara>
                </a14:m>
                <a:endParaRPr lang="en-US" b="1" dirty="0"/>
              </a:p>
              <a:p>
                <a:pPr marL="0" indent="0" algn="just">
                  <a:buNone/>
                </a:pPr>
                <a:endParaRPr lang="en-US" dirty="0"/>
              </a:p>
              <a:p>
                <a:pPr marL="0" indent="0" algn="just">
                  <a:buNone/>
                </a:pPr>
                <a:r>
                  <a:rPr lang="en-US" dirty="0"/>
                  <a:t>So, </a:t>
                </a:r>
                <a:r>
                  <a:rPr lang="en-US" b="1" dirty="0"/>
                  <a:t>5.56 meters </a:t>
                </a:r>
                <a:r>
                  <a:rPr lang="en-US" dirty="0"/>
                  <a:t>is equivalent to </a:t>
                </a:r>
                <a:r>
                  <a:rPr lang="en-US" b="1" dirty="0"/>
                  <a:t>556 centimeters</a:t>
                </a:r>
                <a:r>
                  <a:rPr lang="en-US" dirty="0"/>
                  <a:t>.</a:t>
                </a:r>
              </a:p>
              <a:p>
                <a:pPr marL="0" indent="0" algn="just">
                  <a:buNone/>
                </a:pPr>
                <a:endParaRPr lang="en-US" b="1" dirty="0"/>
              </a:p>
              <a:p>
                <a:pPr marL="0" indent="0" algn="just">
                  <a:buNone/>
                </a:pPr>
                <a:endParaRPr lang="en-US" dirty="0"/>
              </a:p>
            </p:txBody>
          </p:sp>
        </mc:Choice>
        <mc:Fallback>
          <p:sp>
            <p:nvSpPr>
              <p:cNvPr id="4" name="Content Placeholder 3">
                <a:extLst>
                  <a:ext uri="{FF2B5EF4-FFF2-40B4-BE49-F238E27FC236}">
                    <a16:creationId xmlns:a16="http://schemas.microsoft.com/office/drawing/2014/main" id="{4AA3FE71-8FF2-0341-BEA0-98B342E1298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1086" t="-2326" r="-1086"/>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1C930CCB-4279-0646-AC93-695D56AE68AF}"/>
              </a:ext>
            </a:extLst>
          </p:cNvPr>
          <p:cNvCxnSpPr/>
          <p:nvPr/>
        </p:nvCxnSpPr>
        <p:spPr>
          <a:xfrm flipV="1">
            <a:off x="2848708" y="4097216"/>
            <a:ext cx="1195754" cy="211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2FDD25-96E4-DD41-B00F-8457DB7FFC6B}"/>
              </a:ext>
            </a:extLst>
          </p:cNvPr>
          <p:cNvCxnSpPr/>
          <p:nvPr/>
        </p:nvCxnSpPr>
        <p:spPr>
          <a:xfrm flipV="1">
            <a:off x="5164015" y="4308231"/>
            <a:ext cx="1195754" cy="211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46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514350" indent="-514350" algn="just">
              <a:buFont typeface="+mj-lt"/>
              <a:buAutoNum type="arabicPeriod"/>
            </a:pPr>
            <a:r>
              <a:rPr lang="en-US" b="1" dirty="0"/>
              <a:t>5.56 meters to centimeters.</a:t>
            </a:r>
          </a:p>
          <a:p>
            <a:pPr marL="0" indent="0" algn="just">
              <a:lnSpc>
                <a:spcPct val="100000"/>
              </a:lnSpc>
              <a:buNone/>
            </a:pPr>
            <a:r>
              <a:rPr lang="en-US" b="1" dirty="0"/>
              <a:t>Solution 2:</a:t>
            </a:r>
          </a:p>
          <a:p>
            <a:pPr marL="0" indent="0" algn="just">
              <a:buNone/>
            </a:pPr>
            <a:r>
              <a:rPr lang="en-PH" dirty="0"/>
              <a:t>	We can also use the technique in multiplying or dividing numbers by a multiple of 10. Since 5.56 will be multiplied to 100, we can move the decimal point 2 places to the right. Thus, the answer is 556 centimeters.</a:t>
            </a:r>
          </a:p>
          <a:p>
            <a:pPr marL="0" indent="0" algn="just">
              <a:lnSpc>
                <a:spcPct val="100000"/>
              </a:lnSpc>
              <a:buNone/>
            </a:pPr>
            <a:endParaRPr lang="en-US" dirty="0"/>
          </a:p>
        </p:txBody>
      </p:sp>
    </p:spTree>
    <p:extLst>
      <p:ext uri="{BB962C8B-B14F-4D97-AF65-F5344CB8AC3E}">
        <p14:creationId xmlns:p14="http://schemas.microsoft.com/office/powerpoint/2010/main" val="326160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514350" indent="-514350" algn="just">
                  <a:buFont typeface="+mj-lt"/>
                  <a:buAutoNum type="arabicPeriod" startAt="2"/>
                </a:pPr>
                <a:r>
                  <a:rPr lang="en-US" b="1" dirty="0"/>
                  <a:t>4.75 pints to liters.</a:t>
                </a:r>
              </a:p>
              <a:p>
                <a:pPr marL="514350" indent="-514350" algn="just">
                  <a:buFont typeface="+mj-lt"/>
                  <a:buAutoNum type="arabicPeriod" startAt="2"/>
                </a:pPr>
                <a:endParaRPr lang="en-US" b="1" dirty="0"/>
              </a:p>
              <a:p>
                <a:pPr marL="0" indent="0" algn="just">
                  <a:buNone/>
                </a:pPr>
                <a:r>
                  <a:rPr lang="en-US" b="1" dirty="0"/>
                  <a:t>Solution: </a:t>
                </a:r>
                <a:r>
                  <a:rPr lang="en-PH" dirty="0"/>
                  <a:t>This conversion from the English unit of measurements to the Metric unit of measurements. In our conversion table, we only have the conversion of quarts to liters which will not be enough. Thus, we also need to </a:t>
                </a:r>
                <a:r>
                  <a:rPr lang="en-PH" b="1" dirty="0"/>
                  <a:t>convert quarts to pints</a:t>
                </a:r>
                <a:r>
                  <a:rPr lang="en-PH" dirty="0"/>
                  <a:t>. We will be using the fractions </a:t>
                </a:r>
                <a14:m>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m:rPr>
                                <m:sty m:val="p"/>
                              </m:rPr>
                              <a:rPr lang="en-US" b="0" i="0" smtClean="0">
                                <a:latin typeface="Cambria Math" panose="02040503050406030204" pitchFamily="18" charset="0"/>
                              </a:rPr>
                              <m:t>quart</m:t>
                            </m:r>
                          </m:num>
                          <m:den>
                            <m:r>
                              <a:rPr lang="en-US" b="0" i="1" smtClean="0">
                                <a:latin typeface="Cambria Math" panose="02040503050406030204" pitchFamily="18" charset="0"/>
                              </a:rPr>
                              <m:t>2 </m:t>
                            </m:r>
                            <m:r>
                              <m:rPr>
                                <m:sty m:val="p"/>
                              </m:rPr>
                              <a:rPr lang="en-US" b="0" i="0" smtClean="0">
                                <a:latin typeface="Cambria Math" panose="02040503050406030204" pitchFamily="18" charset="0"/>
                              </a:rPr>
                              <m:t>pints</m:t>
                            </m:r>
                          </m:den>
                        </m:f>
                      </m:e>
                    </m:d>
                  </m:oMath>
                </a14:m>
                <a:r>
                  <a:rPr lang="en-PH" dirty="0"/>
                  <a:t> and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r>
                              <m:rPr>
                                <m:sty m:val="p"/>
                              </m:rPr>
                              <a:rPr lang="en-US" b="0" i="0" smtClean="0">
                                <a:latin typeface="Cambria Math" panose="02040503050406030204" pitchFamily="18" charset="0"/>
                              </a:rPr>
                              <m:t>liter</m:t>
                            </m:r>
                          </m:num>
                          <m:den>
                            <m:r>
                              <a:rPr lang="en-US" b="0" i="1" smtClean="0">
                                <a:latin typeface="Cambria Math" panose="02040503050406030204" pitchFamily="18" charset="0"/>
                              </a:rPr>
                              <m:t>1.06 </m:t>
                            </m:r>
                            <m:r>
                              <m:rPr>
                                <m:sty m:val="p"/>
                              </m:rPr>
                              <a:rPr lang="en-US" b="0" i="0" smtClean="0">
                                <a:latin typeface="Cambria Math" panose="02040503050406030204" pitchFamily="18" charset="0"/>
                              </a:rPr>
                              <m:t>quarts</m:t>
                            </m:r>
                          </m:den>
                        </m:f>
                      </m:e>
                    </m:d>
                  </m:oMath>
                </a14:m>
                <a:r>
                  <a:rPr lang="en-PH" dirty="0"/>
                  <a:t>.</a:t>
                </a:r>
              </a:p>
              <a:p>
                <a:pPr marL="0" indent="0" algn="just">
                  <a:lnSpc>
                    <a:spcPct val="100000"/>
                  </a:lnSpc>
                  <a:buNone/>
                </a:pPr>
                <a:endParaRPr lang="en-US" dirty="0"/>
              </a:p>
            </p:txBody>
          </p:sp>
        </mc:Choice>
        <mc:Fallback>
          <p:sp>
            <p:nvSpPr>
              <p:cNvPr id="4" name="Content Placeholder 3">
                <a:extLst>
                  <a:ext uri="{FF2B5EF4-FFF2-40B4-BE49-F238E27FC236}">
                    <a16:creationId xmlns:a16="http://schemas.microsoft.com/office/drawing/2014/main" id="{4AA3FE71-8FF2-0341-BEA0-98B342E1298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1086" t="-2616" r="-1086"/>
                </a:stretch>
              </a:blipFill>
            </p:spPr>
            <p:txBody>
              <a:bodyPr/>
              <a:lstStyle/>
              <a:p>
                <a:r>
                  <a:rPr lang="en-US">
                    <a:noFill/>
                  </a:rPr>
                  <a:t> </a:t>
                </a:r>
              </a:p>
            </p:txBody>
          </p:sp>
        </mc:Fallback>
      </mc:AlternateContent>
    </p:spTree>
    <p:extLst>
      <p:ext uri="{BB962C8B-B14F-4D97-AF65-F5344CB8AC3E}">
        <p14:creationId xmlns:p14="http://schemas.microsoft.com/office/powerpoint/2010/main" val="639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514350" indent="-514350" algn="just">
                  <a:buFont typeface="+mj-lt"/>
                  <a:buAutoNum type="arabicPeriod" startAt="2"/>
                </a:pPr>
                <a:r>
                  <a:rPr lang="en-US" b="1" dirty="0"/>
                  <a:t>4.75 pints to liters.</a:t>
                </a:r>
              </a:p>
              <a:p>
                <a:pPr marL="0" indent="0" algn="just">
                  <a:buNone/>
                </a:pPr>
                <a:r>
                  <a:rPr lang="en-US" b="1" dirty="0"/>
                  <a:t>Solution:</a:t>
                </a:r>
              </a:p>
              <a:p>
                <a:pPr marL="0" indent="0" algn="just">
                  <a:buNone/>
                </a:pPr>
                <a:endParaRPr lang="en-US" b="1" dirty="0"/>
              </a:p>
              <a:p>
                <a:pPr marL="0" indent="0" algn="just">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4.75 </m:t>
                      </m:r>
                      <m:r>
                        <m:rPr>
                          <m:sty m:val="p"/>
                        </m:rPr>
                        <a:rPr lang="en-US" b="0" i="0" smtClean="0">
                          <a:latin typeface="Cambria Math" panose="02040503050406030204" pitchFamily="18" charset="0"/>
                        </a:rPr>
                        <m:t>pints</m:t>
                      </m:r>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1 </m:t>
                              </m:r>
                              <m:r>
                                <m:rPr>
                                  <m:sty m:val="p"/>
                                </m:rPr>
                                <a:rPr lang="en-US" b="0" i="0" smtClean="0">
                                  <a:latin typeface="Cambria Math" panose="02040503050406030204" pitchFamily="18" charset="0"/>
                                </a:rPr>
                                <m:t>quart</m:t>
                              </m:r>
                            </m:num>
                            <m:den>
                              <m:r>
                                <a:rPr lang="en-US" b="0" i="0" smtClean="0">
                                  <a:latin typeface="Cambria Math" panose="02040503050406030204" pitchFamily="18" charset="0"/>
                                </a:rPr>
                                <m:t>2 </m:t>
                              </m:r>
                              <m:r>
                                <m:rPr>
                                  <m:sty m:val="p"/>
                                </m:rPr>
                                <a:rPr lang="en-US" b="0" i="0" smtClean="0">
                                  <a:latin typeface="Cambria Math" panose="02040503050406030204" pitchFamily="18" charset="0"/>
                                </a:rPr>
                                <m:t>pints</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1 </m:t>
                              </m:r>
                              <m:r>
                                <m:rPr>
                                  <m:sty m:val="p"/>
                                </m:rPr>
                                <a:rPr lang="en-US" b="0" i="0" smtClean="0">
                                  <a:latin typeface="Cambria Math" panose="02040503050406030204" pitchFamily="18" charset="0"/>
                                </a:rPr>
                                <m:t>liter</m:t>
                              </m:r>
                            </m:num>
                            <m:den>
                              <m:r>
                                <a:rPr lang="en-US" b="0" i="0" smtClean="0">
                                  <a:latin typeface="Cambria Math" panose="02040503050406030204" pitchFamily="18" charset="0"/>
                                </a:rPr>
                                <m:t>1.06 </m:t>
                              </m:r>
                              <m:r>
                                <m:rPr>
                                  <m:sty m:val="p"/>
                                </m:rPr>
                                <a:rPr lang="en-US" b="0" i="0" smtClean="0">
                                  <a:latin typeface="Cambria Math" panose="02040503050406030204" pitchFamily="18" charset="0"/>
                                </a:rPr>
                                <m:t>quarts</m:t>
                              </m:r>
                            </m:den>
                          </m:f>
                        </m:e>
                      </m:d>
                      <m:r>
                        <a:rPr lang="en-US" b="0" i="0" smtClean="0">
                          <a:latin typeface="Cambria Math" panose="02040503050406030204" pitchFamily="18" charset="0"/>
                        </a:rPr>
                        <m:t>=</m:t>
                      </m:r>
                      <m:r>
                        <a:rPr lang="en-US" b="1" i="0" smtClean="0">
                          <a:latin typeface="Cambria Math" panose="02040503050406030204" pitchFamily="18" charset="0"/>
                        </a:rPr>
                        <m:t>𝟐</m:t>
                      </m:r>
                      <m:r>
                        <a:rPr lang="en-US" b="1" i="0" smtClean="0">
                          <a:latin typeface="Cambria Math" panose="02040503050406030204" pitchFamily="18" charset="0"/>
                        </a:rPr>
                        <m:t>.</m:t>
                      </m:r>
                      <m:r>
                        <a:rPr lang="en-US" b="1" i="0" smtClean="0">
                          <a:latin typeface="Cambria Math" panose="02040503050406030204" pitchFamily="18" charset="0"/>
                        </a:rPr>
                        <m:t>𝟐𝟒</m:t>
                      </m:r>
                      <m:r>
                        <a:rPr lang="en-US" b="1" i="0" smtClean="0">
                          <a:latin typeface="Cambria Math" panose="02040503050406030204" pitchFamily="18" charset="0"/>
                        </a:rPr>
                        <m:t> </m:t>
                      </m:r>
                      <m:r>
                        <a:rPr lang="en-US" b="1" i="0" smtClean="0">
                          <a:latin typeface="Cambria Math" panose="02040503050406030204" pitchFamily="18" charset="0"/>
                        </a:rPr>
                        <m:t>𝐥𝐢𝐭𝐞𝐫𝐬</m:t>
                      </m:r>
                    </m:oMath>
                  </m:oMathPara>
                </a14:m>
                <a:endParaRPr lang="en-US" b="1" dirty="0"/>
              </a:p>
              <a:p>
                <a:pPr marL="0" indent="0" algn="just">
                  <a:buNone/>
                </a:pPr>
                <a:endParaRPr lang="en-US" b="1" dirty="0"/>
              </a:p>
              <a:p>
                <a:pPr marL="0" indent="0" algn="just">
                  <a:buNone/>
                </a:pPr>
                <a:r>
                  <a:rPr lang="en-US" dirty="0"/>
                  <a:t>Therefore, </a:t>
                </a:r>
                <a:r>
                  <a:rPr lang="en-PH" b="1" dirty="0"/>
                  <a:t>4.745 pints </a:t>
                </a:r>
                <a:r>
                  <a:rPr lang="en-PH" dirty="0"/>
                  <a:t>is equivalent to </a:t>
                </a:r>
                <a:r>
                  <a:rPr lang="en-PH" b="1" dirty="0"/>
                  <a:t>2.24 liters</a:t>
                </a:r>
                <a:r>
                  <a:rPr lang="en-PH" dirty="0"/>
                  <a:t>.</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4AA3FE71-8FF2-0341-BEA0-98B342E1298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1086" t="-2616"/>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793F3D9-B76A-8743-9E1B-E69530EBAE23}"/>
              </a:ext>
            </a:extLst>
          </p:cNvPr>
          <p:cNvCxnSpPr>
            <a:cxnSpLocks/>
          </p:cNvCxnSpPr>
          <p:nvPr/>
        </p:nvCxnSpPr>
        <p:spPr>
          <a:xfrm flipV="1">
            <a:off x="4501662" y="3235569"/>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C50518-21D0-BD47-A224-7AFA433CF3E9}"/>
              </a:ext>
            </a:extLst>
          </p:cNvPr>
          <p:cNvCxnSpPr>
            <a:cxnSpLocks/>
          </p:cNvCxnSpPr>
          <p:nvPr/>
        </p:nvCxnSpPr>
        <p:spPr>
          <a:xfrm flipV="1">
            <a:off x="3212123" y="3429000"/>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01F2DC6-CE54-8348-A007-54CDCD53524D}"/>
              </a:ext>
            </a:extLst>
          </p:cNvPr>
          <p:cNvCxnSpPr>
            <a:cxnSpLocks/>
          </p:cNvCxnSpPr>
          <p:nvPr/>
        </p:nvCxnSpPr>
        <p:spPr>
          <a:xfrm flipV="1">
            <a:off x="4595447" y="3699304"/>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616475-032F-224F-8A50-66A464FF2B9C}"/>
              </a:ext>
            </a:extLst>
          </p:cNvPr>
          <p:cNvCxnSpPr>
            <a:cxnSpLocks/>
          </p:cNvCxnSpPr>
          <p:nvPr/>
        </p:nvCxnSpPr>
        <p:spPr>
          <a:xfrm flipV="1">
            <a:off x="6559063" y="3699304"/>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69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514350" indent="-514350" algn="just">
              <a:buFont typeface="+mj-lt"/>
              <a:buAutoNum type="arabicPeriod" startAt="3"/>
            </a:pPr>
            <a:r>
              <a:rPr lang="en-US" b="1" dirty="0"/>
              <a:t>3 months to seconds.</a:t>
            </a:r>
          </a:p>
          <a:p>
            <a:pPr marL="514350" indent="-514350" algn="just">
              <a:buFont typeface="+mj-lt"/>
              <a:buAutoNum type="arabicPeriod" startAt="3"/>
            </a:pPr>
            <a:endParaRPr lang="en-US" b="1" dirty="0"/>
          </a:p>
          <a:p>
            <a:pPr marL="0" indent="0" algn="just">
              <a:buNone/>
            </a:pPr>
            <a:r>
              <a:rPr lang="en-US" b="1" dirty="0"/>
              <a:t>Solution: </a:t>
            </a:r>
            <a:r>
              <a:rPr lang="en-PH" dirty="0"/>
              <a:t>Need to do a series of conversions since there is no direct conversion of months to seconds. In this case, we need to </a:t>
            </a:r>
            <a:r>
              <a:rPr lang="en-PH" b="1" dirty="0"/>
              <a:t>convert months to days, days to hours, hours to minutes, and minutes to seconds</a:t>
            </a:r>
            <a:r>
              <a:rPr lang="en-PH" dirty="0"/>
              <a:t>.</a:t>
            </a:r>
          </a:p>
          <a:p>
            <a:pPr marL="0" indent="0" algn="just">
              <a:buNone/>
            </a:pPr>
            <a:endParaRPr lang="en-US" dirty="0"/>
          </a:p>
        </p:txBody>
      </p:sp>
    </p:spTree>
    <p:extLst>
      <p:ext uri="{BB962C8B-B14F-4D97-AF65-F5344CB8AC3E}">
        <p14:creationId xmlns:p14="http://schemas.microsoft.com/office/powerpoint/2010/main" val="184929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514350" indent="-514350" algn="just">
                  <a:buFont typeface="+mj-lt"/>
                  <a:buAutoNum type="arabicPeriod" startAt="3"/>
                </a:pPr>
                <a:r>
                  <a:rPr lang="en-US" b="1" dirty="0"/>
                  <a:t>3 months to seconds.</a:t>
                </a:r>
              </a:p>
              <a:p>
                <a:pPr marL="0" indent="0" algn="just">
                  <a:buNone/>
                </a:pPr>
                <a:r>
                  <a:rPr lang="en-US" dirty="0"/>
                  <a:t>Thus, </a:t>
                </a:r>
              </a:p>
              <a:p>
                <a:pPr marL="0" indent="0" algn="just">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3 </m:t>
                      </m:r>
                      <m:r>
                        <m:rPr>
                          <m:sty m:val="p"/>
                        </m:rPr>
                        <a:rPr lang="en-US" b="0" i="0" smtClean="0">
                          <a:latin typeface="Cambria Math" panose="02040503050406030204" pitchFamily="18" charset="0"/>
                        </a:rPr>
                        <m:t>months</m:t>
                      </m:r>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30 </m:t>
                              </m:r>
                              <m:r>
                                <m:rPr>
                                  <m:sty m:val="p"/>
                                </m:rPr>
                                <a:rPr lang="en-US" b="0" i="0" smtClean="0">
                                  <a:latin typeface="Cambria Math" panose="02040503050406030204" pitchFamily="18" charset="0"/>
                                </a:rPr>
                                <m:t>days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month</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24 </m:t>
                              </m:r>
                              <m:r>
                                <m:rPr>
                                  <m:sty m:val="p"/>
                                </m:rPr>
                                <a:rPr lang="en-US" b="0" i="0" smtClean="0">
                                  <a:latin typeface="Cambria Math" panose="02040503050406030204" pitchFamily="18" charset="0"/>
                                </a:rPr>
                                <m:t>hours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day</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60 </m:t>
                              </m:r>
                              <m:r>
                                <m:rPr>
                                  <m:sty m:val="p"/>
                                </m:rPr>
                                <a:rPr lang="en-US" b="0" i="0" smtClean="0">
                                  <a:latin typeface="Cambria Math" panose="02040503050406030204" pitchFamily="18" charset="0"/>
                                </a:rPr>
                                <m:t>minutes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hour</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60 </m:t>
                              </m:r>
                              <m:r>
                                <m:rPr>
                                  <m:sty m:val="p"/>
                                </m:rPr>
                                <a:rPr lang="en-US" b="0" i="0" smtClean="0">
                                  <a:latin typeface="Cambria Math" panose="02040503050406030204" pitchFamily="18" charset="0"/>
                                </a:rPr>
                                <m:t>seconds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minute</m:t>
                              </m:r>
                            </m:den>
                          </m:f>
                        </m:e>
                      </m:d>
                    </m:oMath>
                  </m:oMathPara>
                </a14:m>
                <a:endParaRPr lang="en-US" b="0" dirty="0">
                  <a:latin typeface="Cambria Math" panose="02040503050406030204" pitchFamily="18" charset="0"/>
                </a:endParaRPr>
              </a:p>
              <a:p>
                <a:pPr marL="0" indent="0" algn="just">
                  <a:buNone/>
                </a:pPr>
                <a:endParaRPr lang="en-US" b="0" i="0"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b="1" i="0" smtClean="0">
                          <a:latin typeface="Cambria Math" panose="02040503050406030204" pitchFamily="18" charset="0"/>
                        </a:rPr>
                        <m:t>𝟕</m:t>
                      </m:r>
                      <m:r>
                        <a:rPr lang="en-US" b="1" i="0" smtClean="0">
                          <a:latin typeface="Cambria Math" panose="02040503050406030204" pitchFamily="18" charset="0"/>
                        </a:rPr>
                        <m:t>,</m:t>
                      </m:r>
                      <m:r>
                        <a:rPr lang="en-US" b="1" i="0" smtClean="0">
                          <a:latin typeface="Cambria Math" panose="02040503050406030204" pitchFamily="18" charset="0"/>
                        </a:rPr>
                        <m:t>𝟕𝟕𝟔</m:t>
                      </m:r>
                      <m:r>
                        <a:rPr lang="en-US" b="1" i="0" smtClean="0">
                          <a:latin typeface="Cambria Math" panose="02040503050406030204" pitchFamily="18" charset="0"/>
                        </a:rPr>
                        <m:t>,</m:t>
                      </m:r>
                      <m:r>
                        <a:rPr lang="en-US" b="1" i="0" smtClean="0">
                          <a:latin typeface="Cambria Math" panose="02040503050406030204" pitchFamily="18" charset="0"/>
                        </a:rPr>
                        <m:t>𝟎𝟎𝟎</m:t>
                      </m:r>
                      <m:r>
                        <a:rPr lang="en-US" b="1" i="0" smtClean="0">
                          <a:latin typeface="Cambria Math" panose="02040503050406030204" pitchFamily="18" charset="0"/>
                        </a:rPr>
                        <m:t> </m:t>
                      </m:r>
                      <m:r>
                        <a:rPr lang="en-US" b="1" i="0" smtClean="0">
                          <a:latin typeface="Cambria Math" panose="02040503050406030204" pitchFamily="18" charset="0"/>
                        </a:rPr>
                        <m:t>𝐬𝐞𝐜𝐨𝐧𝐝𝐬</m:t>
                      </m:r>
                    </m:oMath>
                  </m:oMathPara>
                </a14:m>
                <a:endParaRPr lang="en-US" b="1" dirty="0"/>
              </a:p>
              <a:p>
                <a:pPr marL="0" indent="0" algn="just">
                  <a:buNone/>
                </a:pPr>
                <a:endParaRPr lang="en-US" b="1" dirty="0"/>
              </a:p>
              <a:p>
                <a:pPr marL="0" indent="0" algn="just">
                  <a:buNone/>
                </a:pPr>
                <a:r>
                  <a:rPr lang="en-PH" dirty="0"/>
                  <a:t>Thus, </a:t>
                </a:r>
                <a:r>
                  <a:rPr lang="en-PH" b="1" dirty="0"/>
                  <a:t>3 months </a:t>
                </a:r>
                <a:r>
                  <a:rPr lang="en-PH" dirty="0"/>
                  <a:t>is equivalent to </a:t>
                </a:r>
                <a:r>
                  <a:rPr lang="en-PH" b="1" dirty="0"/>
                  <a:t>7,776,000 seconds</a:t>
                </a:r>
              </a:p>
              <a:p>
                <a:pPr marL="0" indent="0" algn="just">
                  <a:buNone/>
                </a:pPr>
                <a:endParaRPr lang="en-US" b="1" dirty="0"/>
              </a:p>
            </p:txBody>
          </p:sp>
        </mc:Choice>
        <mc:Fallback>
          <p:sp>
            <p:nvSpPr>
              <p:cNvPr id="4" name="Content Placeholder 3">
                <a:extLst>
                  <a:ext uri="{FF2B5EF4-FFF2-40B4-BE49-F238E27FC236}">
                    <a16:creationId xmlns:a16="http://schemas.microsoft.com/office/drawing/2014/main" id="{4AA3FE71-8FF2-0341-BEA0-98B342E1298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1086" t="-2616"/>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D57F714A-227C-0742-8743-193970268EE7}"/>
              </a:ext>
            </a:extLst>
          </p:cNvPr>
          <p:cNvCxnSpPr>
            <a:cxnSpLocks/>
          </p:cNvCxnSpPr>
          <p:nvPr/>
        </p:nvCxnSpPr>
        <p:spPr>
          <a:xfrm flipV="1">
            <a:off x="3657601" y="2672861"/>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F1587A8-A9A3-2246-9153-8B035D70077B}"/>
              </a:ext>
            </a:extLst>
          </p:cNvPr>
          <p:cNvCxnSpPr>
            <a:cxnSpLocks/>
          </p:cNvCxnSpPr>
          <p:nvPr/>
        </p:nvCxnSpPr>
        <p:spPr>
          <a:xfrm flipV="1">
            <a:off x="1881554" y="2907081"/>
            <a:ext cx="1031631" cy="218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0A2616-8518-444D-9A6D-9F5D03178434}"/>
              </a:ext>
            </a:extLst>
          </p:cNvPr>
          <p:cNvCxnSpPr>
            <a:cxnSpLocks/>
          </p:cNvCxnSpPr>
          <p:nvPr/>
        </p:nvCxnSpPr>
        <p:spPr>
          <a:xfrm flipV="1">
            <a:off x="3522785" y="3181838"/>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E85E37-DC7F-0649-A97D-0C02CB9B2B21}"/>
              </a:ext>
            </a:extLst>
          </p:cNvPr>
          <p:cNvCxnSpPr>
            <a:cxnSpLocks/>
          </p:cNvCxnSpPr>
          <p:nvPr/>
        </p:nvCxnSpPr>
        <p:spPr>
          <a:xfrm flipV="1">
            <a:off x="5328139" y="2672861"/>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271C74-D552-5F49-BC3C-6A5EE6E06812}"/>
              </a:ext>
            </a:extLst>
          </p:cNvPr>
          <p:cNvCxnSpPr>
            <a:cxnSpLocks/>
          </p:cNvCxnSpPr>
          <p:nvPr/>
        </p:nvCxnSpPr>
        <p:spPr>
          <a:xfrm flipV="1">
            <a:off x="5377962" y="3181838"/>
            <a:ext cx="718038" cy="200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22A3A9-BA71-F540-AE62-D83B6E568C24}"/>
              </a:ext>
            </a:extLst>
          </p:cNvPr>
          <p:cNvCxnSpPr>
            <a:cxnSpLocks/>
          </p:cNvCxnSpPr>
          <p:nvPr/>
        </p:nvCxnSpPr>
        <p:spPr>
          <a:xfrm flipV="1">
            <a:off x="7063154" y="2672861"/>
            <a:ext cx="1349619" cy="2166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B1E7CD-085E-5144-AFD2-BABE8E38842A}"/>
              </a:ext>
            </a:extLst>
          </p:cNvPr>
          <p:cNvCxnSpPr>
            <a:cxnSpLocks/>
          </p:cNvCxnSpPr>
          <p:nvPr/>
        </p:nvCxnSpPr>
        <p:spPr>
          <a:xfrm flipV="1">
            <a:off x="7322525" y="3181838"/>
            <a:ext cx="727565" cy="160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12A92A-9EB4-874D-971F-3B42487D3371}"/>
              </a:ext>
            </a:extLst>
          </p:cNvPr>
          <p:cNvCxnSpPr>
            <a:cxnSpLocks/>
          </p:cNvCxnSpPr>
          <p:nvPr/>
        </p:nvCxnSpPr>
        <p:spPr>
          <a:xfrm flipV="1">
            <a:off x="9223860" y="3192096"/>
            <a:ext cx="1159120" cy="160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44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514350" indent="-514350" algn="just">
                  <a:buFont typeface="+mj-lt"/>
                  <a:buAutoNum type="arabicPeriod" startAt="3"/>
                </a:pPr>
                <a:r>
                  <a:rPr lang="en-US" b="1" dirty="0"/>
                  <a:t>3 months to seconds.</a:t>
                </a:r>
              </a:p>
              <a:p>
                <a:pPr marL="0" indent="0" algn="just">
                  <a:buNone/>
                </a:pPr>
                <a:r>
                  <a:rPr lang="en-US" dirty="0"/>
                  <a:t>Thus, </a:t>
                </a:r>
              </a:p>
              <a:p>
                <a:pPr marL="0" indent="0" algn="just">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3 </m:t>
                      </m:r>
                      <m:r>
                        <m:rPr>
                          <m:sty m:val="p"/>
                        </m:rPr>
                        <a:rPr lang="en-US" b="0" i="0" smtClean="0">
                          <a:latin typeface="Cambria Math" panose="02040503050406030204" pitchFamily="18" charset="0"/>
                        </a:rPr>
                        <m:t>months</m:t>
                      </m:r>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30 </m:t>
                              </m:r>
                              <m:r>
                                <m:rPr>
                                  <m:sty m:val="p"/>
                                </m:rPr>
                                <a:rPr lang="en-US" b="0" i="0" smtClean="0">
                                  <a:latin typeface="Cambria Math" panose="02040503050406030204" pitchFamily="18" charset="0"/>
                                </a:rPr>
                                <m:t>days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month</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24 </m:t>
                              </m:r>
                              <m:r>
                                <m:rPr>
                                  <m:sty m:val="p"/>
                                </m:rPr>
                                <a:rPr lang="en-US" b="0" i="0" smtClean="0">
                                  <a:latin typeface="Cambria Math" panose="02040503050406030204" pitchFamily="18" charset="0"/>
                                </a:rPr>
                                <m:t>hours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day</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60 </m:t>
                              </m:r>
                              <m:r>
                                <m:rPr>
                                  <m:sty m:val="p"/>
                                </m:rPr>
                                <a:rPr lang="en-US" b="0" i="0" smtClean="0">
                                  <a:latin typeface="Cambria Math" panose="02040503050406030204" pitchFamily="18" charset="0"/>
                                </a:rPr>
                                <m:t>minutes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hour</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60 </m:t>
                              </m:r>
                              <m:r>
                                <m:rPr>
                                  <m:sty m:val="p"/>
                                </m:rPr>
                                <a:rPr lang="en-US" b="0" i="0" smtClean="0">
                                  <a:latin typeface="Cambria Math" panose="02040503050406030204" pitchFamily="18" charset="0"/>
                                </a:rPr>
                                <m:t>seconds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minute</m:t>
                              </m:r>
                            </m:den>
                          </m:f>
                        </m:e>
                      </m:d>
                    </m:oMath>
                  </m:oMathPara>
                </a14:m>
                <a:endParaRPr lang="en-US" b="0" dirty="0">
                  <a:latin typeface="Cambria Math" panose="02040503050406030204" pitchFamily="18" charset="0"/>
                </a:endParaRPr>
              </a:p>
              <a:p>
                <a:pPr marL="0" indent="0" algn="just">
                  <a:buNone/>
                </a:pPr>
                <a:endParaRPr lang="en-US" b="0" i="0"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b="1" i="0" smtClean="0">
                          <a:latin typeface="Cambria Math" panose="02040503050406030204" pitchFamily="18" charset="0"/>
                        </a:rPr>
                        <m:t>𝟕</m:t>
                      </m:r>
                      <m:r>
                        <a:rPr lang="en-US" b="1" i="0" smtClean="0">
                          <a:latin typeface="Cambria Math" panose="02040503050406030204" pitchFamily="18" charset="0"/>
                        </a:rPr>
                        <m:t>,</m:t>
                      </m:r>
                      <m:r>
                        <a:rPr lang="en-US" b="1" i="0" smtClean="0">
                          <a:latin typeface="Cambria Math" panose="02040503050406030204" pitchFamily="18" charset="0"/>
                        </a:rPr>
                        <m:t>𝟕𝟕𝟔</m:t>
                      </m:r>
                      <m:r>
                        <a:rPr lang="en-US" b="1" i="0" smtClean="0">
                          <a:latin typeface="Cambria Math" panose="02040503050406030204" pitchFamily="18" charset="0"/>
                        </a:rPr>
                        <m:t>,</m:t>
                      </m:r>
                      <m:r>
                        <a:rPr lang="en-US" b="1" i="0" smtClean="0">
                          <a:latin typeface="Cambria Math" panose="02040503050406030204" pitchFamily="18" charset="0"/>
                        </a:rPr>
                        <m:t>𝟎𝟎𝟎</m:t>
                      </m:r>
                      <m:r>
                        <a:rPr lang="en-US" b="1" i="0" smtClean="0">
                          <a:latin typeface="Cambria Math" panose="02040503050406030204" pitchFamily="18" charset="0"/>
                        </a:rPr>
                        <m:t> </m:t>
                      </m:r>
                      <m:r>
                        <a:rPr lang="en-US" b="1" i="0" smtClean="0">
                          <a:latin typeface="Cambria Math" panose="02040503050406030204" pitchFamily="18" charset="0"/>
                        </a:rPr>
                        <m:t>𝐬𝐞𝐜𝐨𝐧𝐝𝐬</m:t>
                      </m:r>
                    </m:oMath>
                  </m:oMathPara>
                </a14:m>
                <a:endParaRPr lang="en-US" b="1" dirty="0"/>
              </a:p>
              <a:p>
                <a:pPr marL="0" indent="0" algn="just">
                  <a:buNone/>
                </a:pPr>
                <a:endParaRPr lang="en-US" b="1" dirty="0"/>
              </a:p>
              <a:p>
                <a:pPr marL="0" indent="0" algn="just">
                  <a:buNone/>
                </a:pPr>
                <a:r>
                  <a:rPr lang="en-PH" dirty="0"/>
                  <a:t>Thus, </a:t>
                </a:r>
                <a:r>
                  <a:rPr lang="en-PH" b="1" dirty="0"/>
                  <a:t>3 months </a:t>
                </a:r>
                <a:r>
                  <a:rPr lang="en-PH" dirty="0"/>
                  <a:t>is equivalent to </a:t>
                </a:r>
                <a:r>
                  <a:rPr lang="en-PH" b="1" dirty="0"/>
                  <a:t>7,776,000 seconds</a:t>
                </a:r>
              </a:p>
              <a:p>
                <a:pPr marL="0" indent="0" algn="just">
                  <a:buNone/>
                </a:pPr>
                <a:endParaRPr lang="en-US" b="1" dirty="0"/>
              </a:p>
            </p:txBody>
          </p:sp>
        </mc:Choice>
        <mc:Fallback>
          <p:sp>
            <p:nvSpPr>
              <p:cNvPr id="4" name="Content Placeholder 3">
                <a:extLst>
                  <a:ext uri="{FF2B5EF4-FFF2-40B4-BE49-F238E27FC236}">
                    <a16:creationId xmlns:a16="http://schemas.microsoft.com/office/drawing/2014/main" id="{4AA3FE71-8FF2-0341-BEA0-98B342E1298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1086" t="-2616"/>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D57F714A-227C-0742-8743-193970268EE7}"/>
              </a:ext>
            </a:extLst>
          </p:cNvPr>
          <p:cNvCxnSpPr>
            <a:cxnSpLocks/>
          </p:cNvCxnSpPr>
          <p:nvPr/>
        </p:nvCxnSpPr>
        <p:spPr>
          <a:xfrm flipV="1">
            <a:off x="3657601" y="2672861"/>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F1587A8-A9A3-2246-9153-8B035D70077B}"/>
              </a:ext>
            </a:extLst>
          </p:cNvPr>
          <p:cNvCxnSpPr>
            <a:cxnSpLocks/>
          </p:cNvCxnSpPr>
          <p:nvPr/>
        </p:nvCxnSpPr>
        <p:spPr>
          <a:xfrm flipV="1">
            <a:off x="1881554" y="2907081"/>
            <a:ext cx="1031631" cy="218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0A2616-8518-444D-9A6D-9F5D03178434}"/>
              </a:ext>
            </a:extLst>
          </p:cNvPr>
          <p:cNvCxnSpPr>
            <a:cxnSpLocks/>
          </p:cNvCxnSpPr>
          <p:nvPr/>
        </p:nvCxnSpPr>
        <p:spPr>
          <a:xfrm flipV="1">
            <a:off x="3522785" y="3181838"/>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E85E37-DC7F-0649-A97D-0C02CB9B2B21}"/>
              </a:ext>
            </a:extLst>
          </p:cNvPr>
          <p:cNvCxnSpPr>
            <a:cxnSpLocks/>
          </p:cNvCxnSpPr>
          <p:nvPr/>
        </p:nvCxnSpPr>
        <p:spPr>
          <a:xfrm flipV="1">
            <a:off x="5328139" y="2672861"/>
            <a:ext cx="861646" cy="193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271C74-D552-5F49-BC3C-6A5EE6E06812}"/>
              </a:ext>
            </a:extLst>
          </p:cNvPr>
          <p:cNvCxnSpPr>
            <a:cxnSpLocks/>
          </p:cNvCxnSpPr>
          <p:nvPr/>
        </p:nvCxnSpPr>
        <p:spPr>
          <a:xfrm flipV="1">
            <a:off x="5377962" y="3181838"/>
            <a:ext cx="718038" cy="200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22A3A9-BA71-F540-AE62-D83B6E568C24}"/>
              </a:ext>
            </a:extLst>
          </p:cNvPr>
          <p:cNvCxnSpPr>
            <a:cxnSpLocks/>
          </p:cNvCxnSpPr>
          <p:nvPr/>
        </p:nvCxnSpPr>
        <p:spPr>
          <a:xfrm flipV="1">
            <a:off x="7063154" y="2672861"/>
            <a:ext cx="1349619" cy="2166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B1E7CD-085E-5144-AFD2-BABE8E38842A}"/>
              </a:ext>
            </a:extLst>
          </p:cNvPr>
          <p:cNvCxnSpPr>
            <a:cxnSpLocks/>
          </p:cNvCxnSpPr>
          <p:nvPr/>
        </p:nvCxnSpPr>
        <p:spPr>
          <a:xfrm flipV="1">
            <a:off x="7322525" y="3181838"/>
            <a:ext cx="727565" cy="160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12A92A-9EB4-874D-971F-3B42487D3371}"/>
              </a:ext>
            </a:extLst>
          </p:cNvPr>
          <p:cNvCxnSpPr>
            <a:cxnSpLocks/>
          </p:cNvCxnSpPr>
          <p:nvPr/>
        </p:nvCxnSpPr>
        <p:spPr>
          <a:xfrm flipV="1">
            <a:off x="9223860" y="3192096"/>
            <a:ext cx="1159120" cy="160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76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normAutofit/>
              </a:bodyPr>
              <a:lstStyle/>
              <a:p>
                <a:pPr marL="514350" indent="-514350" algn="just">
                  <a:buFont typeface="+mj-lt"/>
                  <a:buAutoNum type="arabicPeriod" startAt="4"/>
                </a:pPr>
                <a:r>
                  <a:rPr lang="en-US" b="1" dirty="0"/>
                  <a:t>68°C to °F</a:t>
                </a:r>
              </a:p>
              <a:p>
                <a:pPr marL="0" indent="0" algn="just">
                  <a:buNone/>
                </a:pPr>
                <a:r>
                  <a:rPr lang="en-US" b="1" dirty="0"/>
                  <a:t>Solution:</a:t>
                </a:r>
                <a:endParaRPr lang="en-US" dirty="0"/>
              </a:p>
              <a:p>
                <a:pPr marL="0" indent="0" algn="just">
                  <a:buNone/>
                </a:pPr>
                <a:r>
                  <a:rPr lang="en-PH" dirty="0"/>
                  <a:t>Input the given in the formula for Fahrenheit. Thus,</a:t>
                </a:r>
              </a:p>
              <a:p>
                <a:pPr marL="0" indent="0" algn="just">
                  <a:buNone/>
                </a:pPr>
                <a:endParaRPr lang="en-US" b="1" dirty="0"/>
              </a:p>
              <a:p>
                <a:pPr marL="0" indent="0" algn="jus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m:t>
                          </m:r>
                        </m:num>
                        <m:den>
                          <m:r>
                            <a:rPr lang="en-US" b="0" i="1" smtClean="0">
                              <a:latin typeface="Cambria Math" panose="02040503050406030204" pitchFamily="18" charset="0"/>
                              <a:ea typeface="Cambria Math" panose="02040503050406030204" pitchFamily="18" charset="0"/>
                            </a:rPr>
                            <m:t>5</m:t>
                          </m:r>
                        </m:den>
                      </m:f>
                      <m:r>
                        <a:rPr lang="en-US" b="0" i="1" smtClean="0">
                          <a:latin typeface="Cambria Math" panose="02040503050406030204" pitchFamily="18" charset="0"/>
                          <a:ea typeface="Cambria Math" panose="02040503050406030204" pitchFamily="18" charset="0"/>
                        </a:rPr>
                        <m:t>℃+32=</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m:t>
                          </m:r>
                        </m:num>
                        <m:den>
                          <m:r>
                            <a:rPr lang="en-US" b="0" i="1" smtClean="0">
                              <a:latin typeface="Cambria Math" panose="02040503050406030204" pitchFamily="18" charset="0"/>
                              <a:ea typeface="Cambria Math" panose="02040503050406030204" pitchFamily="18" charset="0"/>
                            </a:rPr>
                            <m:t>5</m:t>
                          </m:r>
                        </m:den>
                      </m:f>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97</m:t>
                          </m:r>
                        </m:e>
                      </m:d>
                      <m:r>
                        <a:rPr lang="en-US" b="0" i="1" smtClean="0">
                          <a:latin typeface="Cambria Math" panose="02040503050406030204" pitchFamily="18" charset="0"/>
                          <a:ea typeface="Cambria Math" panose="02040503050406030204" pitchFamily="18" charset="0"/>
                        </a:rPr>
                        <m:t>+32=</m:t>
                      </m:r>
                      <m:r>
                        <a:rPr lang="en-US" b="1" i="1" smtClean="0">
                          <a:latin typeface="Cambria Math" panose="02040503050406030204" pitchFamily="18" charset="0"/>
                          <a:ea typeface="Cambria Math" panose="02040503050406030204" pitchFamily="18" charset="0"/>
                        </a:rPr>
                        <m:t>𝟐𝟎𝟔</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r>
                        <a:rPr lang="en-US" b="1" i="1" smtClean="0">
                          <a:latin typeface="Cambria Math" panose="02040503050406030204" pitchFamily="18" charset="0"/>
                          <a:ea typeface="Cambria Math" panose="02040503050406030204" pitchFamily="18" charset="0"/>
                        </a:rPr>
                        <m:t>℉</m:t>
                      </m:r>
                    </m:oMath>
                  </m:oMathPara>
                </a14:m>
                <a:endParaRPr lang="en-US" b="1" dirty="0">
                  <a:ea typeface="Cambria Math" panose="02040503050406030204" pitchFamily="18" charset="0"/>
                </a:endParaRPr>
              </a:p>
              <a:p>
                <a:pPr marL="0" indent="0" algn="just">
                  <a:buNone/>
                </a:pPr>
                <a:endParaRPr lang="en-US" b="1" dirty="0"/>
              </a:p>
              <a:p>
                <a:pPr marL="0" indent="0" algn="just">
                  <a:buNone/>
                </a:pPr>
                <a:r>
                  <a:rPr lang="en-PH" dirty="0"/>
                  <a:t>Hence, </a:t>
                </a:r>
                <a:r>
                  <a:rPr lang="en-PH" b="1" dirty="0"/>
                  <a:t>97°C</a:t>
                </a:r>
                <a:r>
                  <a:rPr lang="en-PH" dirty="0"/>
                  <a:t> is equivalent to </a:t>
                </a:r>
                <a:r>
                  <a:rPr lang="en-PH" b="1" dirty="0"/>
                  <a:t>206.6°F</a:t>
                </a:r>
                <a:r>
                  <a:rPr lang="en-PH" dirty="0"/>
                  <a:t>.</a:t>
                </a:r>
              </a:p>
              <a:p>
                <a:pPr marL="0" indent="0" algn="just">
                  <a:buNone/>
                </a:pPr>
                <a:endParaRPr lang="en-US" b="1" dirty="0"/>
              </a:p>
            </p:txBody>
          </p:sp>
        </mc:Choice>
        <mc:Fallback>
          <p:sp>
            <p:nvSpPr>
              <p:cNvPr id="4" name="Content Placeholder 3">
                <a:extLst>
                  <a:ext uri="{FF2B5EF4-FFF2-40B4-BE49-F238E27FC236}">
                    <a16:creationId xmlns:a16="http://schemas.microsoft.com/office/drawing/2014/main" id="{4AA3FE71-8FF2-0341-BEA0-98B342E1298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1086" t="-2616"/>
                </a:stretch>
              </a:blipFill>
            </p:spPr>
            <p:txBody>
              <a:bodyPr/>
              <a:lstStyle/>
              <a:p>
                <a:r>
                  <a:rPr lang="en-US">
                    <a:noFill/>
                  </a:rPr>
                  <a:t> </a:t>
                </a:r>
              </a:p>
            </p:txBody>
          </p:sp>
        </mc:Fallback>
      </mc:AlternateContent>
    </p:spTree>
    <p:extLst>
      <p:ext uri="{BB962C8B-B14F-4D97-AF65-F5344CB8AC3E}">
        <p14:creationId xmlns:p14="http://schemas.microsoft.com/office/powerpoint/2010/main" val="319108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9BA7C2BC-1B0C-494E-A1BC-8FDDD598AAD9}"/>
              </a:ext>
            </a:extLst>
          </p:cNvPr>
          <p:cNvSpPr>
            <a:spLocks noGrp="1"/>
          </p:cNvSpPr>
          <p:nvPr>
            <p:ph idx="1"/>
          </p:nvPr>
        </p:nvSpPr>
        <p:spPr>
          <a:xfrm>
            <a:off x="838200" y="2200642"/>
            <a:ext cx="10515600" cy="2916481"/>
          </a:xfrm>
        </p:spPr>
        <p:txBody>
          <a:bodyPr/>
          <a:lstStyle/>
          <a:p>
            <a:pPr algn="just"/>
            <a:r>
              <a:rPr lang="en-PH" b="1" dirty="0"/>
              <a:t>Conversion of units </a:t>
            </a:r>
            <a:r>
              <a:rPr lang="en-PH" dirty="0"/>
              <a:t>is the process of converting units of measurements to another unit for the same quantity.</a:t>
            </a:r>
          </a:p>
          <a:p>
            <a:pPr algn="just"/>
            <a:r>
              <a:rPr lang="en-PH" dirty="0"/>
              <a:t>Conversion can be done from one Metric unit to another </a:t>
            </a:r>
            <a:r>
              <a:rPr lang="en-PH" b="1" dirty="0"/>
              <a:t>Metric unit</a:t>
            </a:r>
            <a:r>
              <a:rPr lang="en-PH" dirty="0"/>
              <a:t>, from an </a:t>
            </a:r>
            <a:r>
              <a:rPr lang="en-PH" b="1" dirty="0"/>
              <a:t>English unit</a:t>
            </a:r>
            <a:r>
              <a:rPr lang="en-PH" dirty="0"/>
              <a:t> to another English unit, or from a Metric unit to an English unit, or vice versa.</a:t>
            </a:r>
          </a:p>
          <a:p>
            <a:pPr algn="just"/>
            <a:endParaRPr lang="en-US" dirty="0"/>
          </a:p>
        </p:txBody>
      </p:sp>
    </p:spTree>
    <p:extLst>
      <p:ext uri="{BB962C8B-B14F-4D97-AF65-F5344CB8AC3E}">
        <p14:creationId xmlns:p14="http://schemas.microsoft.com/office/powerpoint/2010/main" val="203984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5" name="Content Placeholder 4">
            <a:extLst>
              <a:ext uri="{FF2B5EF4-FFF2-40B4-BE49-F238E27FC236}">
                <a16:creationId xmlns:a16="http://schemas.microsoft.com/office/drawing/2014/main" id="{08C272AA-79F9-034C-AE5A-6B6563492F62}"/>
              </a:ext>
            </a:extLst>
          </p:cNvPr>
          <p:cNvSpPr>
            <a:spLocks noGrp="1"/>
          </p:cNvSpPr>
          <p:nvPr>
            <p:ph idx="1"/>
          </p:nvPr>
        </p:nvSpPr>
        <p:spPr/>
        <p:txBody>
          <a:bodyPr/>
          <a:lstStyle/>
          <a:p>
            <a:pPr algn="just"/>
            <a:r>
              <a:rPr lang="en-PH" dirty="0"/>
              <a:t>There is a way to convert units of measurements and that is to </a:t>
            </a:r>
            <a:r>
              <a:rPr lang="en-PH" b="1" dirty="0"/>
              <a:t>multiply them to a fraction equivalent to 1 </a:t>
            </a:r>
            <a:r>
              <a:rPr lang="en-PH" dirty="0"/>
              <a:t>using the values in our conversion table.</a:t>
            </a:r>
          </a:p>
          <a:p>
            <a:pPr algn="just"/>
            <a:r>
              <a:rPr lang="en-PH" dirty="0"/>
              <a:t>A </a:t>
            </a:r>
            <a:r>
              <a:rPr lang="en-PH" b="1" dirty="0"/>
              <a:t>conversion table </a:t>
            </a:r>
            <a:r>
              <a:rPr lang="en-PH" dirty="0"/>
              <a:t>is where we see equivalents of different units of measurements to another unit of measurement.</a:t>
            </a:r>
          </a:p>
          <a:p>
            <a:pPr algn="just"/>
            <a:r>
              <a:rPr lang="en-PH" dirty="0"/>
              <a:t>The conversion table is used in changing a given unit of measurement to another unit of measurement.</a:t>
            </a:r>
          </a:p>
          <a:p>
            <a:pPr algn="just"/>
            <a:endParaRPr lang="en-US" dirty="0"/>
          </a:p>
        </p:txBody>
      </p:sp>
    </p:spTree>
    <p:extLst>
      <p:ext uri="{BB962C8B-B14F-4D97-AF65-F5344CB8AC3E}">
        <p14:creationId xmlns:p14="http://schemas.microsoft.com/office/powerpoint/2010/main" val="426819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p:txBody>
          <a:bodyPr/>
          <a:lstStyle/>
          <a:p>
            <a:pPr marL="0" indent="0" algn="ctr">
              <a:buNone/>
            </a:pPr>
            <a:r>
              <a:rPr lang="en-US" b="1" dirty="0"/>
              <a:t>Conversion Table</a:t>
            </a:r>
          </a:p>
          <a:p>
            <a:pPr marL="0" indent="0" algn="ctr">
              <a:buNone/>
            </a:pPr>
            <a:r>
              <a:rPr lang="en-US" b="1" dirty="0"/>
              <a:t>Metric Measurement to Metric Measurements</a:t>
            </a:r>
          </a:p>
        </p:txBody>
      </p:sp>
      <p:graphicFrame>
        <p:nvGraphicFramePr>
          <p:cNvPr id="6" name="Table 5">
            <a:extLst>
              <a:ext uri="{FF2B5EF4-FFF2-40B4-BE49-F238E27FC236}">
                <a16:creationId xmlns:a16="http://schemas.microsoft.com/office/drawing/2014/main" id="{5F2F7B06-D7D8-1545-A27C-FE2C39F9FF63}"/>
              </a:ext>
            </a:extLst>
          </p:cNvPr>
          <p:cNvGraphicFramePr>
            <a:graphicFrameLocks noGrp="1"/>
          </p:cNvGraphicFramePr>
          <p:nvPr>
            <p:extLst>
              <p:ext uri="{D42A27DB-BD31-4B8C-83A1-F6EECF244321}">
                <p14:modId xmlns:p14="http://schemas.microsoft.com/office/powerpoint/2010/main" val="4239351477"/>
              </p:ext>
            </p:extLst>
          </p:nvPr>
        </p:nvGraphicFramePr>
        <p:xfrm>
          <a:off x="2567353" y="3040835"/>
          <a:ext cx="7315200" cy="2743200"/>
        </p:xfrm>
        <a:graphic>
          <a:graphicData uri="http://schemas.openxmlformats.org/drawingml/2006/table">
            <a:tbl>
              <a:tblPr firstRow="1" bandRow="1">
                <a:tableStyleId>{5C22544A-7EE6-4342-B048-85BDC9FD1C3A}</a:tableStyleId>
              </a:tblPr>
              <a:tblGrid>
                <a:gridCol w="3393831">
                  <a:extLst>
                    <a:ext uri="{9D8B030D-6E8A-4147-A177-3AD203B41FA5}">
                      <a16:colId xmlns:a16="http://schemas.microsoft.com/office/drawing/2014/main" val="2316562019"/>
                    </a:ext>
                  </a:extLst>
                </a:gridCol>
                <a:gridCol w="648872">
                  <a:extLst>
                    <a:ext uri="{9D8B030D-6E8A-4147-A177-3AD203B41FA5}">
                      <a16:colId xmlns:a16="http://schemas.microsoft.com/office/drawing/2014/main" val="682801972"/>
                    </a:ext>
                  </a:extLst>
                </a:gridCol>
                <a:gridCol w="3272497">
                  <a:extLst>
                    <a:ext uri="{9D8B030D-6E8A-4147-A177-3AD203B41FA5}">
                      <a16:colId xmlns:a16="http://schemas.microsoft.com/office/drawing/2014/main" val="2139863198"/>
                    </a:ext>
                  </a:extLst>
                </a:gridCol>
              </a:tblGrid>
              <a:tr h="370840">
                <a:tc gridSpan="3">
                  <a:txBody>
                    <a:bodyPr/>
                    <a:lstStyle/>
                    <a:p>
                      <a:pPr algn="ctr"/>
                      <a:r>
                        <a:rPr lang="en-US" sz="2400" dirty="0">
                          <a:solidFill>
                            <a:schemeClr val="tx1"/>
                          </a:solidFill>
                        </a:rPr>
                        <a:t>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198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centimeter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10 millimeters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443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100 centimeters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811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kilometer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1,000 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2702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decimeter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10 centimeters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3678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dekameter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1,000 centimeters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865309"/>
                  </a:ext>
                </a:extLst>
              </a:tr>
            </a:tbl>
          </a:graphicData>
        </a:graphic>
      </p:graphicFrame>
    </p:spTree>
    <p:extLst>
      <p:ext uri="{BB962C8B-B14F-4D97-AF65-F5344CB8AC3E}">
        <p14:creationId xmlns:p14="http://schemas.microsoft.com/office/powerpoint/2010/main" val="21132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p:txBody>
          <a:bodyPr/>
          <a:lstStyle/>
          <a:p>
            <a:pPr marL="0" indent="0" algn="ctr">
              <a:buNone/>
            </a:pPr>
            <a:r>
              <a:rPr lang="en-US" b="1" dirty="0"/>
              <a:t>Conversion Table</a:t>
            </a:r>
          </a:p>
          <a:p>
            <a:pPr marL="0" indent="0" algn="ctr">
              <a:buNone/>
            </a:pPr>
            <a:r>
              <a:rPr lang="en-US" b="1" dirty="0"/>
              <a:t>Metric Measurement to Metric Measurements</a:t>
            </a:r>
          </a:p>
        </p:txBody>
      </p:sp>
      <p:graphicFrame>
        <p:nvGraphicFramePr>
          <p:cNvPr id="6" name="Table 5">
            <a:extLst>
              <a:ext uri="{FF2B5EF4-FFF2-40B4-BE49-F238E27FC236}">
                <a16:creationId xmlns:a16="http://schemas.microsoft.com/office/drawing/2014/main" id="{5F2F7B06-D7D8-1545-A27C-FE2C39F9FF63}"/>
              </a:ext>
            </a:extLst>
          </p:cNvPr>
          <p:cNvGraphicFramePr>
            <a:graphicFrameLocks noGrp="1"/>
          </p:cNvGraphicFramePr>
          <p:nvPr>
            <p:extLst>
              <p:ext uri="{D42A27DB-BD31-4B8C-83A1-F6EECF244321}">
                <p14:modId xmlns:p14="http://schemas.microsoft.com/office/powerpoint/2010/main" val="545322965"/>
              </p:ext>
            </p:extLst>
          </p:nvPr>
        </p:nvGraphicFramePr>
        <p:xfrm>
          <a:off x="2567353" y="3040835"/>
          <a:ext cx="7315200" cy="2743200"/>
        </p:xfrm>
        <a:graphic>
          <a:graphicData uri="http://schemas.openxmlformats.org/drawingml/2006/table">
            <a:tbl>
              <a:tblPr firstRow="1" bandRow="1">
                <a:tableStyleId>{5C22544A-7EE6-4342-B048-85BDC9FD1C3A}</a:tableStyleId>
              </a:tblPr>
              <a:tblGrid>
                <a:gridCol w="3393831">
                  <a:extLst>
                    <a:ext uri="{9D8B030D-6E8A-4147-A177-3AD203B41FA5}">
                      <a16:colId xmlns:a16="http://schemas.microsoft.com/office/drawing/2014/main" val="2316562019"/>
                    </a:ext>
                  </a:extLst>
                </a:gridCol>
                <a:gridCol w="648872">
                  <a:extLst>
                    <a:ext uri="{9D8B030D-6E8A-4147-A177-3AD203B41FA5}">
                      <a16:colId xmlns:a16="http://schemas.microsoft.com/office/drawing/2014/main" val="682801972"/>
                    </a:ext>
                  </a:extLst>
                </a:gridCol>
                <a:gridCol w="3272497">
                  <a:extLst>
                    <a:ext uri="{9D8B030D-6E8A-4147-A177-3AD203B41FA5}">
                      <a16:colId xmlns:a16="http://schemas.microsoft.com/office/drawing/2014/main" val="2139863198"/>
                    </a:ext>
                  </a:extLst>
                </a:gridCol>
              </a:tblGrid>
              <a:tr h="370840">
                <a:tc gridSpan="3">
                  <a:txBody>
                    <a:bodyPr/>
                    <a:lstStyle/>
                    <a:p>
                      <a:pPr algn="ctr"/>
                      <a:r>
                        <a:rPr lang="en-US" sz="2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19855"/>
                  </a:ext>
                </a:extLst>
              </a:tr>
              <a:tr h="370840">
                <a:tc>
                  <a:txBody>
                    <a:bodyPr/>
                    <a:lstStyle/>
                    <a:p>
                      <a:pPr algn="ctr"/>
                      <a:r>
                        <a:rPr lang="en-PH" sz="1800" kern="1200" dirty="0">
                          <a:solidFill>
                            <a:schemeClr val="dk1"/>
                          </a:solidFill>
                          <a:effectLst/>
                          <a:latin typeface="+mn-lt"/>
                          <a:ea typeface="+mn-ea"/>
                          <a:cs typeface="+mn-cs"/>
                        </a:rPr>
                        <a:t>1 centigram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PH" sz="1800" kern="1200" dirty="0">
                          <a:solidFill>
                            <a:schemeClr val="dk1"/>
                          </a:solidFill>
                          <a:effectLst/>
                          <a:latin typeface="+mn-lt"/>
                          <a:ea typeface="+mn-ea"/>
                          <a:cs typeface="+mn-cs"/>
                        </a:rPr>
                        <a:t>10 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44376"/>
                  </a:ext>
                </a:extLst>
              </a:tr>
              <a:tr h="370840">
                <a:tc>
                  <a:txBody>
                    <a:bodyPr/>
                    <a:lstStyle/>
                    <a:p>
                      <a:pPr marL="0" algn="ctr" defTabSz="914400" rtl="0" eaLnBrk="1" latinLnBrk="0" hangingPunct="1"/>
                      <a:r>
                        <a:rPr lang="en-PH" sz="1800" kern="1200" dirty="0">
                          <a:solidFill>
                            <a:schemeClr val="dk1"/>
                          </a:solidFill>
                          <a:effectLst/>
                          <a:latin typeface="+mn-lt"/>
                          <a:ea typeface="+mn-ea"/>
                          <a:cs typeface="+mn-cs"/>
                        </a:rPr>
                        <a:t>1 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PH" sz="1800" kern="1200" dirty="0">
                          <a:solidFill>
                            <a:schemeClr val="dk1"/>
                          </a:solidFill>
                          <a:effectLst/>
                          <a:latin typeface="+mn-lt"/>
                          <a:ea typeface="+mn-ea"/>
                          <a:cs typeface="+mn-cs"/>
                        </a:rPr>
                        <a:t>100 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81186"/>
                  </a:ext>
                </a:extLst>
              </a:tr>
              <a:tr h="370840">
                <a:tc>
                  <a:txBody>
                    <a:bodyPr/>
                    <a:lstStyle/>
                    <a:p>
                      <a:pPr marL="0" algn="ctr" defTabSz="914400" rtl="0" eaLnBrk="1" latinLnBrk="0" hangingPunct="1"/>
                      <a:r>
                        <a:rPr lang="en-PH" sz="1800" kern="1200" dirty="0">
                          <a:solidFill>
                            <a:schemeClr val="dk1"/>
                          </a:solidFill>
                          <a:effectLst/>
                          <a:latin typeface="+mn-lt"/>
                          <a:ea typeface="+mn-ea"/>
                          <a:cs typeface="+mn-cs"/>
                        </a:rPr>
                        <a:t>1 kilogram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PH" sz="1800" kern="1200" dirty="0">
                          <a:solidFill>
                            <a:schemeClr val="dk1"/>
                          </a:solidFill>
                          <a:effectLst/>
                          <a:latin typeface="+mn-lt"/>
                          <a:ea typeface="+mn-ea"/>
                          <a:cs typeface="+mn-cs"/>
                        </a:rPr>
                        <a:t>1,000 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270240"/>
                  </a:ext>
                </a:extLst>
              </a:tr>
              <a:tr h="370840">
                <a:tc>
                  <a:txBody>
                    <a:bodyPr/>
                    <a:lstStyle/>
                    <a:p>
                      <a:pPr marL="0" algn="ctr" defTabSz="914400" rtl="0" eaLnBrk="1" latinLnBrk="0" hangingPunct="1"/>
                      <a:r>
                        <a:rPr lang="en-PH" sz="1800" kern="1200" dirty="0">
                          <a:solidFill>
                            <a:schemeClr val="dk1"/>
                          </a:solidFill>
                          <a:effectLst/>
                          <a:latin typeface="+mn-lt"/>
                          <a:ea typeface="+mn-ea"/>
                          <a:cs typeface="+mn-cs"/>
                        </a:rPr>
                        <a:t>1 decigram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PH" sz="1800" kern="1200" dirty="0">
                          <a:solidFill>
                            <a:schemeClr val="dk1"/>
                          </a:solidFill>
                          <a:effectLst/>
                          <a:latin typeface="+mn-lt"/>
                          <a:ea typeface="+mn-ea"/>
                          <a:cs typeface="+mn-cs"/>
                        </a:rPr>
                        <a:t>10 centigrams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367880"/>
                  </a:ext>
                </a:extLst>
              </a:tr>
              <a:tr h="370840">
                <a:tc>
                  <a:txBody>
                    <a:bodyPr/>
                    <a:lstStyle/>
                    <a:p>
                      <a:pPr marL="0" algn="ctr" defTabSz="914400" rtl="0" eaLnBrk="1" latinLnBrk="0" hangingPunct="1"/>
                      <a:r>
                        <a:rPr lang="en-PH" sz="1800" kern="1200" dirty="0">
                          <a:solidFill>
                            <a:schemeClr val="dk1"/>
                          </a:solidFill>
                          <a:effectLst/>
                          <a:latin typeface="+mn-lt"/>
                          <a:ea typeface="+mn-ea"/>
                          <a:cs typeface="+mn-cs"/>
                        </a:rPr>
                        <a:t>1 dekagram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PH" sz="1800" kern="1200" dirty="0">
                          <a:solidFill>
                            <a:schemeClr val="dk1"/>
                          </a:solidFill>
                          <a:effectLst/>
                          <a:latin typeface="+mn-lt"/>
                          <a:ea typeface="+mn-ea"/>
                          <a:cs typeface="+mn-cs"/>
                        </a:rPr>
                        <a:t>1,000 centigrams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865309"/>
                  </a:ext>
                </a:extLst>
              </a:tr>
            </a:tbl>
          </a:graphicData>
        </a:graphic>
      </p:graphicFrame>
    </p:spTree>
    <p:extLst>
      <p:ext uri="{BB962C8B-B14F-4D97-AF65-F5344CB8AC3E}">
        <p14:creationId xmlns:p14="http://schemas.microsoft.com/office/powerpoint/2010/main" val="396192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p:txBody>
          <a:bodyPr/>
          <a:lstStyle/>
          <a:p>
            <a:pPr marL="0" indent="0" algn="ctr">
              <a:buNone/>
            </a:pPr>
            <a:r>
              <a:rPr lang="en-US" b="1" dirty="0"/>
              <a:t>Conversion Table</a:t>
            </a:r>
          </a:p>
          <a:p>
            <a:pPr marL="0" indent="0" algn="ctr">
              <a:buNone/>
            </a:pPr>
            <a:r>
              <a:rPr lang="en-US" b="1" dirty="0"/>
              <a:t>Metric Measurement to Metric Measurements</a:t>
            </a:r>
          </a:p>
        </p:txBody>
      </p:sp>
      <p:graphicFrame>
        <p:nvGraphicFramePr>
          <p:cNvPr id="6" name="Table 5">
            <a:extLst>
              <a:ext uri="{FF2B5EF4-FFF2-40B4-BE49-F238E27FC236}">
                <a16:creationId xmlns:a16="http://schemas.microsoft.com/office/drawing/2014/main" id="{5F2F7B06-D7D8-1545-A27C-FE2C39F9FF63}"/>
              </a:ext>
            </a:extLst>
          </p:cNvPr>
          <p:cNvGraphicFramePr>
            <a:graphicFrameLocks noGrp="1"/>
          </p:cNvGraphicFramePr>
          <p:nvPr>
            <p:extLst>
              <p:ext uri="{D42A27DB-BD31-4B8C-83A1-F6EECF244321}">
                <p14:modId xmlns:p14="http://schemas.microsoft.com/office/powerpoint/2010/main" val="2204706615"/>
              </p:ext>
            </p:extLst>
          </p:nvPr>
        </p:nvGraphicFramePr>
        <p:xfrm>
          <a:off x="2567353" y="3040835"/>
          <a:ext cx="7315200" cy="2743200"/>
        </p:xfrm>
        <a:graphic>
          <a:graphicData uri="http://schemas.openxmlformats.org/drawingml/2006/table">
            <a:tbl>
              <a:tblPr firstRow="1" bandRow="1">
                <a:tableStyleId>{5C22544A-7EE6-4342-B048-85BDC9FD1C3A}</a:tableStyleId>
              </a:tblPr>
              <a:tblGrid>
                <a:gridCol w="3393831">
                  <a:extLst>
                    <a:ext uri="{9D8B030D-6E8A-4147-A177-3AD203B41FA5}">
                      <a16:colId xmlns:a16="http://schemas.microsoft.com/office/drawing/2014/main" val="2316562019"/>
                    </a:ext>
                  </a:extLst>
                </a:gridCol>
                <a:gridCol w="648872">
                  <a:extLst>
                    <a:ext uri="{9D8B030D-6E8A-4147-A177-3AD203B41FA5}">
                      <a16:colId xmlns:a16="http://schemas.microsoft.com/office/drawing/2014/main" val="682801972"/>
                    </a:ext>
                  </a:extLst>
                </a:gridCol>
                <a:gridCol w="3272497">
                  <a:extLst>
                    <a:ext uri="{9D8B030D-6E8A-4147-A177-3AD203B41FA5}">
                      <a16:colId xmlns:a16="http://schemas.microsoft.com/office/drawing/2014/main" val="2139863198"/>
                    </a:ext>
                  </a:extLst>
                </a:gridCol>
              </a:tblGrid>
              <a:tr h="370840">
                <a:tc gridSpan="3">
                  <a:txBody>
                    <a:bodyPr/>
                    <a:lstStyle/>
                    <a:p>
                      <a:pPr algn="ctr"/>
                      <a:r>
                        <a:rPr lang="en-US" sz="2400" dirty="0">
                          <a:solidFill>
                            <a:schemeClr val="tx1"/>
                          </a:solidFill>
                        </a:rPr>
                        <a:t>Fluid 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19855"/>
                  </a:ext>
                </a:extLst>
              </a:tr>
              <a:tr h="370840">
                <a:tc>
                  <a:txBody>
                    <a:bodyPr/>
                    <a:lstStyle/>
                    <a:p>
                      <a:pPr algn="ctr"/>
                      <a:r>
                        <a:rPr lang="en-PH" sz="1800" kern="1200" dirty="0">
                          <a:solidFill>
                            <a:schemeClr val="dk1"/>
                          </a:solidFill>
                          <a:effectLst/>
                          <a:latin typeface="+mn-lt"/>
                          <a:ea typeface="+mn-ea"/>
                          <a:cs typeface="+mn-cs"/>
                        </a:rPr>
                        <a:t>1 centiliter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1800" kern="1200" dirty="0">
                          <a:solidFill>
                            <a:schemeClr val="dk1"/>
                          </a:solidFill>
                          <a:effectLst/>
                          <a:latin typeface="+mn-lt"/>
                          <a:ea typeface="+mn-ea"/>
                          <a:cs typeface="+mn-cs"/>
                        </a:rPr>
                        <a:t>10 milliliters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44376"/>
                  </a:ext>
                </a:extLst>
              </a:tr>
              <a:tr h="370840">
                <a:tc>
                  <a:txBody>
                    <a:bodyPr/>
                    <a:lstStyle/>
                    <a:p>
                      <a:pPr algn="ctr"/>
                      <a:r>
                        <a:rPr lang="en-PH" sz="1800" kern="1200" dirty="0">
                          <a:solidFill>
                            <a:schemeClr val="dk1"/>
                          </a:solidFill>
                          <a:effectLst/>
                          <a:latin typeface="+mn-lt"/>
                          <a:ea typeface="+mn-ea"/>
                          <a:cs typeface="+mn-cs"/>
                        </a:rPr>
                        <a:t>1 liter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1800" kern="1200" dirty="0">
                          <a:solidFill>
                            <a:schemeClr val="dk1"/>
                          </a:solidFill>
                          <a:effectLst/>
                          <a:latin typeface="+mn-lt"/>
                          <a:ea typeface="+mn-ea"/>
                          <a:cs typeface="+mn-cs"/>
                        </a:rPr>
                        <a:t>100 centiliters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81186"/>
                  </a:ext>
                </a:extLst>
              </a:tr>
              <a:tr h="370840">
                <a:tc>
                  <a:txBody>
                    <a:bodyPr/>
                    <a:lstStyle/>
                    <a:p>
                      <a:pPr algn="ctr"/>
                      <a:r>
                        <a:rPr lang="en-PH" sz="1800" kern="1200" dirty="0">
                          <a:solidFill>
                            <a:schemeClr val="dk1"/>
                          </a:solidFill>
                          <a:effectLst/>
                          <a:latin typeface="+mn-lt"/>
                          <a:ea typeface="+mn-ea"/>
                          <a:cs typeface="+mn-cs"/>
                        </a:rPr>
                        <a:t>1 kiloliter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1800" kern="1200" dirty="0">
                          <a:solidFill>
                            <a:schemeClr val="dk1"/>
                          </a:solidFill>
                          <a:effectLst/>
                          <a:latin typeface="+mn-lt"/>
                          <a:ea typeface="+mn-ea"/>
                          <a:cs typeface="+mn-cs"/>
                        </a:rPr>
                        <a:t>1,000 liters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270240"/>
                  </a:ext>
                </a:extLst>
              </a:tr>
              <a:tr h="370840">
                <a:tc>
                  <a:txBody>
                    <a:bodyPr/>
                    <a:lstStyle/>
                    <a:p>
                      <a:pPr algn="ctr"/>
                      <a:r>
                        <a:rPr lang="en-PH" sz="1800" kern="1200" dirty="0">
                          <a:solidFill>
                            <a:schemeClr val="dk1"/>
                          </a:solidFill>
                          <a:effectLst/>
                          <a:latin typeface="+mn-lt"/>
                          <a:ea typeface="+mn-ea"/>
                          <a:cs typeface="+mn-cs"/>
                        </a:rPr>
                        <a:t>1 deciliter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1800" kern="1200" dirty="0">
                          <a:solidFill>
                            <a:schemeClr val="dk1"/>
                          </a:solidFill>
                          <a:effectLst/>
                          <a:latin typeface="+mn-lt"/>
                          <a:ea typeface="+mn-ea"/>
                          <a:cs typeface="+mn-cs"/>
                        </a:rPr>
                        <a:t>10 centiliters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367880"/>
                  </a:ext>
                </a:extLst>
              </a:tr>
              <a:tr h="370840">
                <a:tc>
                  <a:txBody>
                    <a:bodyPr/>
                    <a:lstStyle/>
                    <a:p>
                      <a:pPr algn="ctr"/>
                      <a:r>
                        <a:rPr lang="en-PH" sz="1800" kern="1200" dirty="0">
                          <a:solidFill>
                            <a:schemeClr val="dk1"/>
                          </a:solidFill>
                          <a:effectLst/>
                          <a:latin typeface="+mn-lt"/>
                          <a:ea typeface="+mn-ea"/>
                          <a:cs typeface="+mn-cs"/>
                        </a:rPr>
                        <a:t>1 dekaliter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1800" kern="1200" dirty="0">
                          <a:solidFill>
                            <a:schemeClr val="dk1"/>
                          </a:solidFill>
                          <a:effectLst/>
                          <a:latin typeface="+mn-lt"/>
                          <a:ea typeface="+mn-ea"/>
                          <a:cs typeface="+mn-cs"/>
                        </a:rPr>
                        <a:t>1,000 centiliters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865309"/>
                  </a:ext>
                </a:extLst>
              </a:tr>
            </a:tbl>
          </a:graphicData>
        </a:graphic>
      </p:graphicFrame>
    </p:spTree>
    <p:extLst>
      <p:ext uri="{BB962C8B-B14F-4D97-AF65-F5344CB8AC3E}">
        <p14:creationId xmlns:p14="http://schemas.microsoft.com/office/powerpoint/2010/main" val="218119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lstStyle/>
          <a:p>
            <a:pPr marL="0" indent="0" algn="ctr">
              <a:buNone/>
            </a:pPr>
            <a:r>
              <a:rPr lang="en-US" b="1" dirty="0"/>
              <a:t>Conversion Table</a:t>
            </a:r>
          </a:p>
          <a:p>
            <a:pPr marL="0" indent="0" algn="ctr">
              <a:buNone/>
            </a:pPr>
            <a:r>
              <a:rPr lang="en-PH" b="1" dirty="0"/>
              <a:t>English Measurement to English Measurement</a:t>
            </a:r>
          </a:p>
        </p:txBody>
      </p:sp>
      <p:graphicFrame>
        <p:nvGraphicFramePr>
          <p:cNvPr id="6" name="Table 5">
            <a:extLst>
              <a:ext uri="{FF2B5EF4-FFF2-40B4-BE49-F238E27FC236}">
                <a16:creationId xmlns:a16="http://schemas.microsoft.com/office/drawing/2014/main" id="{5F2F7B06-D7D8-1545-A27C-FE2C39F9FF63}"/>
              </a:ext>
            </a:extLst>
          </p:cNvPr>
          <p:cNvGraphicFramePr>
            <a:graphicFrameLocks noGrp="1"/>
          </p:cNvGraphicFramePr>
          <p:nvPr>
            <p:extLst>
              <p:ext uri="{D42A27DB-BD31-4B8C-83A1-F6EECF244321}">
                <p14:modId xmlns:p14="http://schemas.microsoft.com/office/powerpoint/2010/main" val="1025942126"/>
              </p:ext>
            </p:extLst>
          </p:nvPr>
        </p:nvGraphicFramePr>
        <p:xfrm>
          <a:off x="2567353" y="2741897"/>
          <a:ext cx="7315200" cy="3114040"/>
        </p:xfrm>
        <a:graphic>
          <a:graphicData uri="http://schemas.openxmlformats.org/drawingml/2006/table">
            <a:tbl>
              <a:tblPr firstRow="1" bandRow="1">
                <a:tableStyleId>{5C22544A-7EE6-4342-B048-85BDC9FD1C3A}</a:tableStyleId>
              </a:tblPr>
              <a:tblGrid>
                <a:gridCol w="3393831">
                  <a:extLst>
                    <a:ext uri="{9D8B030D-6E8A-4147-A177-3AD203B41FA5}">
                      <a16:colId xmlns:a16="http://schemas.microsoft.com/office/drawing/2014/main" val="2316562019"/>
                    </a:ext>
                  </a:extLst>
                </a:gridCol>
                <a:gridCol w="648872">
                  <a:extLst>
                    <a:ext uri="{9D8B030D-6E8A-4147-A177-3AD203B41FA5}">
                      <a16:colId xmlns:a16="http://schemas.microsoft.com/office/drawing/2014/main" val="682801972"/>
                    </a:ext>
                  </a:extLst>
                </a:gridCol>
                <a:gridCol w="3272497">
                  <a:extLst>
                    <a:ext uri="{9D8B030D-6E8A-4147-A177-3AD203B41FA5}">
                      <a16:colId xmlns:a16="http://schemas.microsoft.com/office/drawing/2014/main" val="2139863198"/>
                    </a:ext>
                  </a:extLst>
                </a:gridCol>
              </a:tblGrid>
              <a:tr h="370840">
                <a:tc gridSpan="3">
                  <a:txBody>
                    <a:bodyPr/>
                    <a:lstStyle/>
                    <a:p>
                      <a:pPr algn="ctr"/>
                      <a:r>
                        <a:rPr lang="en-US" sz="2400" dirty="0">
                          <a:solidFill>
                            <a:schemeClr val="tx1"/>
                          </a:solidFill>
                        </a:rPr>
                        <a:t>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198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foot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12 inches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443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yard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811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mile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1,760 yards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270240"/>
                  </a:ext>
                </a:extLst>
              </a:tr>
              <a:tr h="370840">
                <a:tc gridSpan="3">
                  <a:txBody>
                    <a:bodyPr/>
                    <a:lstStyle/>
                    <a:p>
                      <a:pPr marL="0" algn="ctr" defTabSz="914400" rtl="0" eaLnBrk="1" latinLnBrk="0" hangingPunct="1"/>
                      <a:r>
                        <a:rPr lang="en-PH" sz="2400" b="1" kern="1200" dirty="0">
                          <a:solidFill>
                            <a:schemeClr val="tx1"/>
                          </a:solidFill>
                          <a:latin typeface="+mn-lt"/>
                          <a:ea typeface="+mn-ea"/>
                          <a:cs typeface="+mn-cs"/>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PH"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3678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pound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16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8653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noProof="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2,000 pounds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270303"/>
                  </a:ext>
                </a:extLst>
              </a:tr>
            </a:tbl>
          </a:graphicData>
        </a:graphic>
      </p:graphicFrame>
    </p:spTree>
    <p:extLst>
      <p:ext uri="{BB962C8B-B14F-4D97-AF65-F5344CB8AC3E}">
        <p14:creationId xmlns:p14="http://schemas.microsoft.com/office/powerpoint/2010/main" val="233676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lstStyle/>
          <a:p>
            <a:pPr marL="0" indent="0" algn="ctr">
              <a:buNone/>
            </a:pPr>
            <a:r>
              <a:rPr lang="en-US" b="1" dirty="0"/>
              <a:t>Conversion Table</a:t>
            </a:r>
          </a:p>
          <a:p>
            <a:pPr marL="0" indent="0" algn="ctr">
              <a:buNone/>
            </a:pPr>
            <a:r>
              <a:rPr lang="en-PH" b="1" dirty="0"/>
              <a:t>English Measurement to English Measurement</a:t>
            </a:r>
          </a:p>
        </p:txBody>
      </p:sp>
      <p:graphicFrame>
        <p:nvGraphicFramePr>
          <p:cNvPr id="6" name="Table 5">
            <a:extLst>
              <a:ext uri="{FF2B5EF4-FFF2-40B4-BE49-F238E27FC236}">
                <a16:creationId xmlns:a16="http://schemas.microsoft.com/office/drawing/2014/main" id="{5F2F7B06-D7D8-1545-A27C-FE2C39F9FF63}"/>
              </a:ext>
            </a:extLst>
          </p:cNvPr>
          <p:cNvGraphicFramePr>
            <a:graphicFrameLocks noGrp="1"/>
          </p:cNvGraphicFramePr>
          <p:nvPr>
            <p:extLst>
              <p:ext uri="{D42A27DB-BD31-4B8C-83A1-F6EECF244321}">
                <p14:modId xmlns:p14="http://schemas.microsoft.com/office/powerpoint/2010/main" val="2583491260"/>
              </p:ext>
            </p:extLst>
          </p:nvPr>
        </p:nvGraphicFramePr>
        <p:xfrm>
          <a:off x="2567353" y="2841626"/>
          <a:ext cx="7315200" cy="3200400"/>
        </p:xfrm>
        <a:graphic>
          <a:graphicData uri="http://schemas.openxmlformats.org/drawingml/2006/table">
            <a:tbl>
              <a:tblPr firstRow="1" bandRow="1">
                <a:tableStyleId>{5C22544A-7EE6-4342-B048-85BDC9FD1C3A}</a:tableStyleId>
              </a:tblPr>
              <a:tblGrid>
                <a:gridCol w="3393831">
                  <a:extLst>
                    <a:ext uri="{9D8B030D-6E8A-4147-A177-3AD203B41FA5}">
                      <a16:colId xmlns:a16="http://schemas.microsoft.com/office/drawing/2014/main" val="2316562019"/>
                    </a:ext>
                  </a:extLst>
                </a:gridCol>
                <a:gridCol w="648872">
                  <a:extLst>
                    <a:ext uri="{9D8B030D-6E8A-4147-A177-3AD203B41FA5}">
                      <a16:colId xmlns:a16="http://schemas.microsoft.com/office/drawing/2014/main" val="682801972"/>
                    </a:ext>
                  </a:extLst>
                </a:gridCol>
                <a:gridCol w="3272497">
                  <a:extLst>
                    <a:ext uri="{9D8B030D-6E8A-4147-A177-3AD203B41FA5}">
                      <a16:colId xmlns:a16="http://schemas.microsoft.com/office/drawing/2014/main" val="2139863198"/>
                    </a:ext>
                  </a:extLst>
                </a:gridCol>
              </a:tblGrid>
              <a:tr h="370840">
                <a:tc gridSpan="3">
                  <a:txBody>
                    <a:bodyPr/>
                    <a:lstStyle/>
                    <a:p>
                      <a:pPr algn="ctr"/>
                      <a:r>
                        <a:rPr lang="en-US" sz="2400" dirty="0">
                          <a:solidFill>
                            <a:schemeClr val="tx1"/>
                          </a:solidFill>
                        </a:rPr>
                        <a:t>Fluid 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198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tablespoon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 teaspoons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443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fluid ounce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2 tablespoons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811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cup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8 fluid ounces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2702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cup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2 cups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3678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quart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2 pints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8653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gallon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4 quarts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5979071"/>
                  </a:ext>
                </a:extLst>
              </a:tr>
            </a:tbl>
          </a:graphicData>
        </a:graphic>
      </p:graphicFrame>
    </p:spTree>
    <p:extLst>
      <p:ext uri="{BB962C8B-B14F-4D97-AF65-F5344CB8AC3E}">
        <p14:creationId xmlns:p14="http://schemas.microsoft.com/office/powerpoint/2010/main" val="2105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Conversion of Measurements</a:t>
            </a:r>
          </a:p>
        </p:txBody>
      </p:sp>
      <p:sp>
        <p:nvSpPr>
          <p:cNvPr id="4" name="Content Placeholder 3">
            <a:extLst>
              <a:ext uri="{FF2B5EF4-FFF2-40B4-BE49-F238E27FC236}">
                <a16:creationId xmlns:a16="http://schemas.microsoft.com/office/drawing/2014/main" id="{4AA3FE71-8FF2-0341-BEA0-98B342E12987}"/>
              </a:ext>
            </a:extLst>
          </p:cNvPr>
          <p:cNvSpPr>
            <a:spLocks noGrp="1"/>
          </p:cNvSpPr>
          <p:nvPr>
            <p:ph idx="1"/>
          </p:nvPr>
        </p:nvSpPr>
        <p:spPr>
          <a:xfrm>
            <a:off x="838200" y="1690688"/>
            <a:ext cx="10515600" cy="4351338"/>
          </a:xfrm>
        </p:spPr>
        <p:txBody>
          <a:bodyPr/>
          <a:lstStyle/>
          <a:p>
            <a:pPr marL="0" indent="0" algn="ctr">
              <a:buNone/>
            </a:pPr>
            <a:r>
              <a:rPr lang="en-US" b="1" dirty="0"/>
              <a:t>Conversion Table</a:t>
            </a:r>
          </a:p>
          <a:p>
            <a:pPr marL="0" indent="0" algn="ctr">
              <a:buNone/>
            </a:pPr>
            <a:r>
              <a:rPr lang="en-PH" b="1" dirty="0"/>
              <a:t>System to System Conversion</a:t>
            </a:r>
          </a:p>
        </p:txBody>
      </p:sp>
      <p:graphicFrame>
        <p:nvGraphicFramePr>
          <p:cNvPr id="6" name="Table 5">
            <a:extLst>
              <a:ext uri="{FF2B5EF4-FFF2-40B4-BE49-F238E27FC236}">
                <a16:creationId xmlns:a16="http://schemas.microsoft.com/office/drawing/2014/main" id="{5F2F7B06-D7D8-1545-A27C-FE2C39F9FF63}"/>
              </a:ext>
            </a:extLst>
          </p:cNvPr>
          <p:cNvGraphicFramePr>
            <a:graphicFrameLocks noGrp="1"/>
          </p:cNvGraphicFramePr>
          <p:nvPr>
            <p:extLst>
              <p:ext uri="{D42A27DB-BD31-4B8C-83A1-F6EECF244321}">
                <p14:modId xmlns:p14="http://schemas.microsoft.com/office/powerpoint/2010/main" val="1391179135"/>
              </p:ext>
            </p:extLst>
          </p:nvPr>
        </p:nvGraphicFramePr>
        <p:xfrm>
          <a:off x="2567353" y="2841626"/>
          <a:ext cx="7315200" cy="2743200"/>
        </p:xfrm>
        <a:graphic>
          <a:graphicData uri="http://schemas.openxmlformats.org/drawingml/2006/table">
            <a:tbl>
              <a:tblPr firstRow="1" bandRow="1">
                <a:tableStyleId>{5C22544A-7EE6-4342-B048-85BDC9FD1C3A}</a:tableStyleId>
              </a:tblPr>
              <a:tblGrid>
                <a:gridCol w="3393831">
                  <a:extLst>
                    <a:ext uri="{9D8B030D-6E8A-4147-A177-3AD203B41FA5}">
                      <a16:colId xmlns:a16="http://schemas.microsoft.com/office/drawing/2014/main" val="2316562019"/>
                    </a:ext>
                  </a:extLst>
                </a:gridCol>
                <a:gridCol w="648872">
                  <a:extLst>
                    <a:ext uri="{9D8B030D-6E8A-4147-A177-3AD203B41FA5}">
                      <a16:colId xmlns:a16="http://schemas.microsoft.com/office/drawing/2014/main" val="682801972"/>
                    </a:ext>
                  </a:extLst>
                </a:gridCol>
                <a:gridCol w="3272497">
                  <a:extLst>
                    <a:ext uri="{9D8B030D-6E8A-4147-A177-3AD203B41FA5}">
                      <a16:colId xmlns:a16="http://schemas.microsoft.com/office/drawing/2014/main" val="2139863198"/>
                    </a:ext>
                  </a:extLst>
                </a:gridCol>
              </a:tblGrid>
              <a:tr h="370840">
                <a:tc gridSpan="3">
                  <a:txBody>
                    <a:bodyPr/>
                    <a:lstStyle/>
                    <a:p>
                      <a:pPr algn="ctr"/>
                      <a:r>
                        <a:rPr lang="en-US" sz="2400" dirty="0">
                          <a:solidFill>
                            <a:schemeClr val="tx1"/>
                          </a:solidFill>
                        </a:rPr>
                        <a:t>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7198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inch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2.54 centimeter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443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3.28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811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mile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1.61 kilometers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2702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foot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0.30 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3678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 yard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0.91 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865309"/>
                  </a:ext>
                </a:extLst>
              </a:tr>
            </a:tbl>
          </a:graphicData>
        </a:graphic>
      </p:graphicFrame>
    </p:spTree>
    <p:extLst>
      <p:ext uri="{BB962C8B-B14F-4D97-AF65-F5344CB8AC3E}">
        <p14:creationId xmlns:p14="http://schemas.microsoft.com/office/powerpoint/2010/main" val="1142359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5211</TotalTime>
  <Words>814</Words>
  <Application>Microsoft Macintosh PowerPoint</Application>
  <PresentationFormat>Widescreen</PresentationFormat>
  <Paragraphs>216</Paragraphs>
  <Slides>20</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Conversion of Measurements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441</cp:revision>
  <cp:lastPrinted>2023-03-16T06:30:06Z</cp:lastPrinted>
  <dcterms:created xsi:type="dcterms:W3CDTF">2019-04-16T02:10:14Z</dcterms:created>
  <dcterms:modified xsi:type="dcterms:W3CDTF">2023-07-12T03:01:12Z</dcterms:modified>
</cp:coreProperties>
</file>